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4538" r:id="rId4"/>
    <p:sldMasterId id="2147484620" r:id="rId5"/>
    <p:sldMasterId id="2147484646" r:id="rId6"/>
    <p:sldMasterId id="2147484694" r:id="rId7"/>
    <p:sldMasterId id="2147484729" r:id="rId8"/>
    <p:sldMasterId id="2147484802" r:id="rId9"/>
  </p:sldMasterIdLst>
  <p:notesMasterIdLst>
    <p:notesMasterId r:id="rId38"/>
  </p:notesMasterIdLst>
  <p:handoutMasterIdLst>
    <p:handoutMasterId r:id="rId39"/>
  </p:handoutMasterIdLst>
  <p:sldIdLst>
    <p:sldId id="796" r:id="rId10"/>
    <p:sldId id="1875" r:id="rId11"/>
    <p:sldId id="1872" r:id="rId12"/>
    <p:sldId id="1869" r:id="rId13"/>
    <p:sldId id="1761" r:id="rId14"/>
    <p:sldId id="1853" r:id="rId15"/>
    <p:sldId id="1759" r:id="rId16"/>
    <p:sldId id="1852" r:id="rId17"/>
    <p:sldId id="1854" r:id="rId18"/>
    <p:sldId id="1855" r:id="rId19"/>
    <p:sldId id="1858" r:id="rId20"/>
    <p:sldId id="1859" r:id="rId21"/>
    <p:sldId id="1870" r:id="rId22"/>
    <p:sldId id="1856" r:id="rId23"/>
    <p:sldId id="264" r:id="rId24"/>
    <p:sldId id="1748" r:id="rId25"/>
    <p:sldId id="1749" r:id="rId26"/>
    <p:sldId id="1750" r:id="rId27"/>
    <p:sldId id="1751" r:id="rId28"/>
    <p:sldId id="1753" r:id="rId29"/>
    <p:sldId id="1745" r:id="rId30"/>
    <p:sldId id="1738" r:id="rId31"/>
    <p:sldId id="1876" r:id="rId32"/>
    <p:sldId id="1735" r:id="rId33"/>
    <p:sldId id="1747" r:id="rId34"/>
    <p:sldId id="1740" r:id="rId35"/>
    <p:sldId id="1741" r:id="rId36"/>
    <p:sldId id="1688" r:id="rId37"/>
  </p:sldIdLst>
  <p:sldSz cx="12436475" cy="6994525"/>
  <p:notesSz cx="6781800" cy="9067800"/>
  <p:custDataLst>
    <p:tags r:id="rId40"/>
  </p:custDataLst>
  <p:defaultTex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0.Intro" id="{115C21F9-EF5E-4B43-8EBD-552E5B158BEF}">
          <p14:sldIdLst>
            <p14:sldId id="796"/>
            <p14:sldId id="1875"/>
          </p14:sldIdLst>
        </p14:section>
        <p14:section name="1. Directory Sync Overview" id="{B503582B-34F3-471F-BEF7-6814112A800F}">
          <p14:sldIdLst>
            <p14:sldId id="1872"/>
            <p14:sldId id="1869"/>
            <p14:sldId id="1761"/>
            <p14:sldId id="1853"/>
            <p14:sldId id="1759"/>
            <p14:sldId id="1852"/>
          </p14:sldIdLst>
        </p14:section>
        <p14:section name="2. Object Property of Interest" id="{4385EE16-47A5-444F-AA0D-F8A930E7798C}">
          <p14:sldIdLst>
            <p14:sldId id="1854"/>
            <p14:sldId id="1855"/>
            <p14:sldId id="1858"/>
            <p14:sldId id="1859"/>
            <p14:sldId id="1870"/>
            <p14:sldId id="1856"/>
          </p14:sldIdLst>
        </p14:section>
        <p14:section name="3. Azure AD Connect concepts" id="{8496C3A4-7581-4E36-88E9-B72B8104C9C7}">
          <p14:sldIdLst>
            <p14:sldId id="264"/>
            <p14:sldId id="1748"/>
            <p14:sldId id="1749"/>
            <p14:sldId id="1750"/>
            <p14:sldId id="1751"/>
            <p14:sldId id="1753"/>
          </p14:sldIdLst>
        </p14:section>
        <p14:section name="4. Password Sync" id="{B0771574-D4AF-4F81-BC7E-10FE9C480A75}">
          <p14:sldIdLst>
            <p14:sldId id="1745"/>
            <p14:sldId id="1738"/>
            <p14:sldId id="1876"/>
            <p14:sldId id="1735"/>
          </p14:sldIdLst>
        </p14:section>
        <p14:section name="5. Password Write-back Sync" id="{F9BC45EE-9AC8-4788-9C2D-B3DC0C58F93B}">
          <p14:sldIdLst>
            <p14:sldId id="1747"/>
            <p14:sldId id="1740"/>
            <p14:sldId id="1741"/>
          </p14:sldIdLst>
        </p14:section>
        <p14:section name="End" id="{52A76F72-094A-4388-8D8C-3BF904671CF2}">
          <p14:sldIdLst>
            <p14:sldId id="1688"/>
          </p14:sldIdLst>
        </p14:section>
        <p14:section name="Other" id="{F66EB449-F8FC-428B-AE23-C5AE097184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002050"/>
    <a:srgbClr val="0179D7"/>
    <a:srgbClr val="092D91"/>
    <a:srgbClr val="F64848"/>
    <a:srgbClr val="BFBFBF"/>
    <a:srgbClr val="80BCEB"/>
    <a:srgbClr val="1993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76FBA-0165-42D4-8D47-8536013429DD}" v="15" dt="2018-06-06T11:56:56.084"/>
    <p1510:client id="{3123E6DE-F19F-4099-8C73-744E47110524}" v="487" dt="2018-06-06T14:24:59.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2" autoAdjust="0"/>
    <p:restoredTop sz="67402" autoAdjust="0"/>
  </p:normalViewPr>
  <p:slideViewPr>
    <p:cSldViewPr snapToObjects="1" showGuides="1">
      <p:cViewPr varScale="1">
        <p:scale>
          <a:sx n="82" d="100"/>
          <a:sy n="82" d="100"/>
        </p:scale>
        <p:origin x="1416" y="1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3936"/>
    </p:cViewPr>
  </p:sorterViewPr>
  <p:notesViewPr>
    <p:cSldViewPr snapToObjects="1" showGuides="1">
      <p:cViewPr varScale="1">
        <p:scale>
          <a:sx n="88" d="100"/>
          <a:sy n="88" d="100"/>
        </p:scale>
        <p:origin x="3840" y="72"/>
      </p:cViewPr>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l" defTabSz="874550">
              <a:spcBef>
                <a:spcPct val="0"/>
              </a:spcBef>
              <a:defRPr sz="1200" b="1"/>
            </a:lvl1pPr>
          </a:lstStyle>
          <a:p>
            <a:endParaRPr lang="en-GB" dirty="0"/>
          </a:p>
        </p:txBody>
      </p:sp>
      <p:sp>
        <p:nvSpPr>
          <p:cNvPr id="10243" name="Rectangle 3"/>
          <p:cNvSpPr>
            <a:spLocks noGrp="1" noChangeArrowheads="1"/>
          </p:cNvSpPr>
          <p:nvPr>
            <p:ph type="dt" sz="quarter" idx="1"/>
          </p:nvPr>
        </p:nvSpPr>
        <p:spPr bwMode="auto">
          <a:xfrm>
            <a:off x="3842537"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r" defTabSz="874550">
              <a:spcBef>
                <a:spcPct val="0"/>
              </a:spcBef>
              <a:defRPr sz="1200" b="1"/>
            </a:lvl1pPr>
          </a:lstStyle>
          <a:p>
            <a:endParaRPr lang="en-GB" dirty="0"/>
          </a:p>
        </p:txBody>
      </p:sp>
      <p:sp>
        <p:nvSpPr>
          <p:cNvPr id="10244" name="Rectangle 4"/>
          <p:cNvSpPr>
            <a:spLocks noGrp="1" noChangeArrowheads="1"/>
          </p:cNvSpPr>
          <p:nvPr>
            <p:ph type="ftr" sz="quarter" idx="2"/>
          </p:nvPr>
        </p:nvSpPr>
        <p:spPr bwMode="auto">
          <a:xfrm>
            <a:off x="2"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l" defTabSz="874550">
              <a:spcBef>
                <a:spcPct val="0"/>
              </a:spcBef>
              <a:defRPr sz="1200" b="1"/>
            </a:lvl1pPr>
          </a:lstStyle>
          <a:p>
            <a:endParaRPr lang="en-GB" dirty="0"/>
          </a:p>
        </p:txBody>
      </p:sp>
      <p:sp>
        <p:nvSpPr>
          <p:cNvPr id="10245" name="Rectangle 5"/>
          <p:cNvSpPr>
            <a:spLocks noGrp="1" noChangeArrowheads="1"/>
          </p:cNvSpPr>
          <p:nvPr>
            <p:ph type="sldNum" sz="quarter" idx="3"/>
          </p:nvPr>
        </p:nvSpPr>
        <p:spPr bwMode="auto">
          <a:xfrm>
            <a:off x="3842537"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r" defTabSz="874550">
              <a:spcBef>
                <a:spcPct val="0"/>
              </a:spcBef>
              <a:defRPr sz="1200" b="1"/>
            </a:lvl1pPr>
          </a:lstStyle>
          <a:p>
            <a:fld id="{13A2AEDD-AD55-49C8-838F-E55756FFD25D}" type="slidenum">
              <a:rPr lang="en-GB"/>
              <a:pPr/>
              <a:t>‹N°›</a:t>
            </a:fld>
            <a:endParaRPr lang="en-GB" dirty="0"/>
          </a:p>
        </p:txBody>
      </p:sp>
    </p:spTree>
    <p:extLst>
      <p:ext uri="{BB962C8B-B14F-4D97-AF65-F5344CB8AC3E}">
        <p14:creationId xmlns:p14="http://schemas.microsoft.com/office/powerpoint/2010/main" val="2255217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3"/>
            <a:ext cx="2958655"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67" name="Rectangle 3"/>
          <p:cNvSpPr>
            <a:spLocks noGrp="1" noChangeArrowheads="1"/>
          </p:cNvSpPr>
          <p:nvPr>
            <p:ph type="dt" idx="1"/>
          </p:nvPr>
        </p:nvSpPr>
        <p:spPr bwMode="auto">
          <a:xfrm>
            <a:off x="3847383" y="3"/>
            <a:ext cx="2958654"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r" defTabSz="859313">
              <a:spcBef>
                <a:spcPct val="0"/>
              </a:spcBef>
              <a:defRPr sz="1200" b="1">
                <a:latin typeface="Arial"/>
                <a:cs typeface="Arial"/>
                <a:sym typeface="Arial"/>
              </a:defRPr>
            </a:lvl1pPr>
          </a:lstStyle>
          <a:p>
            <a:endParaRPr lang="en-GB" dirty="0"/>
          </a:p>
        </p:txBody>
      </p:sp>
      <p:sp>
        <p:nvSpPr>
          <p:cNvPr id="11268" name="Rectangle 4"/>
          <p:cNvSpPr>
            <a:spLocks noGrp="1" noRot="1" noChangeAspect="1" noChangeArrowheads="1" noTextEdit="1"/>
          </p:cNvSpPr>
          <p:nvPr>
            <p:ph type="sldImg" idx="2"/>
          </p:nvPr>
        </p:nvSpPr>
        <p:spPr bwMode="auto">
          <a:xfrm>
            <a:off x="323850" y="668338"/>
            <a:ext cx="6086475" cy="3424237"/>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88729" y="4317379"/>
            <a:ext cx="4955869" cy="4093588"/>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2" y="8633303"/>
            <a:ext cx="2958655"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71" name="Rectangle 7"/>
          <p:cNvSpPr>
            <a:spLocks noGrp="1" noChangeArrowheads="1"/>
          </p:cNvSpPr>
          <p:nvPr>
            <p:ph type="sldNum" sz="quarter" idx="5"/>
          </p:nvPr>
        </p:nvSpPr>
        <p:spPr bwMode="auto">
          <a:xfrm>
            <a:off x="3847383" y="8633303"/>
            <a:ext cx="2958654"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r" defTabSz="859313">
              <a:spcBef>
                <a:spcPct val="0"/>
              </a:spcBef>
              <a:defRPr sz="1200" b="1">
                <a:latin typeface="Arial"/>
              </a:defRPr>
            </a:lvl1pPr>
          </a:lstStyle>
          <a:p>
            <a:fld id="{5CA7C1A6-3F6E-4A0C-A01A-2F04D27288E6}" type="slidenum">
              <a:rPr lang="en-GB" smtClean="0"/>
              <a:pPr/>
              <a:t>‹N°›</a:t>
            </a:fld>
            <a:endParaRPr lang="en-GB" dirty="0"/>
          </a:p>
        </p:txBody>
      </p:sp>
    </p:spTree>
    <p:extLst>
      <p:ext uri="{BB962C8B-B14F-4D97-AF65-F5344CB8AC3E}">
        <p14:creationId xmlns:p14="http://schemas.microsoft.com/office/powerpoint/2010/main" val="428615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a:ea typeface="+mn-ea"/>
        <a:cs typeface="Arial" charset="0"/>
        <a:sym typeface="Arial"/>
      </a:defRPr>
    </a:lvl1pPr>
    <a:lvl2pPr marL="539725" algn="l" rtl="0" fontAlgn="base">
      <a:spcBef>
        <a:spcPct val="30000"/>
      </a:spcBef>
      <a:spcAft>
        <a:spcPct val="0"/>
      </a:spcAft>
      <a:defRPr sz="1400" kern="1200">
        <a:solidFill>
          <a:schemeClr val="tx1"/>
        </a:solidFill>
        <a:latin typeface="Arial"/>
        <a:ea typeface="+mn-ea"/>
        <a:cs typeface="Arial" charset="0"/>
        <a:sym typeface="Arial"/>
      </a:defRPr>
    </a:lvl2pPr>
    <a:lvl3pPr marL="1079449" algn="l" rtl="0" fontAlgn="base">
      <a:spcBef>
        <a:spcPct val="30000"/>
      </a:spcBef>
      <a:spcAft>
        <a:spcPct val="0"/>
      </a:spcAft>
      <a:defRPr sz="1400" kern="1200">
        <a:solidFill>
          <a:schemeClr val="tx1"/>
        </a:solidFill>
        <a:latin typeface="Arial"/>
        <a:ea typeface="+mn-ea"/>
        <a:cs typeface="Arial" charset="0"/>
        <a:sym typeface="Arial"/>
      </a:defRPr>
    </a:lvl3pPr>
    <a:lvl4pPr marL="1619174" algn="l" rtl="0" fontAlgn="base">
      <a:spcBef>
        <a:spcPct val="30000"/>
      </a:spcBef>
      <a:spcAft>
        <a:spcPct val="0"/>
      </a:spcAft>
      <a:defRPr sz="1400" kern="1200">
        <a:solidFill>
          <a:schemeClr val="tx1"/>
        </a:solidFill>
        <a:latin typeface="Arial"/>
        <a:ea typeface="+mn-ea"/>
        <a:cs typeface="Arial" charset="0"/>
        <a:sym typeface="Arial"/>
      </a:defRPr>
    </a:lvl4pPr>
    <a:lvl5pPr marL="2158898" algn="l" rtl="0" fontAlgn="base">
      <a:spcBef>
        <a:spcPct val="30000"/>
      </a:spcBef>
      <a:spcAft>
        <a:spcPct val="0"/>
      </a:spcAft>
      <a:defRPr sz="1400" kern="1200">
        <a:solidFill>
          <a:schemeClr val="tx1"/>
        </a:solidFill>
        <a:latin typeface="Arial"/>
        <a:ea typeface="+mn-ea"/>
        <a:cs typeface="Arial" charset="0"/>
        <a:sym typeface="Arial"/>
      </a:defRPr>
    </a:lvl5pPr>
    <a:lvl6pPr marL="2698623" algn="l" defTabSz="1079449" rtl="0" eaLnBrk="1" latinLnBrk="0" hangingPunct="1">
      <a:defRPr sz="1400" kern="1200">
        <a:solidFill>
          <a:schemeClr val="tx1"/>
        </a:solidFill>
        <a:latin typeface="+mn-lt"/>
        <a:ea typeface="+mn-ea"/>
        <a:cs typeface="+mn-cs"/>
      </a:defRPr>
    </a:lvl6pPr>
    <a:lvl7pPr marL="3238348" algn="l" defTabSz="1079449" rtl="0" eaLnBrk="1" latinLnBrk="0" hangingPunct="1">
      <a:defRPr sz="1400" kern="1200">
        <a:solidFill>
          <a:schemeClr val="tx1"/>
        </a:solidFill>
        <a:latin typeface="+mn-lt"/>
        <a:ea typeface="+mn-ea"/>
        <a:cs typeface="+mn-cs"/>
      </a:defRPr>
    </a:lvl7pPr>
    <a:lvl8pPr marL="3778072" algn="l" defTabSz="1079449" rtl="0" eaLnBrk="1" latinLnBrk="0" hangingPunct="1">
      <a:defRPr sz="1400" kern="1200">
        <a:solidFill>
          <a:schemeClr val="tx1"/>
        </a:solidFill>
        <a:latin typeface="+mn-lt"/>
        <a:ea typeface="+mn-ea"/>
        <a:cs typeface="+mn-cs"/>
      </a:defRPr>
    </a:lvl8pPr>
    <a:lvl9pPr marL="4317797" algn="l" defTabSz="107944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sdn.microsoft.com/library/cc228086.aspx" TargetMode="External"/><Relationship Id="rId7" Type="http://schemas.openxmlformats.org/officeDocument/2006/relationships/hyperlink" Target="https://msdn.microsoft.com/library/system.security.cryptography.hmacsha256.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ietf.org/rfc/rfc2898.txt" TargetMode="External"/><Relationship Id="rId5" Type="http://schemas.openxmlformats.org/officeDocument/2006/relationships/hyperlink" Target="https://msdn.microsoft.com/library/System.Security.Cryptography.MD5CryptoServiceProvider.aspx" TargetMode="External"/><Relationship Id="rId4" Type="http://schemas.openxmlformats.org/officeDocument/2006/relationships/hyperlink" Target="http://www.rfc-editor.org/rfc/rfc1321.tx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cial.technet.microsoft.com/wiki/contents/articles/24096.dirsync-using-alternate-login-ids-with-azure-active-directory.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5CA7C1A6-3F6E-4A0C-A01A-2F04D27288E6}" type="slidenum">
              <a:rPr lang="en-GB" smtClean="0"/>
              <a:pPr/>
              <a:t>0</a:t>
            </a:fld>
            <a:endParaRPr lang="en-GB" dirty="0"/>
          </a:p>
        </p:txBody>
      </p:sp>
    </p:spTree>
    <p:extLst>
      <p:ext uri="{BB962C8B-B14F-4D97-AF65-F5344CB8AC3E}">
        <p14:creationId xmlns:p14="http://schemas.microsoft.com/office/powerpoint/2010/main" val="3630659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https://docs.microsoft.com/en-us/azure/active-directory/connect/active-directory-aadconnect-get-started-custom </a:t>
            </a:r>
          </a:p>
          <a:p>
            <a:endParaRPr lang="nl-BE" dirty="0"/>
          </a:p>
          <a:p>
            <a:r>
              <a:rPr lang="nl-BE" dirty="0"/>
              <a:t>Azure AD Connect is a tool that’s been</a:t>
            </a:r>
            <a:r>
              <a:rPr lang="nl-BE" baseline="0" dirty="0"/>
              <a:t> evolving at a fast pace. It’s challenge to keep this content up to date/complete. Please refer to the online documentation for the latest and most accurate information.</a:t>
            </a:r>
            <a:endParaRPr lang="nl-BE"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12</a:t>
            </a:fld>
            <a:endParaRPr lang="en-GB" dirty="0"/>
          </a:p>
        </p:txBody>
      </p:sp>
    </p:spTree>
    <p:extLst>
      <p:ext uri="{BB962C8B-B14F-4D97-AF65-F5344CB8AC3E}">
        <p14:creationId xmlns:p14="http://schemas.microsoft.com/office/powerpoint/2010/main" val="134122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nl-BE" dirty="0"/>
              <a:t>For a full read on this topic: https://azure.microsoft.com/en-us/documentation/articles/active-directory-aadconnect-topologies/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13</a:t>
            </a:fld>
            <a:endParaRPr lang="en-GB" dirty="0"/>
          </a:p>
        </p:txBody>
      </p:sp>
    </p:spTree>
    <p:extLst>
      <p:ext uri="{BB962C8B-B14F-4D97-AF65-F5344CB8AC3E}">
        <p14:creationId xmlns:p14="http://schemas.microsoft.com/office/powerpoint/2010/main" val="1163094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solidFill>
                <a:schemeClr val="tx1"/>
              </a:solidFill>
            </a:endParaRPr>
          </a:p>
          <a:p>
            <a:pPr lvl="0"/>
            <a:r>
              <a:rPr lang="en-US" b="1" dirty="0">
                <a:solidFill>
                  <a:schemeClr val="tx1"/>
                </a:solidFill>
              </a:rPr>
              <a:t>https://docs.microsoft.com/en-us/azure/active-directory/connect/active-directory-aadconnectsync-technical-concepts</a:t>
            </a:r>
          </a:p>
          <a:p>
            <a:pPr lvl="0"/>
            <a:endParaRPr lang="en-US" b="1" dirty="0">
              <a:solidFill>
                <a:schemeClr val="tx1"/>
              </a:solidFill>
            </a:endParaRPr>
          </a:p>
          <a:p>
            <a:pPr lvl="0"/>
            <a:r>
              <a:rPr lang="en-US" b="1" dirty="0">
                <a:solidFill>
                  <a:schemeClr val="tx1"/>
                </a:solidFill>
              </a:rPr>
              <a:t>Connector Space:</a:t>
            </a:r>
          </a:p>
          <a:p>
            <a:pPr marL="1224033" lvl="1" indent="-291436">
              <a:buFont typeface="Arial" pitchFamily="34" charset="0"/>
              <a:buChar char="•"/>
            </a:pPr>
            <a:r>
              <a:rPr lang="en-US" dirty="0">
                <a:solidFill>
                  <a:schemeClr val="tx1"/>
                </a:solidFill>
              </a:rPr>
              <a:t>Replica of the managed objects (holograms) in the Active Directory</a:t>
            </a:r>
          </a:p>
          <a:p>
            <a:pPr marL="1224033" lvl="1" indent="-291436">
              <a:buFont typeface="Arial" pitchFamily="34" charset="0"/>
              <a:buChar char="•"/>
            </a:pPr>
            <a:r>
              <a:rPr lang="en-US" dirty="0">
                <a:solidFill>
                  <a:schemeClr val="tx1"/>
                </a:solidFill>
              </a:rPr>
              <a:t>Each management agent or connector has its own connector space</a:t>
            </a:r>
          </a:p>
          <a:p>
            <a:pPr lvl="0"/>
            <a:r>
              <a:rPr lang="en-US" b="1" dirty="0">
                <a:solidFill>
                  <a:schemeClr val="tx1"/>
                </a:solidFill>
              </a:rPr>
              <a:t>Metaverse:</a:t>
            </a:r>
          </a:p>
          <a:p>
            <a:pPr marL="1224033" lvl="1" indent="-291436">
              <a:buFont typeface="Arial" pitchFamily="34" charset="0"/>
              <a:buChar char="•"/>
            </a:pPr>
            <a:r>
              <a:rPr lang="en-US" dirty="0">
                <a:solidFill>
                  <a:schemeClr val="tx1"/>
                </a:solidFill>
              </a:rPr>
              <a:t>Aggregate information about a managed object (i.e. User, Group, etc.)</a:t>
            </a:r>
          </a:p>
          <a:p>
            <a:endParaRPr lang="en-US" dirty="0"/>
          </a:p>
          <a:p>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14</a:t>
            </a:fld>
            <a:endParaRPr lang="en-GB" dirty="0"/>
          </a:p>
        </p:txBody>
      </p:sp>
    </p:spTree>
    <p:extLst>
      <p:ext uri="{BB962C8B-B14F-4D97-AF65-F5344CB8AC3E}">
        <p14:creationId xmlns:p14="http://schemas.microsoft.com/office/powerpoint/2010/main" val="165651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solidFill>
                  <a:schemeClr val="tx1"/>
                </a:solidFill>
              </a:rPr>
              <a:t>AAD Connect uses at least two managements agents:</a:t>
            </a:r>
          </a:p>
          <a:p>
            <a:pPr marL="1224033" lvl="1" indent="-291436">
              <a:buFont typeface="Arial" pitchFamily="34" charset="0"/>
              <a:buChar char="•"/>
            </a:pPr>
            <a:r>
              <a:rPr lang="en-US" b="1" i="1" dirty="0">
                <a:solidFill>
                  <a:schemeClr val="tx1"/>
                </a:solidFill>
              </a:rPr>
              <a:t>“Active Directory Connector” </a:t>
            </a:r>
            <a:r>
              <a:rPr lang="en-US" dirty="0">
                <a:solidFill>
                  <a:schemeClr val="tx1"/>
                </a:solidFill>
              </a:rPr>
              <a:t>management agent</a:t>
            </a:r>
          </a:p>
          <a:p>
            <a:pPr marL="1224033" lvl="1" indent="-291436">
              <a:buFont typeface="Arial" pitchFamily="34" charset="0"/>
              <a:buChar char="•"/>
            </a:pPr>
            <a:r>
              <a:rPr lang="en-US" b="1" i="1" dirty="0">
                <a:solidFill>
                  <a:schemeClr val="tx1"/>
                </a:solidFill>
              </a:rPr>
              <a:t>“Windows Azure Active Directory” </a:t>
            </a:r>
            <a:r>
              <a:rPr lang="en-US" dirty="0">
                <a:solidFill>
                  <a:schemeClr val="tx1"/>
                </a:solidFill>
              </a:rPr>
              <a:t>management agent</a:t>
            </a:r>
          </a:p>
          <a:p>
            <a:pPr lvl="0"/>
            <a:r>
              <a:rPr lang="en-US" dirty="0">
                <a:solidFill>
                  <a:schemeClr val="tx1"/>
                </a:solidFill>
              </a:rPr>
              <a:t>AAD Connect stores information in two places:</a:t>
            </a:r>
          </a:p>
          <a:p>
            <a:pPr marL="1224033" lvl="1" indent="-291436">
              <a:buFont typeface="Arial" pitchFamily="34" charset="0"/>
              <a:buChar char="•"/>
            </a:pPr>
            <a:r>
              <a:rPr lang="en-US" dirty="0">
                <a:solidFill>
                  <a:schemeClr val="tx1"/>
                </a:solidFill>
              </a:rPr>
              <a:t>Per Connector Space</a:t>
            </a:r>
          </a:p>
          <a:p>
            <a:pPr marL="1224033" lvl="1" indent="-291436">
              <a:buFont typeface="Arial" pitchFamily="34" charset="0"/>
              <a:buChar char="•"/>
            </a:pPr>
            <a:r>
              <a:rPr lang="en-US" dirty="0">
                <a:solidFill>
                  <a:schemeClr val="tx1"/>
                </a:solidFill>
              </a:rPr>
              <a:t>Metaverse :  </a:t>
            </a:r>
            <a:r>
              <a:rPr lang="en-US" dirty="0"/>
              <a:t>Central repository of Aggregate data/object</a:t>
            </a:r>
          </a:p>
          <a:p>
            <a:endParaRPr lang="pl-PL"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17</a:t>
            </a:fld>
            <a:endParaRPr lang="en-GB" dirty="0"/>
          </a:p>
        </p:txBody>
      </p:sp>
    </p:spTree>
    <p:extLst>
      <p:ext uri="{BB962C8B-B14F-4D97-AF65-F5344CB8AC3E}">
        <p14:creationId xmlns:p14="http://schemas.microsoft.com/office/powerpoint/2010/main" val="778805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synchronization service divides object processing into three major steps:</a:t>
            </a:r>
          </a:p>
          <a:p>
            <a:pPr marL="228600" lvl="0" indent="-228600">
              <a:buSzPct val="100000"/>
              <a:buFont typeface="+mj-lt"/>
              <a:buAutoNum type="arabicPeriod"/>
            </a:pPr>
            <a:r>
              <a:rPr lang="en-US" b="1" dirty="0"/>
              <a:t>Staging</a:t>
            </a:r>
          </a:p>
          <a:p>
            <a:pPr marL="173038" lvl="1" indent="0">
              <a:buNone/>
            </a:pPr>
            <a:r>
              <a:rPr lang="en-US" dirty="0"/>
              <a:t>The process of importing objects from a connected data source into the connector space.</a:t>
            </a:r>
          </a:p>
          <a:p>
            <a:pPr marL="228600" lvl="0" indent="-228600">
              <a:buSzPct val="100000"/>
              <a:buFont typeface="+mj-lt"/>
              <a:buAutoNum type="arabicPeriod"/>
            </a:pPr>
            <a:r>
              <a:rPr lang="en-US" b="1" dirty="0"/>
              <a:t>Synchronization</a:t>
            </a:r>
          </a:p>
          <a:p>
            <a:pPr marL="173038" lvl="1" indent="0">
              <a:buNone/>
            </a:pPr>
            <a:r>
              <a:rPr lang="en-US" dirty="0"/>
              <a:t>The process of applying all the configured rules to the staged objects in the connector space.</a:t>
            </a:r>
          </a:p>
          <a:p>
            <a:pPr marL="228600" lvl="0" indent="-228600">
              <a:buSzPct val="100000"/>
              <a:buFont typeface="+mj-lt"/>
              <a:buAutoNum type="arabicPeriod"/>
            </a:pPr>
            <a:r>
              <a:rPr lang="en-US" b="1" dirty="0"/>
              <a:t>Export</a:t>
            </a:r>
          </a:p>
          <a:p>
            <a:pPr marL="173038" lvl="1" indent="0">
              <a:buNone/>
            </a:pPr>
            <a:r>
              <a:rPr lang="en-US" dirty="0"/>
              <a:t>The process of writing changes that occurred during synchronization from the connector space to the connected data source.</a:t>
            </a:r>
          </a:p>
          <a:p>
            <a:pPr marL="0" indent="0">
              <a:buNone/>
            </a:pPr>
            <a:r>
              <a:rPr lang="en-US" dirty="0"/>
              <a:t>These steps can be activated individually by using the FIM run profiles. These run profiles contain at least one of these run steps, which FIM the performs when a run profile is invoked. For example, you could have a run profile that only runs the staging step. </a:t>
            </a:r>
          </a:p>
          <a:p>
            <a:pPr marL="0" indent="0">
              <a:buNone/>
            </a:pPr>
            <a:r>
              <a:rPr lang="en-US" dirty="0"/>
              <a:t>It is important to note that the synchronization step applies all rules starting with the connector space objects managed by the MA concerned, through the metaverse, and all the way through to the other connector spaces (including the originating connector space object if the changes need to flow back).</a:t>
            </a:r>
          </a:p>
          <a:p>
            <a:pPr marL="0" indent="0">
              <a:buNone/>
            </a:pPr>
            <a:r>
              <a:rPr lang="en-US" dirty="0"/>
              <a:t>This means that synchronization calculates all the changes on all connector spaces that are to be applied during an export. The export run step then applies the calculated changes to the connected data source.</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18</a:t>
            </a:fld>
            <a:endParaRPr lang="en-GB" dirty="0"/>
          </a:p>
        </p:txBody>
      </p:sp>
    </p:spTree>
    <p:extLst>
      <p:ext uri="{BB962C8B-B14F-4D97-AF65-F5344CB8AC3E}">
        <p14:creationId xmlns:p14="http://schemas.microsoft.com/office/powerpoint/2010/main" val="364406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b="1" dirty="0">
                <a:solidFill>
                  <a:schemeClr val="tx1"/>
                </a:solidFill>
              </a:rPr>
              <a:t>See https://docs.microsoft.com/en-us/azure/active-directory/connect/active-directory-aadconnectsync-understanding-architecture</a:t>
            </a:r>
          </a:p>
          <a:p>
            <a:pPr marL="0" lvl="0" indent="0">
              <a:buFont typeface="Arial" pitchFamily="34" charset="0"/>
              <a:buNone/>
            </a:pPr>
            <a:endParaRPr lang="en-US" dirty="0"/>
          </a:p>
          <a:p>
            <a:pPr marL="285750" lvl="0" indent="-285750">
              <a:buFont typeface="Arial" pitchFamily="34" charset="0"/>
              <a:buChar char="•"/>
            </a:pPr>
            <a:r>
              <a:rPr lang="en-US" dirty="0"/>
              <a:t>User is imported from AD into the Active Directory Connector </a:t>
            </a:r>
            <a:r>
              <a:rPr lang="en-US" dirty="0" err="1"/>
              <a:t>Connector</a:t>
            </a:r>
            <a:r>
              <a:rPr lang="en-US" dirty="0"/>
              <a:t> space</a:t>
            </a:r>
          </a:p>
          <a:p>
            <a:pPr marL="285750" lvl="0" indent="-285750">
              <a:buFont typeface="Arial" pitchFamily="34" charset="0"/>
              <a:buChar char="•"/>
            </a:pPr>
            <a:r>
              <a:rPr lang="en-US" dirty="0"/>
              <a:t>User is projected to the Metaverse</a:t>
            </a:r>
          </a:p>
          <a:p>
            <a:pPr marL="285750" lvl="0" indent="-285750">
              <a:buFont typeface="Arial" pitchFamily="34" charset="0"/>
              <a:buChar char="•"/>
            </a:pPr>
            <a:r>
              <a:rPr lang="en-US" dirty="0"/>
              <a:t>User is provisioned to the Windows Azure Active Directory Connector space</a:t>
            </a:r>
          </a:p>
          <a:p>
            <a:pPr marL="285750" lvl="0" indent="-285750">
              <a:buFont typeface="Arial" pitchFamily="34" charset="0"/>
              <a:buChar char="•"/>
            </a:pPr>
            <a:r>
              <a:rPr lang="en-US" dirty="0"/>
              <a:t>User is exported to the Office 365 Admin Web Service</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a-DK" b="1" dirty="0"/>
              <a:t>AADConnect Run Profiles</a:t>
            </a:r>
            <a:endParaRPr lang="fr-FR" b="1" dirty="0"/>
          </a:p>
          <a:p>
            <a:pPr lvl="0">
              <a:defRPr/>
            </a:pPr>
            <a:r>
              <a:rPr lang="en-US" sz="2800" dirty="0">
                <a:solidFill>
                  <a:srgbClr val="0179D7"/>
                </a:solidFill>
              </a:rPr>
              <a:t>Full Import:</a:t>
            </a:r>
            <a:endParaRPr kumimoji="0" lang="en-US" sz="2800" b="0" i="0" u="none" strike="noStrike" kern="1200" cap="none" spc="0" normalizeH="0" baseline="0" noProof="0" dirty="0">
              <a:ln>
                <a:noFill/>
              </a:ln>
              <a:solidFill>
                <a:srgbClr val="0179D7"/>
              </a:solidFill>
              <a:effectLst/>
              <a:uLnTx/>
              <a:uFillTx/>
              <a:latin typeface="Calibri Light" panose="020F0302020204030204"/>
              <a:ea typeface="+mn-ea"/>
              <a:cs typeface="Arial" charset="0"/>
              <a:sym typeface="Arial"/>
            </a:endParaRPr>
          </a:p>
          <a:p>
            <a:pPr marL="539724" lvl="2" indent="0">
              <a:buFont typeface="Wingdings" panose="05000000000000000000" pitchFamily="2" charset="2"/>
              <a:buNone/>
              <a:defRPr/>
            </a:pPr>
            <a:r>
              <a:rPr lang="en-US" sz="1400" dirty="0">
                <a:gradFill>
                  <a:gsLst>
                    <a:gs pos="1250">
                      <a:srgbClr val="505050"/>
                    </a:gs>
                    <a:gs pos="100000">
                      <a:srgbClr val="505050"/>
                    </a:gs>
                  </a:gsLst>
                  <a:lin ang="5400000" scaled="0"/>
                </a:gradFill>
              </a:rPr>
              <a:t>Performs a full import, but does not synchronize the changes with the metaverse</a:t>
            </a:r>
          </a:p>
          <a:p>
            <a:pPr marL="539724" lvl="2" indent="0">
              <a:buFont typeface="Wingdings" panose="05000000000000000000" pitchFamily="2" charset="2"/>
              <a:buNone/>
              <a:defRPr/>
            </a:pPr>
            <a:r>
              <a:rPr lang="en-US" sz="1400" dirty="0">
                <a:gradFill>
                  <a:gsLst>
                    <a:gs pos="1250">
                      <a:srgbClr val="505050"/>
                    </a:gs>
                    <a:gs pos="100000">
                      <a:srgbClr val="505050"/>
                    </a:gs>
                  </a:gsLst>
                  <a:lin ang="5400000" scaled="0"/>
                </a:gradFill>
              </a:rPr>
              <a:t>Objects are staged to the connector space</a:t>
            </a:r>
          </a:p>
          <a:p>
            <a:pPr lvl="0">
              <a:defRPr/>
            </a:pPr>
            <a:r>
              <a:rPr lang="en-US" sz="2800" dirty="0">
                <a:solidFill>
                  <a:srgbClr val="0179D7"/>
                </a:solidFill>
              </a:rPr>
              <a:t>Delta Import </a:t>
            </a:r>
          </a:p>
          <a:p>
            <a:pPr marL="882625"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Imports only the changes</a:t>
            </a:r>
          </a:p>
          <a:p>
            <a:pPr marL="882625"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Does not synchronize changes with the metaverse</a:t>
            </a:r>
          </a:p>
          <a:p>
            <a:pPr lvl="0">
              <a:defRPr/>
            </a:pPr>
            <a:r>
              <a:rPr lang="en-US" sz="2800" dirty="0">
                <a:solidFill>
                  <a:srgbClr val="0179D7"/>
                </a:solidFill>
              </a:rPr>
              <a:t>Full Synchronization</a:t>
            </a:r>
            <a:endParaRPr kumimoji="0" lang="en-US" sz="2800" b="0" i="0" u="none" strike="noStrike" kern="1200" cap="none" spc="0" normalizeH="0" baseline="0" noProof="0" dirty="0">
              <a:ln>
                <a:noFill/>
              </a:ln>
              <a:solidFill>
                <a:srgbClr val="0179D7"/>
              </a:solidFill>
              <a:effectLst/>
              <a:uLnTx/>
              <a:uFillTx/>
              <a:latin typeface="Calibri Light" panose="020F0302020204030204"/>
              <a:ea typeface="+mn-ea"/>
              <a:cs typeface="Arial" charset="0"/>
              <a:sym typeface="Arial"/>
            </a:endParaRPr>
          </a:p>
          <a:p>
            <a:pPr marL="882624" lvl="2" indent="-342900">
              <a:buFont typeface="Wingdings" panose="05000000000000000000" pitchFamily="2" charset="2"/>
              <a:buChar char="Ø"/>
              <a:defRPr/>
            </a:pPr>
            <a:r>
              <a:rPr lang="en-US" sz="1400" dirty="0">
                <a:gradFill>
                  <a:gsLst>
                    <a:gs pos="1250">
                      <a:srgbClr val="505050"/>
                    </a:gs>
                    <a:gs pos="100000">
                      <a:srgbClr val="505050"/>
                    </a:gs>
                  </a:gsLst>
                  <a:lin ang="5400000" scaled="0"/>
                </a:gradFill>
              </a:rPr>
              <a:t>Synchronizes all the objects with the metaverse, including the objects that have not changed</a:t>
            </a:r>
          </a:p>
          <a:p>
            <a:pPr lvl="0">
              <a:defRPr/>
            </a:pPr>
            <a:r>
              <a:rPr lang="en-US" sz="2800" dirty="0">
                <a:solidFill>
                  <a:srgbClr val="0179D7"/>
                </a:solidFill>
              </a:rPr>
              <a:t>Delta Synchronization</a:t>
            </a:r>
          </a:p>
          <a:p>
            <a:pPr marL="882624" lvl="2" indent="-342900">
              <a:buFont typeface="Wingdings" panose="05000000000000000000" pitchFamily="2" charset="2"/>
              <a:buChar char="Ø"/>
              <a:defRPr/>
            </a:pPr>
            <a:r>
              <a:rPr lang="en-US" sz="1400" dirty="0">
                <a:gradFill>
                  <a:gsLst>
                    <a:gs pos="1250">
                      <a:srgbClr val="505050"/>
                    </a:gs>
                    <a:gs pos="100000">
                      <a:srgbClr val="505050"/>
                    </a:gs>
                  </a:gsLst>
                  <a:lin ang="5400000" scaled="0"/>
                </a:gradFill>
              </a:rPr>
              <a:t>Synchronizes only the changes (deltas) with the metaverse</a:t>
            </a:r>
          </a:p>
          <a:p>
            <a:pPr lvl="0">
              <a:defRPr/>
            </a:pPr>
            <a:r>
              <a:rPr lang="en-US" sz="2800" dirty="0">
                <a:solidFill>
                  <a:srgbClr val="0179D7"/>
                </a:solidFill>
              </a:rPr>
              <a:t>Export</a:t>
            </a:r>
          </a:p>
          <a:p>
            <a:pPr marL="882624" lvl="2" indent="-342900">
              <a:buFont typeface="Wingdings" panose="05000000000000000000" pitchFamily="2" charset="2"/>
              <a:buChar char="Ø"/>
              <a:defRPr/>
            </a:pPr>
            <a:r>
              <a:rPr lang="en-US" sz="1400" dirty="0">
                <a:gradFill>
                  <a:gsLst>
                    <a:gs pos="1250">
                      <a:srgbClr val="505050"/>
                    </a:gs>
                    <a:gs pos="100000">
                      <a:srgbClr val="505050"/>
                    </a:gs>
                  </a:gsLst>
                  <a:lin ang="5400000" scaled="0"/>
                </a:gradFill>
              </a:rPr>
              <a:t>Exports the changes to the target system</a:t>
            </a:r>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19</a:t>
            </a:fld>
            <a:endParaRPr lang="en-GB" dirty="0"/>
          </a:p>
        </p:txBody>
      </p:sp>
    </p:spTree>
    <p:extLst>
      <p:ext uri="{BB962C8B-B14F-4D97-AF65-F5344CB8AC3E}">
        <p14:creationId xmlns:p14="http://schemas.microsoft.com/office/powerpoint/2010/main" val="438230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fr-FR" dirty="0"/>
              <a:t>https://docs.microsoft.com/en-us/azure/active-directory/connect/active-directory-aadconnectsync-implement-password-hash-synchronization</a:t>
            </a:r>
          </a:p>
          <a:p>
            <a:endParaRPr lang="fr-FR" dirty="0"/>
          </a:p>
          <a:p>
            <a:endParaRPr lang="fr-FR"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b="0" i="0" kern="1200" dirty="0">
                <a:solidFill>
                  <a:schemeClr val="tx1"/>
                </a:solidFill>
                <a:effectLst/>
                <a:latin typeface="Arial"/>
                <a:ea typeface="+mn-ea"/>
                <a:cs typeface="Arial" charset="0"/>
                <a:sym typeface="Arial"/>
              </a:rPr>
              <a:t>Password hash synchronization is a feature used to synchronize user passwords from an on-premises Active Directory instance to a cloud-based Azure AD instance. Use this feature to sign in to Azure AD services like Office 365, Microsoft Intune, CRM Online, and Azure Active Directory Domain Services (Azure AD DS). </a:t>
            </a:r>
            <a:r>
              <a:rPr lang="en-US" sz="1400" b="0" i="0" kern="1200">
                <a:solidFill>
                  <a:schemeClr val="tx1"/>
                </a:solidFill>
                <a:effectLst/>
                <a:latin typeface="Arial"/>
                <a:ea typeface="+mn-ea"/>
                <a:cs typeface="Arial" charset="0"/>
                <a:sym typeface="Arial"/>
              </a:rPr>
              <a:t>You sign in to the service by using the same password you use to sign in to your on-premises Active Directory instance.</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4087091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21</a:t>
            </a:fld>
            <a:endParaRPr lang="en-GB" dirty="0"/>
          </a:p>
        </p:txBody>
      </p:sp>
    </p:spTree>
    <p:extLst>
      <p:ext uri="{BB962C8B-B14F-4D97-AF65-F5344CB8AC3E}">
        <p14:creationId xmlns:p14="http://schemas.microsoft.com/office/powerpoint/2010/main" val="125035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fr-FR" dirty="0"/>
              <a:t>Reference : https://docs.microsoft.com/en-us/azure/active-directory/connect/active-directory-aadconnectsync-implement-password-hash-synchronization</a:t>
            </a:r>
          </a:p>
          <a:p>
            <a:pPr marL="0" indent="0">
              <a:buFont typeface="+mj-lt"/>
              <a:buNone/>
            </a:pPr>
            <a:endParaRPr lang="en-US" sz="1400" b="0" i="0" kern="1200" dirty="0">
              <a:solidFill>
                <a:schemeClr val="tx1"/>
              </a:solidFill>
              <a:effectLst/>
              <a:latin typeface="Arial"/>
              <a:ea typeface="+mn-ea"/>
              <a:cs typeface="Arial" charset="0"/>
              <a:sym typeface="Arial"/>
            </a:endParaRPr>
          </a:p>
          <a:p>
            <a:pPr marL="0" indent="0">
              <a:buFont typeface="+mj-lt"/>
              <a:buNone/>
            </a:pPr>
            <a:endParaRPr lang="en-US" sz="1400" b="0" i="0" kern="1200" dirty="0">
              <a:solidFill>
                <a:schemeClr val="tx1"/>
              </a:solidFill>
              <a:effectLst/>
              <a:latin typeface="Arial"/>
              <a:ea typeface="+mn-ea"/>
              <a:cs typeface="Arial" charset="0"/>
              <a:sym typeface="Arial"/>
            </a:endParaRPr>
          </a:p>
          <a:p>
            <a:pPr marL="342900" indent="-342900">
              <a:buFont typeface="+mj-lt"/>
              <a:buAutoNum type="arabicPeriod"/>
            </a:pPr>
            <a:r>
              <a:rPr lang="en-US" sz="1400" b="0" i="0" kern="1200" dirty="0">
                <a:solidFill>
                  <a:schemeClr val="tx1"/>
                </a:solidFill>
                <a:effectLst/>
                <a:latin typeface="Arial"/>
                <a:ea typeface="+mn-ea"/>
                <a:cs typeface="Arial" charset="0"/>
                <a:sym typeface="Arial"/>
              </a:rPr>
              <a:t>Every two minutes, the password hash synchronization agent on the AD Connect server requests stored password hashes (the </a:t>
            </a:r>
            <a:r>
              <a:rPr lang="en-US" sz="1400" b="0" i="0" kern="1200" dirty="0" err="1">
                <a:solidFill>
                  <a:schemeClr val="tx1"/>
                </a:solidFill>
                <a:effectLst/>
                <a:latin typeface="Arial"/>
                <a:ea typeface="+mn-ea"/>
                <a:cs typeface="Arial" charset="0"/>
                <a:sym typeface="Arial"/>
              </a:rPr>
              <a:t>unicodePwd</a:t>
            </a:r>
            <a:r>
              <a:rPr lang="en-US" sz="1400" b="0" i="0" kern="1200" dirty="0">
                <a:solidFill>
                  <a:schemeClr val="tx1"/>
                </a:solidFill>
                <a:effectLst/>
                <a:latin typeface="Arial"/>
                <a:ea typeface="+mn-ea"/>
                <a:cs typeface="Arial" charset="0"/>
                <a:sym typeface="Arial"/>
              </a:rPr>
              <a:t> attribute) from a DC via the standard </a:t>
            </a:r>
            <a:r>
              <a:rPr lang="en-US" sz="1400" b="0" i="0" u="none" strike="noStrike" kern="1200" dirty="0">
                <a:solidFill>
                  <a:schemeClr val="tx1"/>
                </a:solidFill>
                <a:effectLst/>
                <a:latin typeface="Arial"/>
                <a:ea typeface="+mn-ea"/>
                <a:cs typeface="Arial" charset="0"/>
                <a:sym typeface="Arial"/>
                <a:hlinkClick r:id="rId3"/>
              </a:rPr>
              <a:t>MS-DRSR</a:t>
            </a:r>
            <a:r>
              <a:rPr lang="en-US" sz="1400" b="0" i="0" kern="1200" dirty="0">
                <a:solidFill>
                  <a:schemeClr val="tx1"/>
                </a:solidFill>
                <a:effectLst/>
                <a:latin typeface="Arial"/>
                <a:ea typeface="+mn-ea"/>
                <a:cs typeface="Arial" charset="0"/>
                <a:sym typeface="Arial"/>
              </a:rPr>
              <a:t> replication protocol used to synchronize data between DCs. The service account must have Replicate Directory Changes and Replicate Directory Changes All AD permissions (granted by default on installation) to obtain the password hashes.</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Before sending, the DC encrypts the MD4 password hash by using a key that is a </a:t>
            </a:r>
            <a:r>
              <a:rPr lang="en-US" sz="1400" b="0" i="0" u="none" strike="noStrike" kern="1200" dirty="0">
                <a:solidFill>
                  <a:schemeClr val="tx1"/>
                </a:solidFill>
                <a:effectLst/>
                <a:latin typeface="Arial"/>
                <a:ea typeface="+mn-ea"/>
                <a:cs typeface="Arial" charset="0"/>
                <a:sym typeface="Arial"/>
                <a:hlinkClick r:id="rId4"/>
              </a:rPr>
              <a:t>MD5</a:t>
            </a:r>
            <a:r>
              <a:rPr lang="en-US" sz="1400" b="0" i="0" kern="1200" dirty="0">
                <a:solidFill>
                  <a:schemeClr val="tx1"/>
                </a:solidFill>
                <a:effectLst/>
                <a:latin typeface="Arial"/>
                <a:ea typeface="+mn-ea"/>
                <a:cs typeface="Arial" charset="0"/>
                <a:sym typeface="Arial"/>
              </a:rPr>
              <a:t> hash of the RPC session key and a salt. It then sends the result to the password hash synchronization agent over RPC. The DC also passes the salt to the synchronization agent by using the DC replication protocol, so the agent will be able to decrypt the envelope.</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After the password hash synchronization agent has the encrypted envelope, it uses </a:t>
            </a:r>
            <a:r>
              <a:rPr lang="en-US" sz="1400" b="0" i="0" u="none" strike="noStrike" kern="1200" dirty="0">
                <a:solidFill>
                  <a:schemeClr val="tx1"/>
                </a:solidFill>
                <a:effectLst/>
                <a:latin typeface="Arial"/>
                <a:ea typeface="+mn-ea"/>
                <a:cs typeface="Arial" charset="0"/>
                <a:sym typeface="Arial"/>
                <a:hlinkClick r:id="rId5"/>
              </a:rPr>
              <a:t>MD5CryptoServiceProvider</a:t>
            </a:r>
            <a:r>
              <a:rPr lang="en-US" sz="1400" b="0" i="0" kern="1200" dirty="0">
                <a:solidFill>
                  <a:schemeClr val="tx1"/>
                </a:solidFill>
                <a:effectLst/>
                <a:latin typeface="Arial"/>
                <a:ea typeface="+mn-ea"/>
                <a:cs typeface="Arial" charset="0"/>
                <a:sym typeface="Arial"/>
              </a:rPr>
              <a:t> and the salt to generate a key to decrypt the received data back to its original MD4 format. At no point does the password hash synchronization agent have access to the clear text password. The password hash synchronization agent’s use of MD5 is strictly for replication protocol compatibility with the DC, and it is only used on premises between the DC and the password hash synchronization agent.</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expands the 16-byte binary password hash to 64 bytes by first converting the hash to a 32-byte hexadecimal string, then converting this string back into binary with UTF-16 encoding.</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adds a per user salt, consisting of a 10-byte length salt, to the 64-byte binary to further protect the original hash.</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then combines the MD4 hash plus the per user salt, and inputs it into the </a:t>
            </a:r>
            <a:r>
              <a:rPr lang="en-US" sz="1400" b="0" i="0" u="none" strike="noStrike" kern="1200" dirty="0">
                <a:solidFill>
                  <a:schemeClr val="tx1"/>
                </a:solidFill>
                <a:effectLst/>
                <a:latin typeface="Arial"/>
                <a:ea typeface="+mn-ea"/>
                <a:cs typeface="Arial" charset="0"/>
                <a:sym typeface="Arial"/>
                <a:hlinkClick r:id="rId6"/>
              </a:rPr>
              <a:t>PBKDF2</a:t>
            </a:r>
            <a:r>
              <a:rPr lang="en-US" sz="1400" b="0" i="0" kern="1200" dirty="0">
                <a:solidFill>
                  <a:schemeClr val="tx1"/>
                </a:solidFill>
                <a:effectLst/>
                <a:latin typeface="Arial"/>
                <a:ea typeface="+mn-ea"/>
                <a:cs typeface="Arial" charset="0"/>
                <a:sym typeface="Arial"/>
              </a:rPr>
              <a:t> function. 1000 iterations of the </a:t>
            </a:r>
            <a:r>
              <a:rPr lang="en-US" sz="1400" b="0" i="0" u="none" strike="noStrike" kern="1200" dirty="0">
                <a:solidFill>
                  <a:schemeClr val="tx1"/>
                </a:solidFill>
                <a:effectLst/>
                <a:latin typeface="Arial"/>
                <a:ea typeface="+mn-ea"/>
                <a:cs typeface="Arial" charset="0"/>
                <a:sym typeface="Arial"/>
                <a:hlinkClick r:id="rId7"/>
              </a:rPr>
              <a:t>HMAC-SHA256</a:t>
            </a:r>
            <a:r>
              <a:rPr lang="en-US" sz="1400" b="0" i="0" kern="1200" dirty="0">
                <a:solidFill>
                  <a:schemeClr val="tx1"/>
                </a:solidFill>
                <a:effectLst/>
                <a:latin typeface="Arial"/>
                <a:ea typeface="+mn-ea"/>
                <a:cs typeface="Arial" charset="0"/>
                <a:sym typeface="Arial"/>
              </a:rPr>
              <a:t> keyed hashing algorithm is used.</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takes the resulting 32-byte hash, concatenates both the per user salt and the number of SHA256 iterations to it (for use by Azure AD), then transmits the string from Azure AD Connect to Azure AD over SSL.</a:t>
            </a:r>
            <a:br>
              <a:rPr lang="en-US" sz="1400" b="0" i="0" kern="1200" dirty="0">
                <a:solidFill>
                  <a:schemeClr val="tx1"/>
                </a:solidFill>
                <a:effectLst/>
                <a:latin typeface="Arial"/>
                <a:ea typeface="+mn-ea"/>
                <a:cs typeface="Arial" charset="0"/>
                <a:sym typeface="Arial"/>
              </a:rPr>
            </a:br>
            <a:endParaRPr lang="en-US" sz="1400" b="0" i="0" kern="1200" dirty="0">
              <a:solidFill>
                <a:schemeClr val="tx1"/>
              </a:solidFill>
              <a:effectLst/>
              <a:latin typeface="Arial"/>
              <a:ea typeface="+mn-ea"/>
              <a:cs typeface="Arial" charset="0"/>
              <a:sym typeface="Arial"/>
            </a:endParaRPr>
          </a:p>
          <a:p>
            <a:pPr marL="342900" indent="-342900">
              <a:buFont typeface="+mj-lt"/>
              <a:buAutoNum type="arabicPeriod"/>
            </a:pPr>
            <a:r>
              <a:rPr lang="en-US" sz="1400" b="0" i="0" kern="1200" dirty="0">
                <a:solidFill>
                  <a:schemeClr val="tx1"/>
                </a:solidFill>
                <a:effectLst/>
                <a:latin typeface="Arial"/>
                <a:ea typeface="+mn-ea"/>
                <a:cs typeface="Arial" charset="0"/>
                <a:sym typeface="Arial"/>
              </a:rPr>
              <a:t>When a user attempts to sign in to Azure AD and enters their password, the password is run through the same MD4+salt+PBKDF2+HMAC-SHA256 process. If the resulting hash matches the hash stored in Azure AD, the user has entered the correct password and is authenticated.</a:t>
            </a:r>
          </a:p>
          <a:p>
            <a:endParaRPr lang="en-US" sz="1400" b="1" i="0" kern="1200" dirty="0">
              <a:solidFill>
                <a:schemeClr val="tx1"/>
              </a:solidFill>
              <a:effectLst/>
              <a:latin typeface="Arial"/>
              <a:ea typeface="+mn-ea"/>
              <a:cs typeface="Arial" charset="0"/>
              <a:sym typeface="Arial"/>
            </a:endParaRPr>
          </a:p>
          <a:p>
            <a:r>
              <a:rPr lang="en-US" sz="1400" b="1" i="0" kern="1200" dirty="0">
                <a:solidFill>
                  <a:schemeClr val="tx1"/>
                </a:solidFill>
                <a:effectLst/>
                <a:latin typeface="Arial"/>
                <a:ea typeface="+mn-ea"/>
                <a:cs typeface="Arial" charset="0"/>
                <a:sym typeface="Arial"/>
              </a:rPr>
              <a:t>Note</a:t>
            </a:r>
          </a:p>
          <a:p>
            <a:r>
              <a:rPr lang="en-US" sz="1400" b="0" i="0" kern="1200" dirty="0">
                <a:solidFill>
                  <a:schemeClr val="tx1"/>
                </a:solidFill>
                <a:effectLst/>
                <a:latin typeface="Arial"/>
                <a:ea typeface="+mn-ea"/>
                <a:cs typeface="Arial" charset="0"/>
                <a:sym typeface="Arial"/>
              </a:rPr>
              <a:t>The original MD4 hash is not transmitted to Azure AD. Instead, the SHA256 hash of the original MD4 hash is transmitted. As a result, if the hash stored in Azure AD is obtained, it cannot be used in an on-premises pass-the-hash attack.</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22</a:t>
            </a:fld>
            <a:endParaRPr lang="en-GB" dirty="0"/>
          </a:p>
        </p:txBody>
      </p:sp>
    </p:spTree>
    <p:extLst>
      <p:ext uri="{BB962C8B-B14F-4D97-AF65-F5344CB8AC3E}">
        <p14:creationId xmlns:p14="http://schemas.microsoft.com/office/powerpoint/2010/main" val="182819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https://docs.microsoft.com/en-us/azure/active-directory/connect/active-directory-aadconnectsync-implement-password-hash-synchronization</a:t>
            </a:r>
          </a:p>
        </p:txBody>
      </p:sp>
      <p:sp>
        <p:nvSpPr>
          <p:cNvPr id="4" name="Slide Number Placeholder 3"/>
          <p:cNvSpPr>
            <a:spLocks noGrp="1"/>
          </p:cNvSpPr>
          <p:nvPr>
            <p:ph type="sldNum" sz="quarter" idx="10"/>
          </p:nvPr>
        </p:nvSpPr>
        <p:spPr/>
        <p:txBody>
          <a:bodyPr/>
          <a:lstStyle/>
          <a:p>
            <a:fld id="{5CA7C1A6-3F6E-4A0C-A01A-2F04D27288E6}" type="slidenum">
              <a:rPr lang="en-GB" smtClean="0"/>
              <a:pPr/>
              <a:t>23</a:t>
            </a:fld>
            <a:endParaRPr lang="en-GB" dirty="0"/>
          </a:p>
        </p:txBody>
      </p:sp>
    </p:spTree>
    <p:extLst>
      <p:ext uri="{BB962C8B-B14F-4D97-AF65-F5344CB8AC3E}">
        <p14:creationId xmlns:p14="http://schemas.microsoft.com/office/powerpoint/2010/main" val="306482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a:t>
            </a:fld>
            <a:endParaRPr lang="en-GB"/>
          </a:p>
        </p:txBody>
      </p:sp>
    </p:spTree>
    <p:extLst>
      <p:ext uri="{BB962C8B-B14F-4D97-AF65-F5344CB8AC3E}">
        <p14:creationId xmlns:p14="http://schemas.microsoft.com/office/powerpoint/2010/main" val="106830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Password writeback overview</a:t>
            </a:r>
            <a:br>
              <a:rPr lang="en-US" b="1" dirty="0"/>
            </a:br>
            <a:r>
              <a:rPr lang="fr-FR" dirty="0"/>
              <a:t>https://docs.microsoft.com/en-us/azure/active-directory/authentication/howto-sspr-writeback#configure-password-writeback</a:t>
            </a:r>
          </a:p>
        </p:txBody>
      </p:sp>
      <p:sp>
        <p:nvSpPr>
          <p:cNvPr id="4" name="Slide Number Placeholder 3"/>
          <p:cNvSpPr>
            <a:spLocks noGrp="1"/>
          </p:cNvSpPr>
          <p:nvPr>
            <p:ph type="sldNum" sz="quarter" idx="10"/>
          </p:nvPr>
        </p:nvSpPr>
        <p:spPr/>
        <p:txBody>
          <a:bodyPr/>
          <a:lstStyle/>
          <a:p>
            <a:fld id="{5CA7C1A6-3F6E-4A0C-A01A-2F04D27288E6}" type="slidenum">
              <a:rPr lang="en-GB" smtClean="0"/>
              <a:pPr/>
              <a:t>24</a:t>
            </a:fld>
            <a:endParaRPr lang="en-GB" dirty="0"/>
          </a:p>
        </p:txBody>
      </p:sp>
    </p:spTree>
    <p:extLst>
      <p:ext uri="{BB962C8B-B14F-4D97-AF65-F5344CB8AC3E}">
        <p14:creationId xmlns:p14="http://schemas.microsoft.com/office/powerpoint/2010/main" val="2448093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fr-FR" dirty="0"/>
              <a:t>https://docs.microsoft.com/en-us/azure/active-directory/authentication/howto-sspr-writeback </a:t>
            </a:r>
          </a:p>
          <a:p>
            <a:endParaRPr lang="fr-FR" dirty="0"/>
          </a:p>
          <a:p>
            <a:r>
              <a:rPr lang="en-US" b="1" dirty="0"/>
              <a:t>Tenant specific service-bus relay</a:t>
            </a:r>
            <a:r>
              <a:rPr lang="en-US" dirty="0"/>
              <a:t> – When you set up the service, we set up a tenant-specific service bus relay that is protected by a </a:t>
            </a:r>
            <a:r>
              <a:rPr lang="en-US" u="sng" dirty="0"/>
              <a:t>randomly generated strong password </a:t>
            </a:r>
            <a:r>
              <a:rPr lang="en-US" dirty="0"/>
              <a:t>that Microsoft never has access to.</a:t>
            </a:r>
          </a:p>
          <a:p>
            <a:endParaRPr lang="en-US" dirty="0"/>
          </a:p>
          <a:p>
            <a:r>
              <a:rPr lang="en-US" b="1" dirty="0"/>
              <a:t>Locked down, cryptographically strong, password encryption key</a:t>
            </a:r>
            <a:r>
              <a:rPr lang="en-US" dirty="0"/>
              <a:t> – After the service bus relay is created, we create a strong symmetric key which we use to encrypt the password as it comes over the wire. This key lives only in your company's secret store in the cloud, which is heavily locked down and audited, just like any password in the directory.</a:t>
            </a:r>
            <a:endParaRPr lang="fr-FR"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25</a:t>
            </a:fld>
            <a:endParaRPr lang="en-GB" dirty="0"/>
          </a:p>
        </p:txBody>
      </p:sp>
    </p:spTree>
    <p:extLst>
      <p:ext uri="{BB962C8B-B14F-4D97-AF65-F5344CB8AC3E}">
        <p14:creationId xmlns:p14="http://schemas.microsoft.com/office/powerpoint/2010/main" val="60930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fr-FR" dirty="0"/>
              <a:t>https://docs.microsoft.com/en-us/azure/active-directory/authentication/howto-sspr-writeback </a:t>
            </a:r>
          </a:p>
          <a:p>
            <a:endParaRPr lang="fr-FR" dirty="0"/>
          </a:p>
          <a:p>
            <a:endParaRPr lang="fr-FR" dirty="0"/>
          </a:p>
          <a:p>
            <a:pPr rtl="0"/>
            <a:r>
              <a:rPr lang="en-US" b="1" dirty="0"/>
              <a:t>Password writeback encryption details</a:t>
            </a:r>
          </a:p>
          <a:p>
            <a:pPr lvl="1" rtl="0"/>
            <a:r>
              <a:rPr lang="en-US" dirty="0"/>
              <a:t>After a user submits a password reset, the reset request goes through several encryption steps before it arrives in your on-premises environment. These encryption steps ensure maximum service reliability and security. They are described as follows:</a:t>
            </a:r>
          </a:p>
          <a:p>
            <a:pPr lvl="1" rtl="0"/>
            <a:r>
              <a:rPr lang="en-US" b="1" dirty="0"/>
              <a:t>Step 1: Password encryption with 2048-bit RSA Key</a:t>
            </a:r>
            <a:r>
              <a:rPr lang="en-US" dirty="0"/>
              <a:t>: After a user submits a password to be written back to on-premises, the submitted password itself is encrypted with a 2048-bit RSA key.</a:t>
            </a:r>
          </a:p>
          <a:p>
            <a:pPr lvl="1" rtl="0"/>
            <a:r>
              <a:rPr lang="en-US" b="1" dirty="0"/>
              <a:t>Step 2: Package-level encryption with AES-GCM</a:t>
            </a:r>
            <a:r>
              <a:rPr lang="en-US" dirty="0"/>
              <a:t>: The entire package, the password plus the required metadata, is encrypted by using AES-GCM. This encryption prevents anyone with direct access to the underlying </a:t>
            </a:r>
            <a:r>
              <a:rPr lang="en-US" dirty="0" err="1"/>
              <a:t>ServiceBus</a:t>
            </a:r>
            <a:r>
              <a:rPr lang="en-US" dirty="0"/>
              <a:t> channel from viewing or tampering with the contents.</a:t>
            </a:r>
          </a:p>
          <a:p>
            <a:pPr lvl="1" rtl="0"/>
            <a:r>
              <a:rPr lang="en-US" b="1" dirty="0"/>
              <a:t>Step 3: All communication occurs over TLS/SSL</a:t>
            </a:r>
            <a:r>
              <a:rPr lang="en-US" dirty="0"/>
              <a:t>: All the communication with </a:t>
            </a:r>
            <a:r>
              <a:rPr lang="en-US" dirty="0" err="1"/>
              <a:t>ServiceBus</a:t>
            </a:r>
            <a:r>
              <a:rPr lang="en-US" dirty="0"/>
              <a:t> happens in an SSL/TLS channel. This encryption secures the contents from unauthorized third parties.</a:t>
            </a:r>
          </a:p>
          <a:p>
            <a:pPr lvl="1" rtl="0"/>
            <a:r>
              <a:rPr lang="en-US" b="1" dirty="0"/>
              <a:t>Automatic key rollover every six months</a:t>
            </a:r>
            <a:r>
              <a:rPr lang="en-US" dirty="0"/>
              <a:t>: Every six months, or every time password writeback is disabled and then re-enabled on Azure AD Connect. We automatically roll over all keys to ensure maximum service security and safety.</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26</a:t>
            </a:fld>
            <a:endParaRPr lang="en-GB" dirty="0"/>
          </a:p>
        </p:txBody>
      </p:sp>
    </p:spTree>
    <p:extLst>
      <p:ext uri="{BB962C8B-B14F-4D97-AF65-F5344CB8AC3E}">
        <p14:creationId xmlns:p14="http://schemas.microsoft.com/office/powerpoint/2010/main" val="573214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Arial"/>
            </a:endParaRPr>
          </a:p>
        </p:txBody>
      </p:sp>
      <p:sp>
        <p:nvSpPr>
          <p:cNvPr id="5" name="Footer Placeholder 4"/>
          <p:cNvSpPr>
            <a:spLocks noGrp="1"/>
          </p:cNvSpPr>
          <p:nvPr>
            <p:ph type="ftr" sz="quarter" idx="11"/>
          </p:nvPr>
        </p:nvSpPr>
        <p:spPr/>
        <p:txBody>
          <a:bodyPr/>
          <a:lstStyle/>
          <a:p>
            <a:pPr marL="584331" marR="0" lvl="0" indent="0" algn="l" defTabSz="93462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100739-D0F4-406A-AAB0-439C60F0FE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Arial"/>
              </a:rPr>
              <a:pPr marL="0" marR="0" lvl="0" indent="0" algn="r" defTabSz="932742" rtl="0" eaLnBrk="1" fontAlgn="auto" latinLnBrk="0" hangingPunct="1">
                <a:lnSpc>
                  <a:spcPct val="100000"/>
                </a:lnSpc>
                <a:spcBef>
                  <a:spcPts val="0"/>
                </a:spcBef>
                <a:spcAft>
                  <a:spcPts val="0"/>
                </a:spcAft>
                <a:buClrTx/>
                <a:buSzTx/>
                <a:buFontTx/>
                <a:buNone/>
                <a:tabLst/>
                <a:defRPr/>
              </a:pPr>
              <a:t>9/14/2018 4:15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Arial"/>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Tree>
    <p:extLst>
      <p:ext uri="{BB962C8B-B14F-4D97-AF65-F5344CB8AC3E}">
        <p14:creationId xmlns:p14="http://schemas.microsoft.com/office/powerpoint/2010/main" val="39617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 </a:t>
            </a:r>
          </a:p>
        </p:txBody>
      </p:sp>
      <p:sp>
        <p:nvSpPr>
          <p:cNvPr id="4" name="Slide Number Placeholder 3"/>
          <p:cNvSpPr>
            <a:spLocks noGrp="1"/>
          </p:cNvSpPr>
          <p:nvPr>
            <p:ph type="sldNum" sz="quarter" idx="10"/>
          </p:nvPr>
        </p:nvSpPr>
        <p:spPr/>
        <p:txBody>
          <a:bodyPr/>
          <a:lstStyle/>
          <a:p>
            <a:fld id="{5CA7C1A6-3F6E-4A0C-A01A-2F04D27288E6}" type="slidenum">
              <a:rPr lang="en-GB" smtClean="0"/>
              <a:pPr/>
              <a:t>2</a:t>
            </a:fld>
            <a:endParaRPr lang="en-GB" dirty="0"/>
          </a:p>
        </p:txBody>
      </p:sp>
    </p:spTree>
    <p:extLst>
      <p:ext uri="{BB962C8B-B14F-4D97-AF65-F5344CB8AC3E}">
        <p14:creationId xmlns:p14="http://schemas.microsoft.com/office/powerpoint/2010/main" val="327848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Sync clients---</a:t>
            </a:r>
            <a:r>
              <a:rPr lang="en-US" dirty="0" err="1"/>
              <a:t>Dirsync</a:t>
            </a:r>
            <a:r>
              <a:rPr lang="en-US" dirty="0"/>
              <a:t> and </a:t>
            </a:r>
            <a:r>
              <a:rPr lang="en-US" dirty="0" err="1"/>
              <a:t>AADSync</a:t>
            </a:r>
            <a:r>
              <a:rPr lang="en-US" dirty="0"/>
              <a:t> :</a:t>
            </a:r>
          </a:p>
          <a:p>
            <a:pPr marL="825475" lvl="1" indent="-285750">
              <a:lnSpc>
                <a:spcPct val="100000"/>
              </a:lnSpc>
              <a:buFont typeface="Arial" panose="020B0604020202020204" pitchFamily="34" charset="0"/>
              <a:buChar char="•"/>
            </a:pPr>
            <a:r>
              <a:rPr lang="en-US" sz="1400" dirty="0"/>
              <a:t>Marked deprecated as of April 2016</a:t>
            </a:r>
          </a:p>
          <a:p>
            <a:pPr marL="825475" lvl="1" indent="-285750">
              <a:lnSpc>
                <a:spcPct val="100000"/>
              </a:lnSpc>
              <a:buFont typeface="Arial" panose="020B0604020202020204" pitchFamily="34" charset="0"/>
              <a:buChar char="•"/>
            </a:pPr>
            <a:r>
              <a:rPr lang="en-US" sz="1400" dirty="0"/>
              <a:t>No longer supported as of April 2017</a:t>
            </a:r>
          </a:p>
          <a:p>
            <a:pPr marL="825475" lvl="1" indent="-285750">
              <a:lnSpc>
                <a:spcPct val="100000"/>
              </a:lnSpc>
              <a:buFont typeface="Arial" panose="020B0604020202020204" pitchFamily="34" charset="0"/>
              <a:buChar char="•"/>
            </a:pPr>
            <a:r>
              <a:rPr lang="en-US" sz="1400" dirty="0"/>
              <a:t>No improvements being made to these clients</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423780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0356" indent="-560356">
              <a:lnSpc>
                <a:spcPct val="100000"/>
              </a:lnSpc>
            </a:pPr>
            <a:r>
              <a:rPr lang="en-US" sz="1600" dirty="0">
                <a:solidFill>
                  <a:schemeClr val="tx2"/>
                </a:solidFill>
              </a:rPr>
              <a:t>Azure AD Connect is the </a:t>
            </a:r>
            <a:r>
              <a:rPr lang="en-US" sz="1600" b="1" dirty="0">
                <a:solidFill>
                  <a:schemeClr val="tx2"/>
                </a:solidFill>
              </a:rPr>
              <a:t>Primary tool to onboard to Azure AD </a:t>
            </a:r>
          </a:p>
          <a:p>
            <a:pPr marL="280178" indent="-280178">
              <a:lnSpc>
                <a:spcPct val="114000"/>
              </a:lnSpc>
              <a:buFont typeface="Arial" pitchFamily="34" charset="0"/>
              <a:buChar char="•"/>
            </a:pPr>
            <a:r>
              <a:rPr lang="en-US" sz="1400" kern="1200" dirty="0">
                <a:gradFill>
                  <a:gsLst>
                    <a:gs pos="1250">
                      <a:schemeClr val="tx1"/>
                    </a:gs>
                    <a:gs pos="100000">
                      <a:schemeClr val="tx1"/>
                    </a:gs>
                  </a:gsLst>
                  <a:lin ang="5400000" scaled="0"/>
                </a:gradFill>
                <a:latin typeface="Arial"/>
                <a:ea typeface="+mn-ea"/>
                <a:cs typeface="Arial" charset="0"/>
                <a:sym typeface="Arial"/>
              </a:rPr>
              <a:t>Express settings gets customers connected in a matter of minutes</a:t>
            </a:r>
          </a:p>
          <a:p>
            <a:pPr marL="280178" indent="-280178">
              <a:lnSpc>
                <a:spcPct val="114000"/>
              </a:lnSpc>
              <a:buFont typeface="Arial" pitchFamily="34" charset="0"/>
              <a:buChar char="•"/>
            </a:pPr>
            <a:r>
              <a:rPr lang="en-US" sz="1400" kern="1200" dirty="0">
                <a:gradFill>
                  <a:gsLst>
                    <a:gs pos="1250">
                      <a:schemeClr val="tx1"/>
                    </a:gs>
                    <a:gs pos="100000">
                      <a:schemeClr val="tx1"/>
                    </a:gs>
                  </a:gsLst>
                  <a:lin ang="5400000" scaled="0"/>
                </a:gradFill>
                <a:latin typeface="Arial"/>
                <a:ea typeface="+mn-ea"/>
                <a:cs typeface="Arial" charset="0"/>
                <a:sym typeface="Arial"/>
              </a:rPr>
              <a:t>Provides install &amp; configuration of password sync/ADFS for sign-in</a:t>
            </a:r>
          </a:p>
          <a:p>
            <a:pPr marL="280178" indent="-280178">
              <a:lnSpc>
                <a:spcPct val="114000"/>
              </a:lnSpc>
              <a:buFont typeface="Arial" pitchFamily="34" charset="0"/>
              <a:buChar char="•"/>
            </a:pPr>
            <a:r>
              <a:rPr lang="en-US" sz="1400" kern="1200" dirty="0">
                <a:gradFill>
                  <a:gsLst>
                    <a:gs pos="1250">
                      <a:schemeClr val="tx1"/>
                    </a:gs>
                    <a:gs pos="100000">
                      <a:schemeClr val="tx1"/>
                    </a:gs>
                  </a:gsLst>
                  <a:lin ang="5400000" scaled="0"/>
                </a:gradFill>
                <a:latin typeface="Arial"/>
                <a:ea typeface="+mn-ea"/>
                <a:cs typeface="Arial" charset="0"/>
                <a:sym typeface="Arial"/>
              </a:rPr>
              <a:t>All future investments will only be available with Azure AD Connect</a:t>
            </a:r>
          </a:p>
          <a:p>
            <a:endParaRPr lang="en-US" dirty="0"/>
          </a:p>
          <a:p>
            <a:endParaRPr lang="en-US" dirty="0"/>
          </a:p>
          <a:p>
            <a:endParaRPr lang="en-US" dirty="0"/>
          </a:p>
          <a:p>
            <a:pPr marL="0" marR="0" indent="0" algn="l" defTabSz="457200" rtl="0" eaLnBrk="1" fontAlgn="base" latinLnBrk="0" hangingPunct="1">
              <a:lnSpc>
                <a:spcPct val="100000"/>
              </a:lnSpc>
              <a:spcBef>
                <a:spcPct val="30000"/>
              </a:spcBef>
              <a:spcAft>
                <a:spcPct val="0"/>
              </a:spcAft>
              <a:buClrTx/>
              <a:buSzTx/>
              <a:buFontTx/>
              <a:buNone/>
              <a:tabLst/>
              <a:defRPr/>
            </a:pPr>
            <a:r>
              <a:rPr lang="fr-FR" sz="1400" b="0" i="0" kern="1200" dirty="0">
                <a:solidFill>
                  <a:schemeClr val="tx1"/>
                </a:solidFill>
                <a:effectLst/>
                <a:latin typeface="Segoe UI Light"/>
                <a:ea typeface="+mn-ea"/>
                <a:cs typeface="Arial" charset="0"/>
                <a:sym typeface="Arial"/>
              </a:rPr>
              <a:t>Directory </a:t>
            </a:r>
            <a:r>
              <a:rPr lang="fr-FR" sz="1400" b="0" i="0" kern="1200" dirty="0" err="1">
                <a:solidFill>
                  <a:schemeClr val="tx1"/>
                </a:solidFill>
                <a:effectLst/>
                <a:latin typeface="Segoe UI Light"/>
                <a:ea typeface="+mn-ea"/>
                <a:cs typeface="Arial" charset="0"/>
                <a:sym typeface="Arial"/>
              </a:rPr>
              <a:t>Integration</a:t>
            </a:r>
            <a:r>
              <a:rPr lang="fr-FR" sz="1400" b="0" i="0" kern="1200" dirty="0">
                <a:solidFill>
                  <a:schemeClr val="tx1"/>
                </a:solidFill>
                <a:effectLst/>
                <a:latin typeface="Segoe UI Light"/>
                <a:ea typeface="+mn-ea"/>
                <a:cs typeface="Arial" charset="0"/>
                <a:sym typeface="Arial"/>
              </a:rPr>
              <a:t> Tools</a:t>
            </a:r>
          </a:p>
          <a:p>
            <a:pPr marL="0" marR="0" indent="0" algn="l" defTabSz="457200" rtl="0" eaLnBrk="1" fontAlgn="base" latinLnBrk="0" hangingPunct="1">
              <a:lnSpc>
                <a:spcPct val="100000"/>
              </a:lnSpc>
              <a:spcBef>
                <a:spcPct val="30000"/>
              </a:spcBef>
              <a:spcAft>
                <a:spcPct val="0"/>
              </a:spcAft>
              <a:buClrTx/>
              <a:buSzTx/>
              <a:buFontTx/>
              <a:buNone/>
              <a:tabLst/>
              <a:defRPr/>
            </a:pPr>
            <a:r>
              <a:rPr lang="fr-FR" sz="1400" b="0" i="0" kern="1200" dirty="0">
                <a:solidFill>
                  <a:schemeClr val="tx1"/>
                </a:solidFill>
                <a:effectLst/>
                <a:latin typeface="Segoe UI Light"/>
                <a:ea typeface="+mn-ea"/>
                <a:cs typeface="Arial" charset="0"/>
                <a:sym typeface="Arial"/>
              </a:rPr>
              <a:t>https://azure.microsoft.com/en-us/documentation/articles/active-directory-aadconnect/</a:t>
            </a:r>
          </a:p>
          <a:p>
            <a:r>
              <a:rPr lang="en-US" dirty="0"/>
              <a:t>https://msdn.microsoft.com/en-us/library/azure/dn757582.aspx</a:t>
            </a:r>
          </a:p>
          <a:p>
            <a:r>
              <a:rPr lang="en-US" sz="1400" b="0" i="0" kern="1200" dirty="0">
                <a:solidFill>
                  <a:schemeClr val="tx1"/>
                </a:solidFill>
                <a:effectLst/>
                <a:latin typeface="Segoe UI Light"/>
                <a:ea typeface="+mn-ea"/>
                <a:cs typeface="Arial" charset="0"/>
                <a:sym typeface="Arial"/>
              </a:rPr>
              <a:t>Self-service password reset: how to customize password reset to meet your needs</a:t>
            </a:r>
          </a:p>
          <a:p>
            <a:r>
              <a:rPr lang="en-US" dirty="0"/>
              <a:t>https://msdn.microsoft.com/en-us/library/azure/dn688249.aspx</a:t>
            </a:r>
          </a:p>
          <a:p>
            <a:endParaRPr lang="en-US" dirty="0"/>
          </a:p>
          <a:p>
            <a:endParaRPr lang="en-US" dirty="0"/>
          </a:p>
          <a:p>
            <a:r>
              <a:rPr lang="en-US" dirty="0"/>
              <a:t>http://blogs.technet.com/b/ad/archive/2014/04/21/new-sync-capabilities-in-preview-password-write-back-new-aad-sync-and-multi-forest-support.aspx</a:t>
            </a:r>
          </a:p>
          <a:p>
            <a:endParaRPr lang="en-US" dirty="0"/>
          </a:p>
          <a:p>
            <a:r>
              <a:rPr lang="en-US" sz="1400" b="1" i="0" kern="1200" dirty="0">
                <a:solidFill>
                  <a:schemeClr val="tx1"/>
                </a:solidFill>
                <a:effectLst/>
                <a:latin typeface="Segoe UI Light"/>
                <a:ea typeface="+mn-ea"/>
                <a:cs typeface="Arial" charset="0"/>
                <a:sym typeface="Arial"/>
              </a:rPr>
              <a:t>Preview Self Service Password Reset writeback to Windows Server AD using DirSync</a:t>
            </a:r>
          </a:p>
          <a:p>
            <a:r>
              <a:rPr lang="en-US" sz="1400" b="0" i="0" kern="1200" dirty="0">
                <a:solidFill>
                  <a:schemeClr val="tx1"/>
                </a:solidFill>
                <a:effectLst/>
                <a:latin typeface="Segoe UI Light"/>
                <a:ea typeface="+mn-ea"/>
                <a:cs typeface="Arial" charset="0"/>
                <a:sym typeface="Arial"/>
              </a:rPr>
              <a:t>we've added a preview of DirSync password writeback for Self Service Password Reset. This capability allows customers who rely on federation or password hash sync to use Azure AD Premium to reset on-premises passwords in Windows Server Active Directory.</a:t>
            </a:r>
          </a:p>
          <a:p>
            <a:endParaRPr lang="en-US" dirty="0"/>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a:t>
            </a:fld>
            <a:endParaRPr lang="en-GB" dirty="0"/>
          </a:p>
        </p:txBody>
      </p:sp>
    </p:spTree>
    <p:extLst>
      <p:ext uri="{BB962C8B-B14F-4D97-AF65-F5344CB8AC3E}">
        <p14:creationId xmlns:p14="http://schemas.microsoft.com/office/powerpoint/2010/main" val="247533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See https://azure.microsoft.com/en-us/documentation/articles/active-directory-aadconnect/</a:t>
            </a:r>
          </a:p>
          <a:p>
            <a:endParaRPr lang="nl-BE" dirty="0"/>
          </a:p>
          <a:p>
            <a:r>
              <a:rPr lang="nl-BE" sz="3200" dirty="0"/>
              <a:t>Azure AD Connect engine is </a:t>
            </a:r>
            <a:r>
              <a:rPr lang="en-GB" sz="3200" dirty="0"/>
              <a:t>more than just a synchronization engine</a:t>
            </a:r>
          </a:p>
          <a:p>
            <a:pPr lvl="1"/>
            <a:r>
              <a:rPr lang="en-GB" sz="2400" dirty="0"/>
              <a:t>Manages user sign-in options</a:t>
            </a:r>
          </a:p>
          <a:p>
            <a:pPr lvl="1"/>
            <a:r>
              <a:rPr lang="en-GB" sz="2400" dirty="0"/>
              <a:t>Write-back for password, devices and groups</a:t>
            </a:r>
          </a:p>
          <a:p>
            <a:pPr lvl="1"/>
            <a:r>
              <a:rPr lang="en-GB" sz="2400" dirty="0"/>
              <a:t>Tools to support AD FS</a:t>
            </a:r>
          </a:p>
          <a:p>
            <a:pPr lvl="2"/>
            <a:r>
              <a:rPr lang="en-GB" sz="2000" dirty="0"/>
              <a:t>Simple UI experience to update AD FS SSL certificates</a:t>
            </a:r>
          </a:p>
          <a:p>
            <a:pPr lvl="2"/>
            <a:r>
              <a:rPr lang="en-GB" sz="2000" dirty="0"/>
              <a:t>Fix trust</a:t>
            </a:r>
          </a:p>
          <a:p>
            <a:pPr lvl="2"/>
            <a:r>
              <a:rPr lang="en-GB" sz="2000" dirty="0"/>
              <a:t>Login testing</a:t>
            </a:r>
          </a:p>
          <a:p>
            <a:pPr lvl="1"/>
            <a:r>
              <a:rPr lang="en-GB" dirty="0"/>
              <a:t>Azure AD Connect Health agent, reports status to the Azure AD Connect Health Portal </a:t>
            </a:r>
          </a:p>
          <a:p>
            <a:endParaRPr lang="nl-BE"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5</a:t>
            </a:fld>
            <a:endParaRPr lang="en-GB" dirty="0"/>
          </a:p>
        </p:txBody>
      </p:sp>
    </p:spTree>
    <p:extLst>
      <p:ext uri="{BB962C8B-B14F-4D97-AF65-F5344CB8AC3E}">
        <p14:creationId xmlns:p14="http://schemas.microsoft.com/office/powerpoint/2010/main" val="268972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$cred = get-credential</a:t>
            </a:r>
            <a:br>
              <a:rPr lang="en-US" dirty="0"/>
            </a:br>
            <a:r>
              <a:rPr lang="en-US" dirty="0"/>
              <a:t>Note When you're prompted, enter your cloud service admin credentials.</a:t>
            </a:r>
          </a:p>
          <a:p>
            <a:pPr lvl="1"/>
            <a:r>
              <a:rPr lang="en-US" dirty="0"/>
              <a:t>Connect-</a:t>
            </a:r>
            <a:r>
              <a:rPr lang="en-US" dirty="0" err="1"/>
              <a:t>MSOLService</a:t>
            </a:r>
            <a:r>
              <a:rPr lang="en-US" dirty="0"/>
              <a:t> -credential $cred</a:t>
            </a:r>
          </a:p>
          <a:p>
            <a:pPr lvl="1"/>
            <a:r>
              <a:rPr lang="en-US" dirty="0"/>
              <a:t>(Get-</a:t>
            </a:r>
            <a:r>
              <a:rPr lang="en-US" dirty="0" err="1"/>
              <a:t>MSOLCompanyInformation</a:t>
            </a:r>
            <a:r>
              <a:rPr lang="en-US" dirty="0"/>
              <a:t>).</a:t>
            </a:r>
            <a:r>
              <a:rPr lang="en-US" dirty="0" err="1"/>
              <a:t>DirectorySynchronizationEnabled</a:t>
            </a:r>
            <a:br>
              <a:rPr lang="en-US" dirty="0"/>
            </a:br>
            <a:br>
              <a:rPr lang="en-US" dirty="0"/>
            </a:br>
            <a:r>
              <a:rPr lang="en-US" dirty="0"/>
              <a:t>Note This cmdlet returns a value of either </a:t>
            </a:r>
            <a:r>
              <a:rPr lang="en-US" b="1" dirty="0"/>
              <a:t>True</a:t>
            </a:r>
            <a:r>
              <a:rPr lang="en-US" dirty="0"/>
              <a:t> or </a:t>
            </a:r>
            <a:r>
              <a:rPr lang="en-US" b="1" dirty="0"/>
              <a:t>False</a:t>
            </a:r>
            <a:r>
              <a:rPr lang="en-US" dirty="0"/>
              <a:t>. If it returns a value of </a:t>
            </a:r>
            <a:r>
              <a:rPr lang="en-US" b="1" dirty="0"/>
              <a:t>True</a:t>
            </a:r>
            <a:r>
              <a:rPr lang="en-US" dirty="0"/>
              <a:t>, directory synchronization is activated. If it returns a value of </a:t>
            </a:r>
            <a:r>
              <a:rPr lang="en-US" b="1" dirty="0"/>
              <a:t>False</a:t>
            </a:r>
            <a:r>
              <a:rPr lang="en-US" dirty="0"/>
              <a:t>, directory synchronization is deactivated.</a:t>
            </a:r>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7</a:t>
            </a:fld>
            <a:endParaRPr lang="en-GB" dirty="0"/>
          </a:p>
        </p:txBody>
      </p:sp>
    </p:spTree>
    <p:extLst>
      <p:ext uri="{BB962C8B-B14F-4D97-AF65-F5344CB8AC3E}">
        <p14:creationId xmlns:p14="http://schemas.microsoft.com/office/powerpoint/2010/main" val="197911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https://azure.microsoft.com/en-us/documentation/articles/active-directory-aadconnect-design-concepts/</a:t>
            </a:r>
          </a:p>
          <a:p>
            <a:endParaRPr lang="en-US" dirty="0"/>
          </a:p>
          <a:p>
            <a:endParaRPr lang="en-US" dirty="0"/>
          </a:p>
          <a:p>
            <a:pPr marL="0" indent="0">
              <a:buNone/>
            </a:pPr>
            <a:r>
              <a:rPr lang="en-US" sz="1200" b="0" dirty="0"/>
              <a:t>From the latest version of </a:t>
            </a:r>
            <a:r>
              <a:rPr lang="en-US" sz="1200" b="0" dirty="0" err="1"/>
              <a:t>AzureADConnect</a:t>
            </a:r>
            <a:r>
              <a:rPr lang="en-US" sz="1200" b="0" dirty="0"/>
              <a:t> released in May 2017</a:t>
            </a:r>
          </a:p>
          <a:p>
            <a:pPr marL="0" indent="0">
              <a:buNone/>
            </a:pPr>
            <a:r>
              <a:rPr lang="en-US" sz="1200" b="0" dirty="0"/>
              <a:t>Azure AD automatically configures the sync rules to use </a:t>
            </a:r>
            <a:r>
              <a:rPr lang="en-US" sz="1200" b="1" dirty="0" err="1"/>
              <a:t>msDS-ConsistencyGuid</a:t>
            </a:r>
            <a:r>
              <a:rPr lang="en-US" sz="1200" dirty="0"/>
              <a:t> as the </a:t>
            </a:r>
            <a:r>
              <a:rPr lang="en-US" sz="1200" dirty="0" err="1"/>
              <a:t>sourceAnchor</a:t>
            </a:r>
            <a:r>
              <a:rPr lang="en-US" sz="1200" dirty="0"/>
              <a:t> attribute </a:t>
            </a:r>
            <a:r>
              <a:rPr lang="en-US" sz="1200" b="1" u="sng" dirty="0"/>
              <a:t>for User objects</a:t>
            </a:r>
          </a:p>
          <a:p>
            <a:pPr marL="0" indent="0">
              <a:buNone/>
            </a:pPr>
            <a:r>
              <a:rPr lang="en-US" sz="1200" b="0" dirty="0"/>
              <a:t>if </a:t>
            </a:r>
            <a:r>
              <a:rPr lang="en-US" sz="1200" b="0" dirty="0" err="1"/>
              <a:t>msDS-ConsistencyGuid</a:t>
            </a:r>
            <a:r>
              <a:rPr lang="en-US" sz="1200" b="0" dirty="0"/>
              <a:t> attribute isn't populated on-prem</a:t>
            </a:r>
          </a:p>
          <a:p>
            <a:pPr marL="0" indent="0">
              <a:buNone/>
            </a:pPr>
            <a:r>
              <a:rPr lang="en-US" sz="1200" b="0" dirty="0"/>
              <a:t>AADC stamps its </a:t>
            </a:r>
            <a:r>
              <a:rPr lang="en-US" sz="1200" b="0" dirty="0" err="1"/>
              <a:t>ObjectGUID</a:t>
            </a:r>
            <a:r>
              <a:rPr lang="en-US" sz="1200" b="0" dirty="0"/>
              <a:t> to </a:t>
            </a:r>
            <a:r>
              <a:rPr lang="en-US" sz="1200" b="0" dirty="0" err="1"/>
              <a:t>msDS-ConsistencyGuid</a:t>
            </a:r>
            <a:r>
              <a:rPr lang="en-US" sz="1200" b="0" dirty="0"/>
              <a:t> on-prem</a:t>
            </a:r>
          </a:p>
          <a:p>
            <a:pPr marL="0" indent="0">
              <a:buNone/>
            </a:pPr>
            <a:r>
              <a:rPr lang="en-US" sz="1200" b="0" dirty="0"/>
              <a:t>then exports the object to Azure AD</a:t>
            </a:r>
          </a:p>
          <a:p>
            <a:pPr marL="0" indent="0">
              <a:buNone/>
            </a:pPr>
            <a:endParaRPr lang="en-US" sz="1200" b="0" dirty="0"/>
          </a:p>
          <a:p>
            <a:pPr marL="0" indent="0" rtl="0">
              <a:buNone/>
            </a:pPr>
            <a:r>
              <a:rPr lang="en-US" sz="1200" dirty="0"/>
              <a:t>the following logic is used to determine the </a:t>
            </a:r>
            <a:r>
              <a:rPr lang="en-US" sz="1200" dirty="0" err="1"/>
              <a:t>sourceAnchor</a:t>
            </a:r>
            <a:r>
              <a:rPr lang="en-US" sz="1200" dirty="0"/>
              <a:t>:</a:t>
            </a:r>
          </a:p>
          <a:p>
            <a:pPr rtl="0"/>
            <a:r>
              <a:rPr lang="en-US" sz="1200" dirty="0"/>
              <a:t>First, </a:t>
            </a:r>
            <a:r>
              <a:rPr lang="en-US" sz="1200" dirty="0" err="1"/>
              <a:t>AADCwizard</a:t>
            </a:r>
            <a:r>
              <a:rPr lang="en-US" sz="1200" dirty="0"/>
              <a:t> queries Azure AD for the </a:t>
            </a:r>
            <a:r>
              <a:rPr lang="en-US" sz="1200" dirty="0" err="1"/>
              <a:t>sourceAnchor</a:t>
            </a:r>
            <a:r>
              <a:rPr lang="en-US" sz="1200" dirty="0"/>
              <a:t> attribute used previously (if any). If available, uses the same AD attribute.</a:t>
            </a:r>
          </a:p>
          <a:p>
            <a:pPr rtl="0"/>
            <a:r>
              <a:rPr lang="en-US" sz="1200" dirty="0"/>
              <a:t>If not, the wizard checks the state of the </a:t>
            </a:r>
            <a:r>
              <a:rPr lang="en-US" sz="1200" dirty="0" err="1"/>
              <a:t>msDS-ConsistencyGuid</a:t>
            </a:r>
            <a:r>
              <a:rPr lang="en-US" sz="1200" dirty="0"/>
              <a:t> attribute on-prem. </a:t>
            </a:r>
          </a:p>
          <a:p>
            <a:pPr lvl="1" rtl="0"/>
            <a:r>
              <a:rPr lang="en-US" sz="1200" dirty="0"/>
              <a:t>If the attribute isn't configured on any object in the directory, the wizard uses the </a:t>
            </a:r>
            <a:r>
              <a:rPr lang="en-US" sz="1200" dirty="0" err="1"/>
              <a:t>msDS-ConsistencyGuid</a:t>
            </a:r>
            <a:r>
              <a:rPr lang="en-US" sz="1200" dirty="0"/>
              <a:t> as the </a:t>
            </a:r>
            <a:r>
              <a:rPr lang="en-US" sz="1200" dirty="0" err="1"/>
              <a:t>sourceAnchor</a:t>
            </a:r>
            <a:r>
              <a:rPr lang="en-US" sz="1200" dirty="0"/>
              <a:t> attribute. </a:t>
            </a:r>
          </a:p>
          <a:p>
            <a:pPr lvl="1" rtl="0"/>
            <a:r>
              <a:rPr lang="en-US" sz="1200" dirty="0"/>
              <a:t>If the attribute is configured then it will not be used as </a:t>
            </a:r>
            <a:r>
              <a:rPr lang="en-US" sz="1200" dirty="0" err="1"/>
              <a:t>sourceAnchor</a:t>
            </a:r>
            <a:r>
              <a:rPr lang="en-US" sz="1200" dirty="0"/>
              <a:t> and falls back to using </a:t>
            </a:r>
            <a:r>
              <a:rPr lang="en-US" sz="1200" dirty="0" err="1"/>
              <a:t>objectGUID</a:t>
            </a:r>
            <a:endParaRPr lang="en-US" sz="1200" dirty="0"/>
          </a:p>
          <a:p>
            <a:endParaRPr lang="en-US" dirty="0"/>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8</a:t>
            </a:fld>
            <a:endParaRPr lang="en-GB" dirty="0"/>
          </a:p>
        </p:txBody>
      </p:sp>
    </p:spTree>
    <p:extLst>
      <p:ext uri="{BB962C8B-B14F-4D97-AF65-F5344CB8AC3E}">
        <p14:creationId xmlns:p14="http://schemas.microsoft.com/office/powerpoint/2010/main" val="314330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400" dirty="0">
                <a:latin typeface="Segoe UI" pitchFamily="34" charset="0"/>
                <a:ea typeface="Segoe UI" pitchFamily="34" charset="0"/>
                <a:cs typeface="Segoe UI" pitchFamily="34" charset="0"/>
              </a:rPr>
              <a:t>You can </a:t>
            </a:r>
            <a:r>
              <a:rPr lang="fr-FR" sz="1400" dirty="0" err="1">
                <a:latin typeface="Segoe UI" pitchFamily="34" charset="0"/>
                <a:ea typeface="Segoe UI" pitchFamily="34" charset="0"/>
                <a:cs typeface="Segoe UI" pitchFamily="34" charset="0"/>
              </a:rPr>
              <a:t>also</a:t>
            </a:r>
            <a:r>
              <a:rPr lang="fr-FR" sz="1400" dirty="0">
                <a:latin typeface="Segoe UI" pitchFamily="34" charset="0"/>
                <a:ea typeface="Segoe UI" pitchFamily="34" charset="0"/>
                <a:cs typeface="Segoe UI" pitchFamily="34" charset="0"/>
              </a:rPr>
              <a:t> use</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alternate</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loginID</a:t>
            </a:r>
            <a:r>
              <a:rPr lang="fr-FR" sz="1400" baseline="0" dirty="0">
                <a:latin typeface="Segoe UI" pitchFamily="34" charset="0"/>
                <a:ea typeface="Segoe UI" pitchFamily="34" charset="0"/>
                <a:cs typeface="Segoe UI" pitchFamily="34" charset="0"/>
              </a:rPr>
              <a:t>, but </a:t>
            </a:r>
            <a:r>
              <a:rPr lang="fr-FR" sz="1400" baseline="0" dirty="0" err="1">
                <a:latin typeface="Segoe UI" pitchFamily="34" charset="0"/>
                <a:ea typeface="Segoe UI" pitchFamily="34" charset="0"/>
                <a:cs typeface="Segoe UI" pitchFamily="34" charset="0"/>
              </a:rPr>
              <a:t>beware</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it</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is</a:t>
            </a:r>
            <a:r>
              <a:rPr lang="fr-FR" sz="1400" baseline="0" dirty="0">
                <a:latin typeface="Segoe UI" pitchFamily="34" charset="0"/>
                <a:ea typeface="Segoe UI" pitchFamily="34" charset="0"/>
                <a:cs typeface="Segoe UI" pitchFamily="34" charset="0"/>
              </a:rPr>
              <a:t> not </a:t>
            </a:r>
            <a:r>
              <a:rPr lang="fr-FR" sz="1400" baseline="0" dirty="0" err="1">
                <a:latin typeface="Segoe UI" pitchFamily="34" charset="0"/>
                <a:ea typeface="Segoe UI" pitchFamily="34" charset="0"/>
                <a:cs typeface="Segoe UI" pitchFamily="34" charset="0"/>
              </a:rPr>
              <a:t>supported</a:t>
            </a:r>
            <a:r>
              <a:rPr lang="fr-FR" sz="1400" baseline="0" dirty="0">
                <a:latin typeface="Segoe UI" pitchFamily="34" charset="0"/>
                <a:ea typeface="Segoe UI" pitchFamily="34" charset="0"/>
                <a:cs typeface="Segoe UI" pitchFamily="34" charset="0"/>
              </a:rPr>
              <a:t> in Exchange </a:t>
            </a:r>
            <a:r>
              <a:rPr lang="fr-FR" sz="1400" baseline="0" dirty="0" err="1">
                <a:latin typeface="Segoe UI" pitchFamily="34" charset="0"/>
                <a:ea typeface="Segoe UI" pitchFamily="34" charset="0"/>
                <a:cs typeface="Segoe UI" pitchFamily="34" charset="0"/>
              </a:rPr>
              <a:t>Hybrid</a:t>
            </a:r>
            <a:r>
              <a:rPr lang="fr-FR" sz="1400" baseline="0" dirty="0">
                <a:latin typeface="Segoe UI" pitchFamily="34" charset="0"/>
                <a:ea typeface="Segoe UI" pitchFamily="34" charset="0"/>
                <a:cs typeface="Segoe UI" pitchFamily="34" charset="0"/>
              </a:rPr>
              <a:t> </a:t>
            </a:r>
            <a:r>
              <a:rPr lang="fr-FR" sz="1400" baseline="0" dirty="0" err="1">
                <a:latin typeface="Segoe UI" pitchFamily="34" charset="0"/>
                <a:ea typeface="Segoe UI" pitchFamily="34" charset="0"/>
                <a:cs typeface="Segoe UI" pitchFamily="34" charset="0"/>
              </a:rPr>
              <a:t>Environment</a:t>
            </a:r>
            <a:r>
              <a:rPr lang="fr-FR" sz="1400" baseline="0" dirty="0">
                <a:latin typeface="Segoe UI" pitchFamily="34" charset="0"/>
                <a:ea typeface="Segoe UI" pitchFamily="34" charset="0"/>
                <a:cs typeface="Segoe UI" pitchFamily="34" charset="0"/>
              </a:rPr>
              <a:t>.</a:t>
            </a:r>
          </a:p>
          <a:p>
            <a:endParaRPr lang="fr-FR" sz="1400" baseline="0" dirty="0">
              <a:latin typeface="Segoe UI" pitchFamily="34" charset="0"/>
              <a:ea typeface="Segoe UI" pitchFamily="34" charset="0"/>
              <a:cs typeface="Segoe UI" pitchFamily="34" charset="0"/>
            </a:endParaRPr>
          </a:p>
          <a:p>
            <a:r>
              <a:rPr lang="en-US" sz="1400" dirty="0">
                <a:latin typeface="Segoe UI" pitchFamily="34" charset="0"/>
                <a:ea typeface="Segoe UI" pitchFamily="34" charset="0"/>
                <a:cs typeface="Segoe UI" pitchFamily="34" charset="0"/>
              </a:rPr>
              <a:t>For information about using alternate login IDs with AAD, see: </a:t>
            </a:r>
            <a:r>
              <a:rPr lang="fr-FR" sz="1400" dirty="0">
                <a:latin typeface="Segoe UI" pitchFamily="34" charset="0"/>
                <a:ea typeface="Segoe UI" pitchFamily="34" charset="0"/>
                <a:cs typeface="Segoe UI" pitchFamily="34" charset="0"/>
                <a:hlinkClick r:id="rId3"/>
              </a:rPr>
              <a:t>http://social.technet.microsoft.com/wiki/contents/articles/24096.dirsync-using-alternate-login-ids-with-azure-active-directory.aspx</a:t>
            </a:r>
            <a:endParaRPr lang="fr-FR" sz="1400" dirty="0">
              <a:latin typeface="Segoe UI" pitchFamily="34" charset="0"/>
              <a:ea typeface="Segoe UI" pitchFamily="34" charset="0"/>
              <a:cs typeface="Segoe UI" pitchFamily="34" charset="0"/>
            </a:endParaRPr>
          </a:p>
          <a:p>
            <a:endParaRPr lang="fr-FR" sz="1400" dirty="0">
              <a:latin typeface="Segoe UI" pitchFamily="34" charset="0"/>
              <a:ea typeface="Segoe UI" pitchFamily="34" charset="0"/>
              <a:cs typeface="Segoe UI" pitchFamily="34" charset="0"/>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9</a:t>
            </a:fld>
            <a:endParaRPr lang="en-GB" dirty="0"/>
          </a:p>
        </p:txBody>
      </p:sp>
    </p:spTree>
    <p:extLst>
      <p:ext uri="{BB962C8B-B14F-4D97-AF65-F5344CB8AC3E}">
        <p14:creationId xmlns:p14="http://schemas.microsoft.com/office/powerpoint/2010/main" val="3797927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3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151944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41623431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
        <p:nvSpPr>
          <p:cNvPr id="6" name="Text Placeholder 5"/>
          <p:cNvSpPr>
            <a:spLocks noGrp="1"/>
          </p:cNvSpPr>
          <p:nvPr>
            <p:ph type="body" sz="quarter" idx="15" hasCustomPrompt="1"/>
          </p:nvPr>
        </p:nvSpPr>
        <p:spPr>
          <a:xfrm>
            <a:off x="10333038" y="296864"/>
            <a:ext cx="1828800" cy="378565"/>
          </a:xfrm>
        </p:spPr>
        <p:txBody>
          <a:bodyPr/>
          <a:lstStyle>
            <a:lvl1pPr marL="0" indent="0" algn="r">
              <a:buNone/>
              <a:defRPr sz="1399" baseline="0"/>
            </a:lvl1pPr>
          </a:lstStyle>
          <a:p>
            <a:pPr lvl="0"/>
            <a:r>
              <a:rPr lang="en-US" dirty="0"/>
              <a:t>Session Code</a:t>
            </a:r>
          </a:p>
        </p:txBody>
      </p:sp>
    </p:spTree>
    <p:extLst>
      <p:ext uri="{BB962C8B-B14F-4D97-AF65-F5344CB8AC3E}">
        <p14:creationId xmlns:p14="http://schemas.microsoft.com/office/powerpoint/2010/main" val="3005361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27303567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734"/>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734"/>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244945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229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2714025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58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394118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63162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84002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58522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3999018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1973212"/>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207248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517"/>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289519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450233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1967686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2766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520539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45379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353702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080862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72200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07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22732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86759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0288370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978689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451014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531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293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426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44999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0438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406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9" indent="0">
              <a:buNone/>
              <a:defRPr>
                <a:solidFill>
                  <a:schemeClr val="tx1"/>
                </a:solidFill>
                <a:latin typeface="Consolas" panose="020B0609020204030204" pitchFamily="49" charset="0"/>
                <a:cs typeface="Consolas" panose="020B0609020204030204" pitchFamily="49" charset="0"/>
              </a:defRPr>
            </a:lvl2pPr>
            <a:lvl3pPr marL="584448" indent="0">
              <a:buNone/>
              <a:defRPr>
                <a:solidFill>
                  <a:schemeClr val="tx1"/>
                </a:solidFill>
                <a:latin typeface="Consolas" panose="020B0609020204030204" pitchFamily="49" charset="0"/>
                <a:cs typeface="Consolas" panose="020B0609020204030204" pitchFamily="49" charset="0"/>
              </a:defRPr>
            </a:lvl3pPr>
            <a:lvl4pPr marL="814341" indent="0">
              <a:buNone/>
              <a:defRPr>
                <a:solidFill>
                  <a:schemeClr val="tx1"/>
                </a:solidFill>
                <a:latin typeface="Consolas" panose="020B0609020204030204" pitchFamily="49" charset="0"/>
                <a:cs typeface="Consolas" panose="020B0609020204030204" pitchFamily="49" charset="0"/>
              </a:defRPr>
            </a:lvl4pPr>
            <a:lvl5pPr marL="1050711" indent="0">
              <a:buNone/>
              <a:defRPr>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0897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8643122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5779801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43826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006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3842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947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53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20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3048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40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95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0733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0734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808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011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713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1732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1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18790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97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2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4031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2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2488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20938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629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5430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24114"/>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49581" y="5941338"/>
            <a:ext cx="5828504" cy="648762"/>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340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stretch>
            <a:fillRect/>
          </a:stretch>
        </p:blipFill>
        <p:spPr>
          <a:xfrm>
            <a:off x="10909088" y="6418110"/>
            <a:ext cx="1390122" cy="511205"/>
          </a:xfrm>
          <a:prstGeom prst="rect">
            <a:avLst/>
          </a:prstGeom>
          <a:solidFill>
            <a:schemeClr val="tx2"/>
          </a:solidFill>
        </p:spPr>
      </p:pic>
      <p:pic>
        <p:nvPicPr>
          <p:cNvPr id="4" name="Picture 3"/>
          <p:cNvPicPr>
            <a:picLocks noChangeAspect="1"/>
          </p:cNvPicPr>
          <p:nvPr userDrawn="1"/>
        </p:nvPicPr>
        <p:blipFill rotWithShape="1">
          <a:blip r:embed="rId4"/>
          <a:srcRect l="5042" t="12601" r="21691" b="58198"/>
          <a:stretch/>
        </p:blipFill>
        <p:spPr>
          <a:xfrm>
            <a:off x="0" y="2185675"/>
            <a:ext cx="12452707" cy="3302748"/>
          </a:xfrm>
          <a:prstGeom prst="rect">
            <a:avLst/>
          </a:prstGeom>
        </p:spPr>
      </p:pic>
    </p:spTree>
    <p:extLst>
      <p:ext uri="{BB962C8B-B14F-4D97-AF65-F5344CB8AC3E}">
        <p14:creationId xmlns:p14="http://schemas.microsoft.com/office/powerpoint/2010/main" val="772382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42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68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212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795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49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8895441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4768623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17408004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8022676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1604506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060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175B85"/>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7192866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165298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746773"/>
            <a:ext cx="2901844" cy="123111"/>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775585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8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930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693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57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2302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rgbClr val="000000"/>
                </a:solidFill>
                <a:latin typeface="+mn-lt"/>
              </a:defRPr>
            </a:lvl1pPr>
          </a:lstStyle>
          <a:p>
            <a:fld id="{74A398B2-5A34-1A4A-811E-F4027282568C}" type="slidenum">
              <a:rPr lang="en-US" smtClean="0"/>
              <a:pPr/>
              <a:t>‹N°›</a:t>
            </a:fld>
            <a:endParaRPr lang="en-US"/>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4269015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chemeClr val="bg1"/>
                </a:solidFill>
                <a:latin typeface="+mn-lt"/>
              </a:defRPr>
            </a:lvl1pPr>
          </a:lstStyle>
          <a:p>
            <a:fld id="{74A398B2-5A34-1A4A-811E-F4027282568C}" type="slidenum">
              <a:rPr lang="en-US" smtClean="0">
                <a:solidFill>
                  <a:srgbClr val="000000"/>
                </a:solidFill>
              </a:rPr>
              <a:pPr/>
              <a:t>‹N°›</a:t>
            </a:fld>
            <a:endParaRPr lang="en-US">
              <a:solidFill>
                <a:srgbClr val="000000"/>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97601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FFCCA-F624-4C41-8704-1C58D5938BEF}"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24080" y="6517106"/>
            <a:ext cx="463234" cy="123111"/>
          </a:xfrm>
        </p:spPr>
        <p:txBody>
          <a:bodyPr/>
          <a:lstStyle/>
          <a:p>
            <a:fld id="{A0F9F1C7-7B46-4F4A-9986-9A5625566C6C}" type="slidenum">
              <a:rPr lang="en-US" smtClean="0"/>
              <a:t>‹N°›</a:t>
            </a:fld>
            <a:endParaRPr lang="en-US"/>
          </a:p>
        </p:txBody>
      </p:sp>
    </p:spTree>
    <p:extLst>
      <p:ext uri="{BB962C8B-B14F-4D97-AF65-F5344CB8AC3E}">
        <p14:creationId xmlns:p14="http://schemas.microsoft.com/office/powerpoint/2010/main" val="3508566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897729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For more information, see Use of Microsoft Copyrighted Content at</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hlinkClick r:id="rId2"/>
              </a:rPr>
              <a:t>http://www.microsoft.com/about/legal/permissions/</a:t>
            </a:r>
            <a:endParaRPr lang="en-US" sz="1360" dirty="0">
              <a:solidFill>
                <a:srgbClr val="000000">
                  <a:alpha val="87000"/>
                </a:srgbClr>
              </a:solidFill>
              <a:latin typeface="Calibri" panose="020F0502020204030204"/>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Conditions and Terms of Use</a:t>
            </a:r>
            <a:endParaRPr lang="en-US" sz="1496" dirty="0">
              <a:solidFill>
                <a:srgbClr val="000000"/>
              </a:solidFill>
              <a:latin typeface="Calibri" panose="020F0502020204030204"/>
            </a:endParaRPr>
          </a:p>
        </p:txBody>
      </p:sp>
      <p:sp>
        <p:nvSpPr>
          <p:cNvPr id="8" name="TextBox 7"/>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00" eaLnBrk="1" fontAlgn="auto" hangingPunct="1">
              <a:spcBef>
                <a:spcPts val="0"/>
              </a:spcBef>
              <a:spcAft>
                <a:spcPts val="816"/>
              </a:spcAft>
            </a:pPr>
            <a:endParaRPr lang="en-US" sz="1360" dirty="0">
              <a:solidFill>
                <a:srgbClr val="000000">
                  <a:alpha val="87000"/>
                </a:srgbClr>
              </a:solidFill>
              <a:latin typeface="Calibri" panose="020F0502020204030204"/>
            </a:endParaRPr>
          </a:p>
        </p:txBody>
      </p:sp>
    </p:spTree>
    <p:extLst>
      <p:ext uri="{BB962C8B-B14F-4D97-AF65-F5344CB8AC3E}">
        <p14:creationId xmlns:p14="http://schemas.microsoft.com/office/powerpoint/2010/main" val="386184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solidFill>
                  <a:prstClr val="black">
                    <a:tint val="75000"/>
                  </a:prstClr>
                </a:solidFill>
              </a:rPr>
              <a:pPr/>
              <a:t>9/14/2018</a:t>
            </a:fld>
            <a:endParaRPr lang="en-US">
              <a:solidFill>
                <a:prstClr val="black">
                  <a:tint val="75000"/>
                </a:prstClr>
              </a:solidFill>
            </a:endParaRP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16237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58347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0"/>
            <a:ext cx="11500630" cy="569332"/>
          </a:xfrm>
        </p:spPr>
        <p:txBody>
          <a:bodyPr>
            <a:normAutofit/>
          </a:bodyPr>
          <a:lstStyle>
            <a:lvl1pPr>
              <a:defRPr sz="3264"/>
            </a:lvl1pPr>
          </a:lstStyle>
          <a:p>
            <a:r>
              <a:rPr lang="en-US"/>
              <a:t>Click to edit Master title style</a:t>
            </a:r>
          </a:p>
        </p:txBody>
      </p:sp>
      <p:sp>
        <p:nvSpPr>
          <p:cNvPr id="7" name="Text Placeholder 6"/>
          <p:cNvSpPr>
            <a:spLocks noGrp="1"/>
          </p:cNvSpPr>
          <p:nvPr>
            <p:ph type="body" sz="quarter" idx="13"/>
          </p:nvPr>
        </p:nvSpPr>
        <p:spPr>
          <a:xfrm>
            <a:off x="410404" y="1521033"/>
            <a:ext cx="11398029" cy="4699432"/>
          </a:xfrm>
        </p:spPr>
        <p:txBody>
          <a:bodyPr lIns="144000"/>
          <a:lstStyle>
            <a:lvl1pPr>
              <a:lnSpc>
                <a:spcPct val="120000"/>
              </a:lnSpc>
              <a:spcBef>
                <a:spcPts val="0"/>
              </a:spcBef>
              <a:spcAft>
                <a:spcPts val="306"/>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14"/>
          </p:nvPr>
        </p:nvSpPr>
        <p:spPr/>
        <p:txBody>
          <a:bodyPr/>
          <a:lstStyle/>
          <a:p>
            <a:endParaRPr lang="en-US">
              <a:solidFill>
                <a:prstClr val="black">
                  <a:tint val="75000"/>
                </a:prstClr>
              </a:solidFill>
            </a:endParaRPr>
          </a:p>
        </p:txBody>
      </p:sp>
      <p:sp>
        <p:nvSpPr>
          <p:cNvPr id="18" name="Text Placeholder 17"/>
          <p:cNvSpPr>
            <a:spLocks noGrp="1"/>
          </p:cNvSpPr>
          <p:nvPr>
            <p:ph type="body" sz="quarter" idx="17"/>
          </p:nvPr>
        </p:nvSpPr>
        <p:spPr>
          <a:xfrm>
            <a:off x="310912" y="954633"/>
            <a:ext cx="11492405" cy="498684"/>
          </a:xfrm>
        </p:spPr>
        <p:txBody>
          <a:bodyPr lIns="180000">
            <a:normAutofit/>
          </a:bodyPr>
          <a:lstStyle>
            <a:lvl1pPr marL="0" indent="0">
              <a:buNone/>
              <a:defRPr sz="2652">
                <a:solidFill>
                  <a:schemeClr val="accent1">
                    <a:lumMod val="50000"/>
                  </a:schemeClr>
                </a:solidFill>
                <a:latin typeface="Segoe UI Light" panose="020B0502040204020203" pitchFamily="34" charset="0"/>
              </a:defRPr>
            </a:lvl1pPr>
          </a:lstStyle>
          <a:p>
            <a:pPr lvl="0"/>
            <a:r>
              <a:rPr lang="en-US"/>
              <a:t>Click to edit Master text styles</a:t>
            </a:r>
          </a:p>
        </p:txBody>
      </p:sp>
      <p:sp>
        <p:nvSpPr>
          <p:cNvPr id="8" name="Slide Number Placeholder 3">
            <a:extLst>
              <a:ext uri="{FF2B5EF4-FFF2-40B4-BE49-F238E27FC236}">
                <a16:creationId xmlns:a16="http://schemas.microsoft.com/office/drawing/2014/main" id="{BA4E36E1-3E82-4CF5-BC34-0FB33FDC50C3}"/>
              </a:ext>
            </a:extLst>
          </p:cNvPr>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a:extLst>
              <a:ext uri="{FF2B5EF4-FFF2-40B4-BE49-F238E27FC236}">
                <a16:creationId xmlns:a16="http://schemas.microsoft.com/office/drawing/2014/main" id="{8E04E702-14FA-4870-BE32-1D11AD01C4CB}"/>
              </a:ext>
            </a:extLst>
          </p:cNvPr>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775151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74759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3092351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0775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2840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345377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479130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196690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471203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91085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8084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59719A99-E623-4601-B985-F26945D273CF}" type="datetime1">
              <a:rPr lang="en-US" smtClean="0"/>
              <a:pPr/>
              <a:t>9/14/2018</a:t>
            </a:fld>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15630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650162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97C2647B-2CB6-4DA8-99F1-BFA229753949}" type="datetime1">
              <a:rPr lang="en-US" smtClean="0"/>
              <a:pPr/>
              <a:t>9/14/2018</a:t>
            </a:fld>
            <a:endParaRPr lang="en-US" dirty="0"/>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64378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718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a:t>Click icon to add picture</a:t>
            </a:r>
            <a:endParaRPr lang="en-US" dirty="0"/>
          </a:p>
        </p:txBody>
      </p:sp>
    </p:spTree>
    <p:extLst>
      <p:ext uri="{BB962C8B-B14F-4D97-AF65-F5344CB8AC3E}">
        <p14:creationId xmlns:p14="http://schemas.microsoft.com/office/powerpoint/2010/main" val="42219514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42FC5A46-1B5E-4CD0-B5F3-53F130AAFD15}" type="datetime1">
              <a:rPr lang="en-US" smtClean="0"/>
              <a:pPr/>
              <a:t>9/14/2018</a:t>
            </a:fld>
            <a:endParaRPr lang="en-US" dirty="0"/>
          </a:p>
        </p:txBody>
      </p:sp>
      <p:sp>
        <p:nvSpPr>
          <p:cNvPr id="10"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66312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9289679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568048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E01060FE-E596-4D38-8C3D-586C38809B29}" type="datetime1">
              <a:rPr lang="en-US" smtClean="0">
                <a:solidFill>
                  <a:prstClr val="white"/>
                </a:solidFill>
              </a:rPr>
              <a:pPr/>
              <a:t>9/14/2018</a:t>
            </a:fld>
            <a:endParaRPr lang="en-US" dirty="0">
              <a:solidFill>
                <a:prstClr val="white"/>
              </a:solidFill>
            </a:endParaRPr>
          </a:p>
        </p:txBody>
      </p:sp>
      <p:sp>
        <p:nvSpPr>
          <p:cNvPr id="8"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739597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2139EBD2-04A7-4D17-9220-0A53AC5266C5}" type="datetime1">
              <a:rPr lang="en-US" smtClean="0">
                <a:solidFill>
                  <a:prstClr val="white"/>
                </a:solidFill>
              </a:rPr>
              <a:pPr/>
              <a:t>9/14/2018</a:t>
            </a:fld>
            <a:endParaRPr lang="en-US" dirty="0">
              <a:solidFill>
                <a:prstClr val="white"/>
              </a:solidFill>
            </a:endParaRPr>
          </a:p>
        </p:txBody>
      </p:sp>
      <p:sp>
        <p:nvSpPr>
          <p:cNvPr id="9"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86075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36947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8304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9895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85561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40" tIns="45720">
            <a:normAutofit/>
          </a:bodyPr>
          <a:lstStyle>
            <a:lvl1pPr marL="0" indent="0">
              <a:spcBef>
                <a:spcPts val="612"/>
              </a:spcBef>
              <a:buFontTx/>
              <a:buNone/>
              <a:tabLst>
                <a:tab pos="642764"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2869993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10913" y="3444186"/>
            <a:ext cx="11667832" cy="1529698"/>
          </a:xfrm>
          <a:prstGeom prst="rect">
            <a:avLst/>
          </a:prstGeom>
          <a:noFill/>
          <a:ln>
            <a:noFill/>
          </a:ln>
        </p:spPr>
        <p:txBody>
          <a:bodyPr vert="horz" wrap="square" lIns="248694" tIns="186521" rIns="124347" bIns="62174" rtlCol="0" anchor="t" anchorCtr="0">
            <a:noAutofit/>
          </a:bodyPr>
          <a:lstStyle/>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32573" eaLnBrk="1" fontAlgn="auto" hangingPunct="1">
              <a:lnSpc>
                <a:spcPct val="90000"/>
              </a:lnSpc>
              <a:spcBef>
                <a:spcPts val="0"/>
              </a:spcBef>
              <a:spcAft>
                <a:spcPts val="816"/>
              </a:spcAft>
            </a:pPr>
            <a:endParaRPr lang="en-US" sz="1122" dirty="0">
              <a:solidFill>
                <a:srgbClr val="3F3F3F">
                  <a:alpha val="87000"/>
                </a:srgbClr>
              </a:solidFill>
              <a:cs typeface="Segoe UI" panose="020B0502040204020203" pitchFamily="34" charset="0"/>
            </a:endParaRPr>
          </a:p>
        </p:txBody>
      </p:sp>
      <p:sp>
        <p:nvSpPr>
          <p:cNvPr id="2" name="TextBox 1"/>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Conditions and Terms of Use</a:t>
            </a:r>
            <a:endParaRPr lang="en-US" sz="1496" dirty="0">
              <a:solidFill>
                <a:prstClr val="black"/>
              </a:solidFill>
              <a:latin typeface="Calibri" panose="020F0502020204030204"/>
            </a:endParaRPr>
          </a:p>
        </p:txBody>
      </p:sp>
      <p:sp>
        <p:nvSpPr>
          <p:cNvPr id="6" name="TextBox 5"/>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Copyright and Trademarks</a:t>
            </a:r>
          </a:p>
        </p:txBody>
      </p:sp>
      <p:sp>
        <p:nvSpPr>
          <p:cNvPr id="7" name="TextBox 6"/>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8" name="TextBox 7"/>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a:solidFill>
                  <a:srgbClr val="277EB5"/>
                </a:solidFill>
                <a:latin typeface="Calibri" panose="020F0502020204030204"/>
              </a:rPr>
              <a:t>© 2015 </a:t>
            </a:r>
            <a:r>
              <a:rPr lang="en-US" sz="1088" dirty="0">
                <a:solidFill>
                  <a:srgbClr val="277EB5"/>
                </a:solidFill>
                <a:latin typeface="Calibri" panose="020F0502020204030204"/>
              </a:rPr>
              <a:t>Microsoft Corporation. All rights reserved.</a:t>
            </a:r>
          </a:p>
        </p:txBody>
      </p:sp>
      <p:sp>
        <p:nvSpPr>
          <p:cNvPr id="10" name="TextBox 9"/>
          <p:cNvSpPr txBox="1"/>
          <p:nvPr userDrawn="1"/>
        </p:nvSpPr>
        <p:spPr>
          <a:xfrm>
            <a:off x="310913" y="721149"/>
            <a:ext cx="11667832" cy="2486942"/>
          </a:xfrm>
          <a:prstGeom prst="rect">
            <a:avLst/>
          </a:prstGeom>
          <a:noFill/>
          <a:ln>
            <a:noFill/>
          </a:ln>
        </p:spPr>
        <p:txBody>
          <a:bodyPr vert="horz" wrap="square" lIns="248694" tIns="186521" rIns="124347" bIns="62174" rtlCol="0" anchor="t" anchorCtr="0">
            <a:normAutofit/>
          </a:bodyPr>
          <a:lstStyle/>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32573" eaLnBrk="1" fontAlgn="auto" hangingPunct="1">
              <a:spcBef>
                <a:spcPts val="0"/>
              </a:spcBef>
              <a:spcAft>
                <a:spcPts val="816"/>
              </a:spcAft>
            </a:pPr>
            <a:endParaRPr lang="en-US" sz="1122"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833049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5" y="2953250"/>
            <a:ext cx="3637896" cy="859744"/>
          </a:xfrm>
          <a:prstGeom prst="rect">
            <a:avLst/>
          </a:prstGeom>
        </p:spPr>
      </p:pic>
    </p:spTree>
    <p:extLst>
      <p:ext uri="{BB962C8B-B14F-4D97-AF65-F5344CB8AC3E}">
        <p14:creationId xmlns:p14="http://schemas.microsoft.com/office/powerpoint/2010/main" val="523637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31657691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416939467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79164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6012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24443335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33072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885424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96425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3560155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9228280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9691769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904121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1757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015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554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644973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1129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5625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9906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44521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1272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0625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a:t>Click to edit Master title style</a:t>
            </a:r>
          </a:p>
        </p:txBody>
      </p:sp>
    </p:spTree>
    <p:extLst>
      <p:ext uri="{BB962C8B-B14F-4D97-AF65-F5344CB8AC3E}">
        <p14:creationId xmlns:p14="http://schemas.microsoft.com/office/powerpoint/2010/main" val="9021585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25923319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1955625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95453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25224719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925334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0354850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3898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0287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698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6894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0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41502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29660" y="1476623"/>
            <a:ext cx="5597872" cy="1961371"/>
          </a:xfrm>
        </p:spPr>
        <p:txBody>
          <a:bodyPr/>
          <a:lstStyle>
            <a:lvl1pPr marL="346675" indent="-346675">
              <a:lnSpc>
                <a:spcPct val="90000"/>
              </a:lnSpc>
              <a:defRPr sz="2856"/>
            </a:lvl1pPr>
            <a:lvl2pPr marL="686605" indent="-331837">
              <a:lnSpc>
                <a:spcPct val="90000"/>
              </a:lnSpc>
              <a:defRPr sz="2448"/>
            </a:lvl2pPr>
            <a:lvl3pPr marL="972579" indent="-294067">
              <a:lnSpc>
                <a:spcPct val="90000"/>
              </a:lnSpc>
              <a:defRPr sz="2040"/>
            </a:lvl3pPr>
            <a:lvl4pPr marL="1251808" indent="-279228">
              <a:lnSpc>
                <a:spcPct val="90000"/>
              </a:lnSpc>
              <a:defRPr sz="1836"/>
            </a:lvl4pPr>
            <a:lvl5pPr marL="1545873" indent="-285973">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769" indent="-354769">
              <a:lnSpc>
                <a:spcPct val="90000"/>
              </a:lnSpc>
              <a:defRPr sz="2856"/>
            </a:lvl1pPr>
            <a:lvl2pPr marL="686605" indent="-346675">
              <a:lnSpc>
                <a:spcPct val="90000"/>
              </a:lnSpc>
              <a:defRPr sz="2448"/>
            </a:lvl2pPr>
            <a:lvl3pPr marL="980672" indent="-308904">
              <a:lnSpc>
                <a:spcPct val="90000"/>
              </a:lnSpc>
              <a:defRPr sz="2040"/>
            </a:lvl3pPr>
            <a:lvl4pPr marL="1251808" indent="-271135">
              <a:lnSpc>
                <a:spcPct val="90000"/>
              </a:lnSpc>
              <a:defRPr sz="1836"/>
            </a:lvl4pPr>
            <a:lvl5pPr marL="1545873" indent="-2792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0640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410796"/>
            <a:ext cx="11375536" cy="762786"/>
          </a:xfrm>
        </p:spPr>
        <p:txBody>
          <a:bodyPr/>
          <a:lstStyle>
            <a:lvl1pPr>
              <a:defRPr sz="5506">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1" y="1397810"/>
            <a:ext cx="11375536" cy="4995053"/>
          </a:xfrm>
        </p:spPr>
        <p:txBody>
          <a:bodyPr>
            <a:normAutofit/>
          </a:bodyPr>
          <a:lstStyle>
            <a:lvl1pPr marL="574628" indent="-571390">
              <a:lnSpc>
                <a:spcPct val="110000"/>
              </a:lnSpc>
              <a:spcBef>
                <a:spcPts val="0"/>
              </a:spcBef>
              <a:spcAft>
                <a:spcPts val="918"/>
              </a:spcAft>
              <a:buSzPct val="80000"/>
              <a:buFont typeface="Arial" pitchFamily="34" charset="0"/>
              <a:buChar char="•"/>
              <a:defRPr sz="4080" spc="-102" baseline="0">
                <a:solidFill>
                  <a:schemeClr val="bg1"/>
                </a:solidFill>
                <a:latin typeface="Segoe UI Light" pitchFamily="34" charset="0"/>
              </a:defRPr>
            </a:lvl1pPr>
            <a:lvl2pPr marL="972951" indent="-342834">
              <a:lnSpc>
                <a:spcPct val="120000"/>
              </a:lnSpc>
              <a:spcBef>
                <a:spcPts val="0"/>
              </a:spcBef>
              <a:spcAft>
                <a:spcPts val="300"/>
              </a:spcAft>
              <a:buSzPct val="80000"/>
              <a:buFont typeface="Arial" pitchFamily="34" charset="0"/>
              <a:buChar char="•"/>
              <a:defRPr sz="2400" spc="-51" baseline="0">
                <a:solidFill>
                  <a:schemeClr val="bg1"/>
                </a:soli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156" y="6561934"/>
            <a:ext cx="1220681" cy="140861"/>
          </a:xfrm>
          <a:prstGeom prst="rect">
            <a:avLst/>
          </a:prstGeom>
        </p:spPr>
      </p:pic>
      <p:sp>
        <p:nvSpPr>
          <p:cNvPr id="8" name="Rectangle 7"/>
          <p:cNvSpPr/>
          <p:nvPr userDrawn="1"/>
        </p:nvSpPr>
        <p:spPr bwMode="auto">
          <a:xfrm>
            <a:off x="1" y="2"/>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586512" y="-8441"/>
            <a:ext cx="863189"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338893" y="-8440"/>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9091275" y="-8440"/>
            <a:ext cx="1699926" cy="851316"/>
          </a:xfrm>
          <a:prstGeom prst="rect">
            <a:avLst/>
          </a:prstGeom>
        </p:spPr>
      </p:pic>
    </p:spTree>
    <p:extLst>
      <p:ext uri="{BB962C8B-B14F-4D97-AF65-F5344CB8AC3E}">
        <p14:creationId xmlns:p14="http://schemas.microsoft.com/office/powerpoint/2010/main" val="2051584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hart" Target="../charts/char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1.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chart" Target="../charts/chart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image" Target="../media/image7.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6.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image" Target="../media/image16.png"/><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theme" Target="../theme/theme5.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ext uri="{D42A27DB-BD31-4B8C-83A1-F6EECF244321}">
                <p14:modId xmlns:p14="http://schemas.microsoft.com/office/powerpoint/2010/main" val="2874684192"/>
              </p:ext>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1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1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148027151"/>
      </p:ext>
    </p:extLst>
  </p:cSld>
  <p:clrMap bg1="lt1" tx1="dk1" bg2="lt2" tx2="dk2" accent1="accent1" accent2="accent2" accent3="accent3" accent4="accent4" accent5="accent5" accent6="accent6" hlink="hlink" folHlink="folHlink"/>
  <p:sldLayoutIdLst>
    <p:sldLayoutId id="2147484540" r:id="rId1"/>
    <p:sldLayoutId id="2147484565" r:id="rId2"/>
    <p:sldLayoutId id="2147484568" r:id="rId3"/>
    <p:sldLayoutId id="2147484569" r:id="rId4"/>
    <p:sldLayoutId id="2147484570" r:id="rId5"/>
    <p:sldLayoutId id="2147484571" r:id="rId6"/>
    <p:sldLayoutId id="2147484563" r:id="rId7"/>
    <p:sldLayoutId id="2147484575" r:id="rId8"/>
    <p:sldLayoutId id="2147484564" r:id="rId9"/>
    <p:sldLayoutId id="2147484576" r:id="rId10"/>
    <p:sldLayoutId id="2147484555" r:id="rId11"/>
    <p:sldLayoutId id="2147484560" r:id="rId12"/>
    <p:sldLayoutId id="2147484582" r:id="rId1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userDrawn="1">
          <p15:clr>
            <a:srgbClr val="A4A3A4"/>
          </p15:clr>
        </p15:guide>
        <p15:guide id="8" pos="3918" userDrawn="1">
          <p15:clr>
            <a:srgbClr val="A4A3A4"/>
          </p15:clr>
        </p15:guide>
        <p15:guide id="12" pos="5731" userDrawn="1">
          <p15:clr>
            <a:srgbClr val="A4A3A4"/>
          </p15:clr>
        </p15:guide>
        <p15:guide id="16" pos="288" userDrawn="1">
          <p15:clr>
            <a:srgbClr val="A4A3A4"/>
          </p15:clr>
        </p15:guide>
        <p15:guide id="17" pos="7546" userDrawn="1">
          <p15:clr>
            <a:srgbClr val="A4A3A4"/>
          </p15:clr>
        </p15:guide>
        <p15:guide id="25" orient="horz" pos="287" userDrawn="1">
          <p15:clr>
            <a:srgbClr val="A4A3A4"/>
          </p15:clr>
        </p15:guide>
        <p15:guide id="26" orient="horz" pos="4118" userDrawn="1">
          <p15:clr>
            <a:srgbClr val="A4A3A4"/>
          </p15:clr>
        </p15:guide>
        <p15:guide id="27" orient="horz" pos="387" userDrawn="1">
          <p15:clr>
            <a:srgbClr val="A4A3A4"/>
          </p15:clr>
        </p15:guide>
        <p15:guide id="32" orient="horz" pos="675" userDrawn="1">
          <p15:clr>
            <a:srgbClr val="A4A3A4"/>
          </p15:clr>
        </p15:guide>
        <p15:guide id="33" orient="horz" pos="965" userDrawn="1">
          <p15:clr>
            <a:srgbClr val="A4A3A4"/>
          </p15:clr>
        </p15:guide>
        <p15:guide id="34" orient="horz" pos="1253" userDrawn="1">
          <p15:clr>
            <a:srgbClr val="A4A3A4"/>
          </p15:clr>
        </p15:guide>
        <p15:guide id="35" orient="horz" pos="1538" userDrawn="1">
          <p15:clr>
            <a:srgbClr val="A4A3A4"/>
          </p15:clr>
        </p15:guide>
        <p15:guide id="36" orient="horz" pos="1826" userDrawn="1">
          <p15:clr>
            <a:srgbClr val="A4A3A4"/>
          </p15:clr>
        </p15:guide>
        <p15:guide id="37" orient="horz" pos="2115" userDrawn="1">
          <p15:clr>
            <a:srgbClr val="A4A3A4"/>
          </p15:clr>
        </p15:guide>
        <p15:guide id="38" orient="horz" pos="2406" userDrawn="1">
          <p15:clr>
            <a:srgbClr val="A4A3A4"/>
          </p15:clr>
        </p15:guide>
        <p15:guide id="39" orient="horz" pos="2694" userDrawn="1">
          <p15:clr>
            <a:srgbClr val="A4A3A4"/>
          </p15:clr>
        </p15:guide>
        <p15:guide id="40" orient="horz" pos="2981" userDrawn="1">
          <p15:clr>
            <a:srgbClr val="A4A3A4"/>
          </p15:clr>
        </p15:guide>
        <p15:guide id="41" orient="horz" pos="3267" userDrawn="1">
          <p15:clr>
            <a:srgbClr val="A4A3A4"/>
          </p15:clr>
        </p15:guide>
        <p15:guide id="42" orient="horz" pos="3557" userDrawn="1">
          <p15:clr>
            <a:srgbClr val="A4A3A4"/>
          </p15:clr>
        </p15:guide>
        <p15:guide id="43" orient="horz" pos="3842" userDrawn="1">
          <p15:clr>
            <a:srgbClr val="A4A3A4"/>
          </p15:clr>
        </p15:guide>
        <p15:guide id="44" pos="4824" userDrawn="1">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2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06916897"/>
      </p:ext>
    </p:extLst>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 id="2147484632" r:id="rId12"/>
    <p:sldLayoutId id="2147484633" r:id="rId13"/>
    <p:sldLayoutId id="2147484634"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5" r:id="rId2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3"/>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73" fontAlgn="auto"/>
            <a:fld id="{C38662A8-215F-48B6-BCB2-3B7A098251B5}" type="datetime1">
              <a:rPr lang="en-US" smtClean="0">
                <a:solidFill>
                  <a:prstClr val="black">
                    <a:tint val="75000"/>
                  </a:prstClr>
                </a:solidFill>
              </a:rPr>
              <a:pPr defTabSz="932573" fontAlgn="auto"/>
              <a:t>9/14/2018</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3"/>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73" fontAlgn="auto"/>
            <a:r>
              <a:rPr lang="en-US">
                <a:solidFill>
                  <a:prstClr val="black">
                    <a:tint val="75000"/>
                  </a:prstClr>
                </a:solidFill>
              </a:rPr>
              <a:t>Microsoft Confidential</a:t>
            </a:r>
          </a:p>
        </p:txBody>
      </p:sp>
      <p:sp>
        <p:nvSpPr>
          <p:cNvPr id="6" name="Slide Number Placeholder 5"/>
          <p:cNvSpPr>
            <a:spLocks noGrp="1"/>
          </p:cNvSpPr>
          <p:nvPr>
            <p:ph type="sldNum" sz="quarter" idx="4"/>
          </p:nvPr>
        </p:nvSpPr>
        <p:spPr>
          <a:xfrm>
            <a:off x="8783260" y="6482893"/>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73" fontAlgn="auto"/>
            <a:fld id="{AFFF257A-30C5-4AFB-911B-BE4CEEA1EA82}" type="slidenum">
              <a:rPr lang="en-US" smtClean="0">
                <a:solidFill>
                  <a:prstClr val="black">
                    <a:tint val="75000"/>
                  </a:prstClr>
                </a:solidFill>
              </a:rPr>
              <a:pPr defTabSz="932573" fontAlgn="auto"/>
              <a:t>‹N°›</a:t>
            </a:fld>
            <a:endParaRPr lang="en-US">
              <a:solidFill>
                <a:prstClr val="black">
                  <a:tint val="75000"/>
                </a:prstClr>
              </a:solidFill>
            </a:endParaRPr>
          </a:p>
        </p:txBody>
      </p:sp>
    </p:spTree>
    <p:extLst>
      <p:ext uri="{BB962C8B-B14F-4D97-AF65-F5344CB8AC3E}">
        <p14:creationId xmlns:p14="http://schemas.microsoft.com/office/powerpoint/2010/main" val="1948807564"/>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 id="2147484760" r:id="rId30"/>
  </p:sldLayoutIdLst>
  <p:hf hdr="0" ftr="0" dt="0"/>
  <p:txStyles>
    <p:titleStyle>
      <a:lvl1pPr algn="l" defTabSz="932573"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3" indent="-233143" algn="l" defTabSz="932573"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30" indent="-233143" algn="l" defTabSz="932573"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16" indent="-233143" algn="l" defTabSz="932573"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03" indent="-233143" algn="l" defTabSz="932573"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90" indent="-233143" algn="l" defTabSz="932573"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7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3" rtl="0" eaLnBrk="1" latinLnBrk="0" hangingPunct="1">
        <a:defRPr sz="1836" kern="1200">
          <a:solidFill>
            <a:schemeClr val="tx1"/>
          </a:solidFill>
          <a:latin typeface="+mn-lt"/>
          <a:ea typeface="+mn-ea"/>
          <a:cs typeface="+mn-cs"/>
        </a:defRPr>
      </a:lvl1pPr>
      <a:lvl2pPr marL="466287" algn="l" defTabSz="932573" rtl="0" eaLnBrk="1" latinLnBrk="0" hangingPunct="1">
        <a:defRPr sz="1836" kern="1200">
          <a:solidFill>
            <a:schemeClr val="tx1"/>
          </a:solidFill>
          <a:latin typeface="+mn-lt"/>
          <a:ea typeface="+mn-ea"/>
          <a:cs typeface="+mn-cs"/>
        </a:defRPr>
      </a:lvl2pPr>
      <a:lvl3pPr marL="932573" algn="l" defTabSz="932573" rtl="0" eaLnBrk="1" latinLnBrk="0" hangingPunct="1">
        <a:defRPr sz="1836" kern="1200">
          <a:solidFill>
            <a:schemeClr val="tx1"/>
          </a:solidFill>
          <a:latin typeface="+mn-lt"/>
          <a:ea typeface="+mn-ea"/>
          <a:cs typeface="+mn-cs"/>
        </a:defRPr>
      </a:lvl3pPr>
      <a:lvl4pPr marL="1398860" algn="l" defTabSz="932573" rtl="0" eaLnBrk="1" latinLnBrk="0" hangingPunct="1">
        <a:defRPr sz="1836" kern="1200">
          <a:solidFill>
            <a:schemeClr val="tx1"/>
          </a:solidFill>
          <a:latin typeface="+mn-lt"/>
          <a:ea typeface="+mn-ea"/>
          <a:cs typeface="+mn-cs"/>
        </a:defRPr>
      </a:lvl4pPr>
      <a:lvl5pPr marL="1865146" algn="l" defTabSz="932573" rtl="0" eaLnBrk="1" latinLnBrk="0" hangingPunct="1">
        <a:defRPr sz="1836" kern="1200">
          <a:solidFill>
            <a:schemeClr val="tx1"/>
          </a:solidFill>
          <a:latin typeface="+mn-lt"/>
          <a:ea typeface="+mn-ea"/>
          <a:cs typeface="+mn-cs"/>
        </a:defRPr>
      </a:lvl5pPr>
      <a:lvl6pPr marL="2331433" algn="l" defTabSz="932573" rtl="0" eaLnBrk="1" latinLnBrk="0" hangingPunct="1">
        <a:defRPr sz="1836" kern="1200">
          <a:solidFill>
            <a:schemeClr val="tx1"/>
          </a:solidFill>
          <a:latin typeface="+mn-lt"/>
          <a:ea typeface="+mn-ea"/>
          <a:cs typeface="+mn-cs"/>
        </a:defRPr>
      </a:lvl6pPr>
      <a:lvl7pPr marL="2797719" algn="l" defTabSz="932573" rtl="0" eaLnBrk="1" latinLnBrk="0" hangingPunct="1">
        <a:defRPr sz="1836" kern="1200">
          <a:solidFill>
            <a:schemeClr val="tx1"/>
          </a:solidFill>
          <a:latin typeface="+mn-lt"/>
          <a:ea typeface="+mn-ea"/>
          <a:cs typeface="+mn-cs"/>
        </a:defRPr>
      </a:lvl7pPr>
      <a:lvl8pPr marL="3264006" algn="l" defTabSz="932573" rtl="0" eaLnBrk="1" latinLnBrk="0" hangingPunct="1">
        <a:defRPr sz="1836" kern="1200">
          <a:solidFill>
            <a:schemeClr val="tx1"/>
          </a:solidFill>
          <a:latin typeface="+mn-lt"/>
          <a:ea typeface="+mn-ea"/>
          <a:cs typeface="+mn-cs"/>
        </a:defRPr>
      </a:lvl8pPr>
      <a:lvl9pPr marL="3730293" algn="l" defTabSz="932573"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75682602"/>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036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241779679"/>
      </p:ext>
    </p:extLst>
  </p:cSld>
  <p:clrMap bg1="dk1" tx1="lt1" bg2="dk2" tx2="lt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 id="2147484758" r:id="rId29"/>
    <p:sldLayoutId id="214748475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6251077"/>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ocial.technet.microsoft.com/wiki/contents/articles/24096.dirsync-using-alternate-login-ids-with-azure-active-directory.aspx" TargetMode="External"/><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aadconnectsyncservice-features/" TargetMode="External"/><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3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66.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8.emf"/><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png"/><Relationship Id="rId3" Type="http://schemas.openxmlformats.org/officeDocument/2006/relationships/notesSlide" Target="../notesSlides/notesSlide22.xml"/><Relationship Id="rId7" Type="http://schemas.microsoft.com/office/2007/relationships/hdphoto" Target="../media/hdphoto4.wdp"/><Relationship Id="rId12" Type="http://schemas.microsoft.com/office/2007/relationships/hdphoto" Target="../media/hdphoto6.wdp"/><Relationship Id="rId2" Type="http://schemas.openxmlformats.org/officeDocument/2006/relationships/slideLayout" Target="../slideLayouts/slideLayout20.xml"/><Relationship Id="rId1" Type="http://schemas.openxmlformats.org/officeDocument/2006/relationships/tags" Target="../tags/tag3.xml"/><Relationship Id="rId6" Type="http://schemas.openxmlformats.org/officeDocument/2006/relationships/image" Target="../media/image57.png"/><Relationship Id="rId11" Type="http://schemas.openxmlformats.org/officeDocument/2006/relationships/image" Target="../media/image60.png"/><Relationship Id="rId5" Type="http://schemas.microsoft.com/office/2007/relationships/hdphoto" Target="../media/hdphoto3.wdp"/><Relationship Id="rId10" Type="http://schemas.openxmlformats.org/officeDocument/2006/relationships/image" Target="../media/image59.jpeg"/><Relationship Id="rId4" Type="http://schemas.openxmlformats.org/officeDocument/2006/relationships/image" Target="../media/image56.png"/><Relationship Id="rId9" Type="http://schemas.microsoft.com/office/2007/relationships/hdphoto" Target="../media/hdphoto5.wdp"/><Relationship Id="rId1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generated with high confidence">
            <a:extLst>
              <a:ext uri="{FF2B5EF4-FFF2-40B4-BE49-F238E27FC236}">
                <a16:creationId xmlns:a16="http://schemas.microsoft.com/office/drawing/2014/main" id="{3489CAA1-19AB-4EEB-9F95-10BB4BC789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37330" y="3622041"/>
            <a:ext cx="4346330" cy="1045962"/>
          </a:xfrm>
          <a:prstGeom prst="rect">
            <a:avLst/>
          </a:prstGeom>
        </p:spPr>
      </p:pic>
      <p:grpSp>
        <p:nvGrpSpPr>
          <p:cNvPr id="7" name="Group 6">
            <a:extLst>
              <a:ext uri="{FF2B5EF4-FFF2-40B4-BE49-F238E27FC236}">
                <a16:creationId xmlns:a16="http://schemas.microsoft.com/office/drawing/2014/main" id="{23024903-0A42-4282-AC1A-682AD23F46E5}"/>
              </a:ext>
            </a:extLst>
          </p:cNvPr>
          <p:cNvGrpSpPr/>
          <p:nvPr/>
        </p:nvGrpSpPr>
        <p:grpSpPr>
          <a:xfrm>
            <a:off x="9093564" y="2426149"/>
            <a:ext cx="1780768" cy="853570"/>
            <a:chOff x="2880181" y="5205841"/>
            <a:chExt cx="1780768" cy="853570"/>
          </a:xfrm>
        </p:grpSpPr>
        <p:sp>
          <p:nvSpPr>
            <p:cNvPr id="8" name="Rectangle 7">
              <a:extLst>
                <a:ext uri="{FF2B5EF4-FFF2-40B4-BE49-F238E27FC236}">
                  <a16:creationId xmlns:a16="http://schemas.microsoft.com/office/drawing/2014/main" id="{9046EA8C-60DA-4966-A875-E2732C111D5E}"/>
                </a:ext>
              </a:extLst>
            </p:cNvPr>
            <p:cNvSpPr/>
            <p:nvPr/>
          </p:nvSpPr>
          <p:spPr>
            <a:xfrm>
              <a:off x="2880181" y="5579280"/>
              <a:ext cx="1780768" cy="480131"/>
            </a:xfrm>
            <a:prstGeom prst="rect">
              <a:avLst/>
            </a:prstGeom>
          </p:spPr>
          <p:txBody>
            <a:bodyPr wrap="square">
              <a:spAutoFit/>
            </a:bodyPr>
            <a:lstStyle/>
            <a:p>
              <a:pPr marL="0" marR="0" lvl="0" indent="0" algn="ctr" defTabSz="895747"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FFFFFF"/>
                  </a:solidFill>
                  <a:effectLst/>
                  <a:uLnTx/>
                  <a:uFillTx/>
                  <a:latin typeface="Segoe UI"/>
                  <a:ea typeface="ＭＳ Ｐゴシック" charset="0"/>
                  <a:cs typeface="Segoe UI Semibold" panose="020B0702040204020203" pitchFamily="34" charset="0"/>
                </a:rPr>
                <a:t>Azure AD </a:t>
              </a:r>
              <a:br>
                <a:rPr kumimoji="0" lang="en-US" sz="1400" b="0" i="0" u="none" strike="noStrike" kern="0" cap="none" spc="0" normalizeH="0" baseline="0" noProof="0" dirty="0">
                  <a:ln>
                    <a:noFill/>
                  </a:ln>
                  <a:solidFill>
                    <a:srgbClr val="FFFFFF"/>
                  </a:solidFill>
                  <a:effectLst/>
                  <a:uLnTx/>
                  <a:uFillTx/>
                  <a:latin typeface="Segoe UI"/>
                  <a:ea typeface="ＭＳ Ｐゴシック" charset="0"/>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a:ea typeface="ＭＳ Ｐゴシック" charset="0"/>
                  <a:cs typeface="Segoe UI Semibold" panose="020B0702040204020203" pitchFamily="34" charset="0"/>
                </a:rPr>
                <a:t>Connect</a:t>
              </a:r>
            </a:p>
          </p:txBody>
        </p:sp>
        <p:grpSp>
          <p:nvGrpSpPr>
            <p:cNvPr id="9" name="Group 8">
              <a:extLst>
                <a:ext uri="{FF2B5EF4-FFF2-40B4-BE49-F238E27FC236}">
                  <a16:creationId xmlns:a16="http://schemas.microsoft.com/office/drawing/2014/main" id="{2EBC29D5-9358-4C97-B6FA-07E370069A72}"/>
                </a:ext>
              </a:extLst>
            </p:cNvPr>
            <p:cNvGrpSpPr/>
            <p:nvPr/>
          </p:nvGrpSpPr>
          <p:grpSpPr>
            <a:xfrm>
              <a:off x="3483502" y="5205841"/>
              <a:ext cx="422830" cy="404390"/>
              <a:chOff x="3708933" y="4809995"/>
              <a:chExt cx="661072" cy="632242"/>
            </a:xfrm>
          </p:grpSpPr>
          <p:sp>
            <p:nvSpPr>
              <p:cNvPr id="10" name="Circle: Hollow 9">
                <a:extLst>
                  <a:ext uri="{FF2B5EF4-FFF2-40B4-BE49-F238E27FC236}">
                    <a16:creationId xmlns:a16="http://schemas.microsoft.com/office/drawing/2014/main" id="{55E24A64-5E20-489B-9EE4-DA0437688E24}"/>
                  </a:ext>
                </a:extLst>
              </p:cNvPr>
              <p:cNvSpPr/>
              <p:nvPr/>
            </p:nvSpPr>
            <p:spPr bwMode="auto">
              <a:xfrm>
                <a:off x="3723345" y="4809995"/>
                <a:ext cx="632245" cy="632242"/>
              </a:xfrm>
              <a:prstGeom prst="donut">
                <a:avLst>
                  <a:gd name="adj" fmla="val 49844"/>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11" name="Freeform 31">
                <a:extLst>
                  <a:ext uri="{FF2B5EF4-FFF2-40B4-BE49-F238E27FC236}">
                    <a16:creationId xmlns:a16="http://schemas.microsoft.com/office/drawing/2014/main" id="{15B9D98B-18B0-4CEB-B627-448760BF1A11}"/>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algn="ctr" defTabSz="91378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sp>
        <p:nvSpPr>
          <p:cNvPr id="18" name="Title 2">
            <a:extLst>
              <a:ext uri="{FF2B5EF4-FFF2-40B4-BE49-F238E27FC236}">
                <a16:creationId xmlns:a16="http://schemas.microsoft.com/office/drawing/2014/main" id="{EB78D2A8-18D6-47AE-93AA-DE095C781910}"/>
              </a:ext>
            </a:extLst>
          </p:cNvPr>
          <p:cNvSpPr>
            <a:spLocks noGrp="1"/>
          </p:cNvSpPr>
          <p:nvPr>
            <p:ph type="title"/>
          </p:nvPr>
        </p:nvSpPr>
        <p:spPr>
          <a:xfrm>
            <a:off x="274702" y="1822976"/>
            <a:ext cx="8915892" cy="1948607"/>
          </a:xfrm>
        </p:spPr>
        <p:txBody>
          <a:bodyPr/>
          <a:lstStyle/>
          <a:p>
            <a:r>
              <a:rPr lang="en-US" sz="4800" spc="-50" dirty="0"/>
              <a:t>Module 4</a:t>
            </a:r>
            <a:br>
              <a:rPr lang="en-US" sz="4800" spc="-50" dirty="0"/>
            </a:br>
            <a:r>
              <a:rPr lang="en-US" sz="4800" spc="-50" dirty="0"/>
              <a:t>Azure Active Directory</a:t>
            </a:r>
          </a:p>
        </p:txBody>
      </p:sp>
      <p:sp>
        <p:nvSpPr>
          <p:cNvPr id="19" name="Espace réservé du texte 3">
            <a:extLst>
              <a:ext uri="{FF2B5EF4-FFF2-40B4-BE49-F238E27FC236}">
                <a16:creationId xmlns:a16="http://schemas.microsoft.com/office/drawing/2014/main" id="{A90D53B3-ED15-429D-8068-33C1A69C2264}"/>
              </a:ext>
            </a:extLst>
          </p:cNvPr>
          <p:cNvSpPr>
            <a:spLocks noGrp="1"/>
          </p:cNvSpPr>
          <p:nvPr>
            <p:ph type="body" sz="quarter" idx="12"/>
          </p:nvPr>
        </p:nvSpPr>
        <p:spPr>
          <a:xfrm>
            <a:off x="276540" y="4930346"/>
            <a:ext cx="6399213" cy="825080"/>
          </a:xfrm>
        </p:spPr>
        <p:txBody>
          <a:bodyPr/>
          <a:lstStyle/>
          <a:p>
            <a:r>
              <a:rPr lang="fr-FR" dirty="0"/>
              <a:t>June 2018</a:t>
            </a:r>
          </a:p>
        </p:txBody>
      </p:sp>
      <p:sp>
        <p:nvSpPr>
          <p:cNvPr id="20" name="TextBox 4">
            <a:extLst>
              <a:ext uri="{FF2B5EF4-FFF2-40B4-BE49-F238E27FC236}">
                <a16:creationId xmlns:a16="http://schemas.microsoft.com/office/drawing/2014/main" id="{D61670BA-EE51-4FB5-BC4D-75BD0E12CA15}"/>
              </a:ext>
            </a:extLst>
          </p:cNvPr>
          <p:cNvSpPr txBox="1"/>
          <p:nvPr/>
        </p:nvSpPr>
        <p:spPr>
          <a:xfrm>
            <a:off x="274702" y="3405823"/>
            <a:ext cx="7132242" cy="627864"/>
          </a:xfrm>
          <a:prstGeom prst="rect">
            <a:avLst/>
          </a:prstGeom>
          <a:noFill/>
        </p:spPr>
        <p:txBody>
          <a:bodyPr wrap="square" lIns="182880" tIns="146304" rIns="182880" bIns="146304" rtlCol="0">
            <a:spAutoFit/>
          </a:bodyPr>
          <a:lstStyle/>
          <a:p>
            <a:pPr algn="l">
              <a:lnSpc>
                <a:spcPct val="90000"/>
              </a:lnSpc>
              <a:spcAft>
                <a:spcPts val="600"/>
              </a:spcAft>
            </a:pPr>
            <a:r>
              <a:rPr lang="en-US" sz="2400" dirty="0">
                <a:solidFill>
                  <a:schemeClr val="bg1"/>
                </a:solidFill>
              </a:rPr>
              <a:t>Section 2 - Directory Synchronization</a:t>
            </a:r>
          </a:p>
        </p:txBody>
      </p:sp>
    </p:spTree>
    <p:extLst>
      <p:ext uri="{BB962C8B-B14F-4D97-AF65-F5344CB8AC3E}">
        <p14:creationId xmlns:p14="http://schemas.microsoft.com/office/powerpoint/2010/main" val="112622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11CB83-E96E-4D2B-BDD1-FC461AF0B660}"/>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9</a:t>
            </a:fld>
            <a:endParaRPr lang="en-US" dirty="0"/>
          </a:p>
        </p:txBody>
      </p:sp>
      <p:sp>
        <p:nvSpPr>
          <p:cNvPr id="3" name="Text Placeholder 2">
            <a:extLst>
              <a:ext uri="{FF2B5EF4-FFF2-40B4-BE49-F238E27FC236}">
                <a16:creationId xmlns:a16="http://schemas.microsoft.com/office/drawing/2014/main" id="{56CE1235-097A-4B74-962C-D2A76883B34B}"/>
              </a:ext>
            </a:extLst>
          </p:cNvPr>
          <p:cNvSpPr>
            <a:spLocks noGrp="1"/>
          </p:cNvSpPr>
          <p:nvPr>
            <p:ph type="body" sz="quarter" idx="13"/>
          </p:nvPr>
        </p:nvSpPr>
        <p:spPr/>
        <p:txBody>
          <a:bodyPr/>
          <a:lstStyle/>
          <a:p>
            <a:r>
              <a:rPr lang="en-US" dirty="0"/>
              <a:t>Azure AD Connect / key object “properties”: UPN</a:t>
            </a:r>
            <a:endParaRPr lang="fr-FR" dirty="0"/>
          </a:p>
        </p:txBody>
      </p:sp>
      <p:sp>
        <p:nvSpPr>
          <p:cNvPr id="4" name="Rectangle 3">
            <a:extLst>
              <a:ext uri="{FF2B5EF4-FFF2-40B4-BE49-F238E27FC236}">
                <a16:creationId xmlns:a16="http://schemas.microsoft.com/office/drawing/2014/main" id="{CBAD9FB8-57ED-47D2-B4DD-5EFFA7E6D1C2}"/>
              </a:ext>
            </a:extLst>
          </p:cNvPr>
          <p:cNvSpPr/>
          <p:nvPr/>
        </p:nvSpPr>
        <p:spPr>
          <a:xfrm>
            <a:off x="457579" y="1759921"/>
            <a:ext cx="10881241" cy="2800767"/>
          </a:xfrm>
          <a:prstGeom prst="rect">
            <a:avLst/>
          </a:prstGeom>
        </p:spPr>
        <p:txBody>
          <a:bodyPr wrap="square">
            <a:spAutoFit/>
          </a:bodyPr>
          <a:lstStyle/>
          <a:p>
            <a:pPr marL="285750" indent="-285750" algn="l">
              <a:buFont typeface="Wingdings" panose="05000000000000000000" pitchFamily="2" charset="2"/>
              <a:buChar char="§"/>
            </a:pPr>
            <a:r>
              <a:rPr lang="en-US" sz="1600" b="1" dirty="0"/>
              <a:t>User Principal Name (UPN) Alignment</a:t>
            </a:r>
          </a:p>
          <a:p>
            <a:pPr marL="772874" lvl="3" indent="-291436" algn="l">
              <a:buFont typeface="Wingdings" panose="05000000000000000000" pitchFamily="2" charset="2"/>
              <a:buChar char="§"/>
            </a:pPr>
            <a:r>
              <a:rPr lang="en-US" sz="1600" dirty="0"/>
              <a:t>Define a UPN strategy prior to syncing</a:t>
            </a:r>
          </a:p>
          <a:p>
            <a:pPr marL="1312598" lvl="4" indent="-291436" algn="l">
              <a:buFont typeface="Wingdings" panose="05000000000000000000" pitchFamily="2" charset="2"/>
              <a:buChar char="§"/>
            </a:pPr>
            <a:r>
              <a:rPr lang="en-US" sz="1600" b="1" dirty="0"/>
              <a:t>Align UPN=SMTP=SIP for the best end user experience</a:t>
            </a:r>
          </a:p>
          <a:p>
            <a:pPr marL="1312598" lvl="4" indent="-291436" algn="l">
              <a:buFont typeface="Wingdings" panose="05000000000000000000" pitchFamily="2" charset="2"/>
              <a:buChar char="§"/>
            </a:pPr>
            <a:r>
              <a:rPr lang="en-US" sz="1600" dirty="0"/>
              <a:t>Don’t use Alternate Logon ID  (not recommended)</a:t>
            </a:r>
          </a:p>
          <a:p>
            <a:pPr marL="1365199" lvl="2" indent="-285750" algn="l">
              <a:buFont typeface="Wingdings" panose="05000000000000000000" pitchFamily="2" charset="2"/>
              <a:buChar char="§"/>
            </a:pPr>
            <a:r>
              <a:rPr lang="en-US" sz="1600" dirty="0"/>
              <a:t>If missing, is constructed as:  </a:t>
            </a:r>
            <a:r>
              <a:rPr lang="en-US" sz="1600" b="1" dirty="0" err="1"/>
              <a:t>sAMAccountName</a:t>
            </a:r>
            <a:r>
              <a:rPr lang="en-US" sz="1600" b="1" dirty="0"/>
              <a:t> + “@” + &lt;</a:t>
            </a:r>
            <a:r>
              <a:rPr lang="en-US" sz="1600" b="1" dirty="0" err="1"/>
              <a:t>tenantname</a:t>
            </a:r>
            <a:r>
              <a:rPr lang="en-US" sz="1600" b="1" dirty="0"/>
              <a:t>&gt;.onmicrosoft.com</a:t>
            </a:r>
            <a:endParaRPr lang="en-US" sz="1600" dirty="0"/>
          </a:p>
          <a:p>
            <a:pPr marL="772874" lvl="3" indent="-291436" algn="l">
              <a:buFont typeface="Wingdings" panose="05000000000000000000" pitchFamily="2" charset="2"/>
              <a:buChar char="§"/>
            </a:pPr>
            <a:r>
              <a:rPr lang="en-US" sz="1600" dirty="0"/>
              <a:t>Required for </a:t>
            </a:r>
            <a:r>
              <a:rPr lang="en-US" sz="1600" b="1" dirty="0"/>
              <a:t>Federated Domain </a:t>
            </a:r>
            <a:r>
              <a:rPr lang="en-US" sz="1600" dirty="0"/>
              <a:t>(federated identities)</a:t>
            </a:r>
          </a:p>
          <a:p>
            <a:pPr marL="1312598" lvl="4" indent="-291436" algn="l">
              <a:buFont typeface="Wingdings" panose="05000000000000000000" pitchFamily="2" charset="2"/>
              <a:buChar char="§"/>
            </a:pPr>
            <a:r>
              <a:rPr lang="en-US" sz="1600" b="1" dirty="0"/>
              <a:t>UPN must be unique in the Active Directory Forest </a:t>
            </a:r>
          </a:p>
          <a:p>
            <a:pPr marL="1312598" lvl="4" indent="-291436" algn="l">
              <a:buFont typeface="Wingdings" panose="05000000000000000000" pitchFamily="2" charset="2"/>
              <a:buChar char="§"/>
            </a:pPr>
            <a:r>
              <a:rPr lang="en-US" sz="1600" dirty="0"/>
              <a:t>Domain must be registered as </a:t>
            </a:r>
            <a:r>
              <a:rPr lang="en-US" sz="1600" u="sng" dirty="0"/>
              <a:t>alternate UPN suffix </a:t>
            </a:r>
            <a:r>
              <a:rPr lang="en-US" sz="1600" dirty="0"/>
              <a:t>in Active Directory</a:t>
            </a:r>
          </a:p>
          <a:p>
            <a:pPr marL="1312598" lvl="4" indent="-291436" algn="l">
              <a:buFont typeface="Wingdings" panose="05000000000000000000" pitchFamily="2" charset="2"/>
              <a:buChar char="§"/>
            </a:pPr>
            <a:r>
              <a:rPr lang="en-US" sz="1600" dirty="0"/>
              <a:t>UPN suffix must be assigned to any user authenticating through federated authentication</a:t>
            </a:r>
          </a:p>
          <a:p>
            <a:pPr marL="1312598" lvl="4" indent="-291436" algn="l">
              <a:buFont typeface="Wingdings" panose="05000000000000000000" pitchFamily="2" charset="2"/>
              <a:buChar char="§"/>
            </a:pPr>
            <a:r>
              <a:rPr lang="en-US" sz="1600" dirty="0">
                <a:solidFill>
                  <a:srgbClr val="0070C0"/>
                </a:solidFill>
              </a:rPr>
              <a:t>Critical for successful single sign-on using AD FS</a:t>
            </a:r>
          </a:p>
          <a:p>
            <a:pPr marL="772874" lvl="3" indent="-291436" algn="l">
              <a:buFont typeface="Wingdings" panose="05000000000000000000" pitchFamily="2" charset="2"/>
              <a:buChar char="§"/>
            </a:pPr>
            <a:endParaRPr lang="en-US" sz="1600" dirty="0"/>
          </a:p>
        </p:txBody>
      </p:sp>
      <p:sp>
        <p:nvSpPr>
          <p:cNvPr id="5" name="Content Placeholder 2">
            <a:extLst>
              <a:ext uri="{FF2B5EF4-FFF2-40B4-BE49-F238E27FC236}">
                <a16:creationId xmlns:a16="http://schemas.microsoft.com/office/drawing/2014/main" id="{EBA815E7-D86D-4A7F-BD5B-AE38D0492567}"/>
              </a:ext>
            </a:extLst>
          </p:cNvPr>
          <p:cNvSpPr txBox="1">
            <a:spLocks/>
          </p:cNvSpPr>
          <p:nvPr/>
        </p:nvSpPr>
        <p:spPr bwMode="auto">
          <a:xfrm>
            <a:off x="366141" y="5218108"/>
            <a:ext cx="11887070" cy="208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normAutofit/>
          </a:bodyPr>
          <a:lstStyle>
            <a:lvl1pPr marL="0" indent="0" algn="l" rtl="0" fontAlgn="base">
              <a:lnSpc>
                <a:spcPct val="15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fontAlgn="base">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fontAlgn="base">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a:lstStyle>
          <a:p>
            <a:pPr defTabSz="932597">
              <a:lnSpc>
                <a:spcPct val="100000"/>
              </a:lnSpc>
              <a:spcBef>
                <a:spcPts val="612"/>
              </a:spcBef>
              <a:spcAft>
                <a:spcPts val="612"/>
              </a:spcAft>
            </a:pPr>
            <a:r>
              <a:rPr lang="en-US" sz="1200" i="1" kern="0" dirty="0">
                <a:solidFill>
                  <a:srgbClr val="000000"/>
                </a:solidFill>
                <a:latin typeface="Segoe UI"/>
              </a:rPr>
              <a:t>Note:  You can use </a:t>
            </a:r>
            <a:r>
              <a:rPr lang="en-US" sz="1200" b="1" i="1" kern="0" dirty="0">
                <a:solidFill>
                  <a:srgbClr val="000000"/>
                </a:solidFill>
                <a:latin typeface="Segoe UI"/>
              </a:rPr>
              <a:t>alternate </a:t>
            </a:r>
            <a:r>
              <a:rPr lang="en-US" sz="1200" b="1" i="1" kern="0" dirty="0" err="1">
                <a:solidFill>
                  <a:srgbClr val="000000"/>
                </a:solidFill>
                <a:latin typeface="Segoe UI"/>
              </a:rPr>
              <a:t>loginID</a:t>
            </a:r>
            <a:r>
              <a:rPr lang="en-US" sz="1200" i="1" kern="0" dirty="0">
                <a:solidFill>
                  <a:srgbClr val="000000"/>
                </a:solidFill>
                <a:latin typeface="Segoe UI"/>
              </a:rPr>
              <a:t>, (</a:t>
            </a:r>
            <a:r>
              <a:rPr lang="en-US" sz="1200" i="1" dirty="0">
                <a:solidFill>
                  <a:srgbClr val="000000"/>
                </a:solidFill>
                <a:latin typeface="Segoe UI"/>
              </a:rPr>
              <a:t>In case where </a:t>
            </a:r>
            <a:r>
              <a:rPr lang="en-US" sz="1200" i="1" dirty="0" err="1">
                <a:solidFill>
                  <a:srgbClr val="000000"/>
                </a:solidFill>
                <a:latin typeface="Segoe UI"/>
              </a:rPr>
              <a:t>UserPrincipalNames</a:t>
            </a:r>
            <a:r>
              <a:rPr lang="en-US" sz="1200" i="1" dirty="0">
                <a:solidFill>
                  <a:srgbClr val="000000"/>
                </a:solidFill>
                <a:latin typeface="Segoe UI"/>
              </a:rPr>
              <a:t> are using a non-routable domain), </a:t>
            </a:r>
            <a:r>
              <a:rPr lang="en-US" sz="1200" i="1" kern="0" dirty="0">
                <a:solidFill>
                  <a:srgbClr val="000000"/>
                </a:solidFill>
                <a:latin typeface="Segoe UI"/>
              </a:rPr>
              <a:t>but beware, it is not supported in Exchange Hybrid Environment.</a:t>
            </a:r>
          </a:p>
          <a:p>
            <a:pPr marL="757735" lvl="3" indent="-291436" defTabSz="932597">
              <a:buFont typeface="Arial" panose="020B0604020202020204" pitchFamily="34" charset="0"/>
              <a:buChar char="•"/>
            </a:pPr>
            <a:r>
              <a:rPr lang="en-US" sz="1200" i="1" kern="0" dirty="0">
                <a:solidFill>
                  <a:srgbClr val="000000"/>
                </a:solidFill>
                <a:latin typeface="Segoe UI"/>
              </a:rPr>
              <a:t>See: </a:t>
            </a:r>
            <a:r>
              <a:rPr lang="en-US" sz="1200" i="1" kern="0" dirty="0">
                <a:solidFill>
                  <a:srgbClr val="000000"/>
                </a:solidFill>
                <a:latin typeface="Segoe UI"/>
                <a:hlinkClick r:id="rId3"/>
              </a:rPr>
              <a:t>http://social.technet.microsoft.com/wiki/contents/articles/24096.dirsync-using-alternate-login-ids-with-azure-active-directory.aspx</a:t>
            </a:r>
            <a:r>
              <a:rPr lang="en-US" sz="1200" i="1" kern="0" dirty="0">
                <a:solidFill>
                  <a:srgbClr val="000000"/>
                </a:solidFill>
                <a:latin typeface="Segoe UI"/>
              </a:rPr>
              <a:t> </a:t>
            </a:r>
          </a:p>
          <a:p>
            <a:pPr marL="757735" lvl="3" indent="-291436" defTabSz="932597">
              <a:buFont typeface="Arial" panose="020B0604020202020204" pitchFamily="34" charset="0"/>
              <a:buChar char="•"/>
            </a:pPr>
            <a:r>
              <a:rPr lang="en-US" sz="1200" i="1" kern="0" dirty="0">
                <a:solidFill>
                  <a:srgbClr val="000000"/>
                </a:solidFill>
                <a:latin typeface="Segoe UI"/>
              </a:rPr>
              <a:t>2 main configuration actions are needed:</a:t>
            </a:r>
          </a:p>
          <a:p>
            <a:pPr marL="1224033" lvl="4" indent="-291436" defTabSz="932597">
              <a:buFont typeface="Arial" panose="020B0604020202020204" pitchFamily="34" charset="0"/>
              <a:buChar char="•"/>
            </a:pPr>
            <a:r>
              <a:rPr lang="en-US" sz="1200" i="1" dirty="0">
                <a:solidFill>
                  <a:srgbClr val="000000"/>
                </a:solidFill>
                <a:latin typeface="Segoe UI"/>
              </a:rPr>
              <a:t>Change the synchronization attribute flow </a:t>
            </a:r>
            <a:r>
              <a:rPr lang="en-US" sz="1200" i="1" kern="0" dirty="0">
                <a:solidFill>
                  <a:srgbClr val="000000"/>
                </a:solidFill>
                <a:latin typeface="Segoe UI"/>
              </a:rPr>
              <a:t>for </a:t>
            </a:r>
            <a:r>
              <a:rPr lang="en-US" sz="1200" i="1" kern="0" dirty="0" err="1">
                <a:solidFill>
                  <a:srgbClr val="000000"/>
                </a:solidFill>
                <a:latin typeface="Segoe UI"/>
              </a:rPr>
              <a:t>UserPrincipalName</a:t>
            </a:r>
            <a:r>
              <a:rPr lang="en-US" sz="1200" i="1" kern="0" dirty="0">
                <a:solidFill>
                  <a:srgbClr val="000000"/>
                </a:solidFill>
                <a:latin typeface="Segoe UI"/>
              </a:rPr>
              <a:t> for provisioning/sync </a:t>
            </a:r>
          </a:p>
          <a:p>
            <a:pPr marL="1224033" lvl="4" indent="-291436" defTabSz="932597">
              <a:buFont typeface="Arial" panose="020B0604020202020204" pitchFamily="34" charset="0"/>
              <a:buChar char="•"/>
            </a:pPr>
            <a:r>
              <a:rPr lang="en-US" sz="1200" i="1" kern="0" dirty="0">
                <a:solidFill>
                  <a:srgbClr val="000000"/>
                </a:solidFill>
                <a:latin typeface="Segoe UI"/>
              </a:rPr>
              <a:t>Leverage the Alternate Login ID feature of AD FS for Single Sign-On authentication : </a:t>
            </a:r>
            <a:br>
              <a:rPr lang="en-US" sz="1200" i="1" kern="0" dirty="0">
                <a:solidFill>
                  <a:srgbClr val="000000"/>
                </a:solidFill>
                <a:latin typeface="Segoe UI"/>
              </a:rPr>
            </a:br>
            <a:r>
              <a:rPr lang="en-US" sz="1200" i="1" kern="0" dirty="0">
                <a:solidFill>
                  <a:srgbClr val="000000"/>
                </a:solidFill>
                <a:latin typeface="Segoe UI"/>
              </a:rPr>
              <a:t>	</a:t>
            </a:r>
            <a:r>
              <a:rPr lang="en-US" sz="1200" b="1" i="1" dirty="0">
                <a:solidFill>
                  <a:srgbClr val="7030A0"/>
                </a:solidFill>
                <a:latin typeface="Segoe UI"/>
              </a:rPr>
              <a:t>Set-</a:t>
            </a:r>
            <a:r>
              <a:rPr lang="en-US" sz="1200" b="1" i="1" dirty="0" err="1">
                <a:solidFill>
                  <a:srgbClr val="7030A0"/>
                </a:solidFill>
                <a:latin typeface="Segoe UI"/>
              </a:rPr>
              <a:t>AdfsClaimsProviderTrust</a:t>
            </a:r>
            <a:r>
              <a:rPr lang="en-US" sz="1200" b="1" i="1" dirty="0">
                <a:solidFill>
                  <a:srgbClr val="7030A0"/>
                </a:solidFill>
                <a:latin typeface="Segoe UI"/>
              </a:rPr>
              <a:t> -</a:t>
            </a:r>
            <a:r>
              <a:rPr lang="en-US" sz="1200" b="1" i="1" dirty="0" err="1">
                <a:solidFill>
                  <a:srgbClr val="7030A0"/>
                </a:solidFill>
                <a:latin typeface="Segoe UI"/>
              </a:rPr>
              <a:t>TargetIdentifier</a:t>
            </a:r>
            <a:r>
              <a:rPr lang="en-US" sz="1200" b="1" i="1" dirty="0">
                <a:solidFill>
                  <a:srgbClr val="7030A0"/>
                </a:solidFill>
                <a:latin typeface="Segoe UI"/>
              </a:rPr>
              <a:t> "AD AUTHORITY" -</a:t>
            </a:r>
            <a:r>
              <a:rPr lang="en-US" sz="1200" b="1" i="1" dirty="0" err="1">
                <a:solidFill>
                  <a:srgbClr val="7030A0"/>
                </a:solidFill>
                <a:latin typeface="Segoe UI"/>
              </a:rPr>
              <a:t>AlternateLoginID</a:t>
            </a:r>
            <a:r>
              <a:rPr lang="en-US" sz="1200" i="1" dirty="0">
                <a:solidFill>
                  <a:srgbClr val="7030A0"/>
                </a:solidFill>
                <a:latin typeface="Segoe UI"/>
              </a:rPr>
              <a:t> mail -</a:t>
            </a:r>
            <a:r>
              <a:rPr lang="en-US" sz="1200" b="1" i="1" dirty="0" err="1">
                <a:solidFill>
                  <a:srgbClr val="7030A0"/>
                </a:solidFill>
                <a:latin typeface="Segoe UI"/>
              </a:rPr>
              <a:t>LookupForests</a:t>
            </a:r>
            <a:r>
              <a:rPr lang="en-US" sz="1200" i="1" dirty="0">
                <a:solidFill>
                  <a:srgbClr val="7030A0"/>
                </a:solidFill>
                <a:latin typeface="Segoe UI"/>
              </a:rPr>
              <a:t> contoso.com, fabrikam.com </a:t>
            </a:r>
            <a:endParaRPr lang="en-US" sz="1200" i="1" kern="0" dirty="0">
              <a:solidFill>
                <a:srgbClr val="7030A0"/>
              </a:solidFill>
              <a:latin typeface="Segoe UI"/>
            </a:endParaRPr>
          </a:p>
          <a:p>
            <a:pPr marL="757735" lvl="3" indent="-291436" defTabSz="932597">
              <a:buFont typeface="Arial" panose="020B0604020202020204" pitchFamily="34" charset="0"/>
              <a:buChar char="•"/>
            </a:pPr>
            <a:endParaRPr lang="en-US" sz="1200" i="1" kern="0" dirty="0">
              <a:solidFill>
                <a:srgbClr val="000000"/>
              </a:solidFill>
              <a:latin typeface="Segoe UI"/>
            </a:endParaRPr>
          </a:p>
        </p:txBody>
      </p:sp>
    </p:spTree>
    <p:extLst>
      <p:ext uri="{BB962C8B-B14F-4D97-AF65-F5344CB8AC3E}">
        <p14:creationId xmlns:p14="http://schemas.microsoft.com/office/powerpoint/2010/main" val="4275139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75B37E-6C3B-4100-ABAB-1FC6EEB2BAB4}"/>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10</a:t>
            </a:fld>
            <a:endParaRPr lang="en-US" dirty="0"/>
          </a:p>
        </p:txBody>
      </p:sp>
      <p:sp>
        <p:nvSpPr>
          <p:cNvPr id="3" name="Text Placeholder 2">
            <a:extLst>
              <a:ext uri="{FF2B5EF4-FFF2-40B4-BE49-F238E27FC236}">
                <a16:creationId xmlns:a16="http://schemas.microsoft.com/office/drawing/2014/main" id="{6298F828-9EC3-421F-83D5-129A772E7A8F}"/>
              </a:ext>
            </a:extLst>
          </p:cNvPr>
          <p:cNvSpPr>
            <a:spLocks noGrp="1"/>
          </p:cNvSpPr>
          <p:nvPr>
            <p:ph type="body" sz="quarter" idx="13"/>
          </p:nvPr>
        </p:nvSpPr>
        <p:spPr/>
        <p:txBody>
          <a:bodyPr/>
          <a:lstStyle/>
          <a:p>
            <a:r>
              <a:rPr lang="fr-FR" dirty="0"/>
              <a:t>Azure AD </a:t>
            </a:r>
            <a:r>
              <a:rPr lang="fr-FR" dirty="0" err="1"/>
              <a:t>Connect</a:t>
            </a:r>
            <a:r>
              <a:rPr lang="fr-FR" dirty="0"/>
              <a:t> : </a:t>
            </a:r>
            <a:r>
              <a:rPr lang="en-US" dirty="0"/>
              <a:t>Source of Authority </a:t>
            </a:r>
            <a:endParaRPr lang="fr-FR" dirty="0"/>
          </a:p>
        </p:txBody>
      </p:sp>
      <p:sp>
        <p:nvSpPr>
          <p:cNvPr id="5" name="Rectangle 4">
            <a:extLst>
              <a:ext uri="{FF2B5EF4-FFF2-40B4-BE49-F238E27FC236}">
                <a16:creationId xmlns:a16="http://schemas.microsoft.com/office/drawing/2014/main" id="{90B2B128-B995-42DF-8C97-EE3A59A688AA}"/>
              </a:ext>
            </a:extLst>
          </p:cNvPr>
          <p:cNvSpPr/>
          <p:nvPr/>
        </p:nvSpPr>
        <p:spPr>
          <a:xfrm>
            <a:off x="366140" y="1772039"/>
            <a:ext cx="10881242" cy="1523815"/>
          </a:xfrm>
          <a:prstGeom prst="rect">
            <a:avLst/>
          </a:prstGeom>
        </p:spPr>
        <p:txBody>
          <a:bodyPr wrap="square">
            <a:spAutoFit/>
          </a:bodyPr>
          <a:lstStyle/>
          <a:p>
            <a:pPr marL="285750" indent="-285750" algn="l">
              <a:lnSpc>
                <a:spcPct val="150000"/>
              </a:lnSpc>
              <a:buFont typeface="Wingdings" panose="05000000000000000000" pitchFamily="2" charset="2"/>
              <a:buChar char="§"/>
            </a:pPr>
            <a:r>
              <a:rPr lang="en-US" sz="1600" dirty="0"/>
              <a:t>Refers to the location where Active Directory objects are mastered (AD on-premises or Azure AD)</a:t>
            </a:r>
          </a:p>
          <a:p>
            <a:pPr marL="285750" indent="-285750" algn="l">
              <a:lnSpc>
                <a:spcPct val="150000"/>
              </a:lnSpc>
              <a:buFont typeface="Wingdings" panose="05000000000000000000" pitchFamily="2" charset="2"/>
              <a:buChar char="§"/>
            </a:pPr>
            <a:r>
              <a:rPr lang="en-US" sz="1600" dirty="0">
                <a:solidFill>
                  <a:srgbClr val="0070C0"/>
                </a:solidFill>
              </a:rPr>
              <a:t>Activating and installing AAD Connect makes the on-premises Active Directory the source of authority</a:t>
            </a:r>
          </a:p>
          <a:p>
            <a:pPr marL="285750" indent="-285750" algn="l">
              <a:lnSpc>
                <a:spcPct val="150000"/>
              </a:lnSpc>
              <a:buFont typeface="Wingdings" panose="05000000000000000000" pitchFamily="2" charset="2"/>
              <a:buChar char="§"/>
            </a:pPr>
            <a:r>
              <a:rPr lang="en-US" sz="1600" dirty="0"/>
              <a:t>Once enabled, changes to objects replicated to Azure AD can only be made on-premises</a:t>
            </a:r>
          </a:p>
          <a:p>
            <a:pPr marL="285750" indent="-285750" algn="l">
              <a:lnSpc>
                <a:spcPct val="150000"/>
              </a:lnSpc>
              <a:buFont typeface="Wingdings" panose="05000000000000000000" pitchFamily="2" charset="2"/>
              <a:buChar char="§"/>
            </a:pPr>
            <a:r>
              <a:rPr lang="en-US" sz="1600" dirty="0"/>
              <a:t>Deactivating AAD Connect (in the Admin portal) </a:t>
            </a:r>
            <a:r>
              <a:rPr lang="en-US" sz="1600" dirty="0">
                <a:solidFill>
                  <a:srgbClr val="0070C0"/>
                </a:solidFill>
              </a:rPr>
              <a:t>transfers the source of authority back to the Azure Active Directory</a:t>
            </a:r>
          </a:p>
        </p:txBody>
      </p:sp>
    </p:spTree>
    <p:extLst>
      <p:ext uri="{BB962C8B-B14F-4D97-AF65-F5344CB8AC3E}">
        <p14:creationId xmlns:p14="http://schemas.microsoft.com/office/powerpoint/2010/main" val="26768803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FBBF8-8BEF-464D-9A58-023CAA503DB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11</a:t>
            </a:fld>
            <a:endParaRPr lang="en-US" dirty="0"/>
          </a:p>
        </p:txBody>
      </p:sp>
      <p:sp>
        <p:nvSpPr>
          <p:cNvPr id="3" name="Text Placeholder 2">
            <a:extLst>
              <a:ext uri="{FF2B5EF4-FFF2-40B4-BE49-F238E27FC236}">
                <a16:creationId xmlns:a16="http://schemas.microsoft.com/office/drawing/2014/main" id="{E87E0FED-C37A-4D9B-8AC3-3935A9AA94E3}"/>
              </a:ext>
            </a:extLst>
          </p:cNvPr>
          <p:cNvSpPr>
            <a:spLocks noGrp="1"/>
          </p:cNvSpPr>
          <p:nvPr>
            <p:ph type="body" sz="quarter" idx="13"/>
          </p:nvPr>
        </p:nvSpPr>
        <p:spPr/>
        <p:txBody>
          <a:bodyPr/>
          <a:lstStyle/>
          <a:p>
            <a:r>
              <a:rPr lang="fr-FR" dirty="0"/>
              <a:t>Azure AD </a:t>
            </a:r>
            <a:r>
              <a:rPr lang="fr-FR" dirty="0" err="1"/>
              <a:t>Connect</a:t>
            </a:r>
            <a:r>
              <a:rPr lang="fr-FR" dirty="0"/>
              <a:t> : « </a:t>
            </a:r>
            <a:r>
              <a:rPr lang="en-US" dirty="0"/>
              <a:t>Hard Match vs. Soft Match</a:t>
            </a:r>
            <a:r>
              <a:rPr lang="fr-FR" dirty="0"/>
              <a:t> »</a:t>
            </a:r>
          </a:p>
        </p:txBody>
      </p:sp>
      <p:pic>
        <p:nvPicPr>
          <p:cNvPr id="5" name="Picture 4">
            <a:extLst>
              <a:ext uri="{FF2B5EF4-FFF2-40B4-BE49-F238E27FC236}">
                <a16:creationId xmlns:a16="http://schemas.microsoft.com/office/drawing/2014/main" id="{D4B60C57-3141-441E-9108-452A512526CD}"/>
              </a:ext>
            </a:extLst>
          </p:cNvPr>
          <p:cNvPicPr>
            <a:picLocks noChangeAspect="1"/>
          </p:cNvPicPr>
          <p:nvPr/>
        </p:nvPicPr>
        <p:blipFill>
          <a:blip r:embed="rId2"/>
          <a:stretch>
            <a:fillRect/>
          </a:stretch>
        </p:blipFill>
        <p:spPr>
          <a:xfrm>
            <a:off x="6905768" y="1302726"/>
            <a:ext cx="5284752" cy="1593683"/>
          </a:xfrm>
          <a:prstGeom prst="rect">
            <a:avLst/>
          </a:prstGeom>
        </p:spPr>
      </p:pic>
      <p:sp>
        <p:nvSpPr>
          <p:cNvPr id="7" name="TextBox 6">
            <a:extLst>
              <a:ext uri="{FF2B5EF4-FFF2-40B4-BE49-F238E27FC236}">
                <a16:creationId xmlns:a16="http://schemas.microsoft.com/office/drawing/2014/main" id="{F824AE51-A3EC-4D19-9C66-D7118385453E}"/>
              </a:ext>
            </a:extLst>
          </p:cNvPr>
          <p:cNvSpPr txBox="1"/>
          <p:nvPr/>
        </p:nvSpPr>
        <p:spPr>
          <a:xfrm>
            <a:off x="274703" y="2478485"/>
            <a:ext cx="11707748" cy="4382738"/>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en-US" sz="1600" b="1" dirty="0" err="1">
                <a:solidFill>
                  <a:srgbClr val="0070C0"/>
                </a:solidFill>
              </a:rPr>
              <a:t>HardMatch</a:t>
            </a:r>
            <a:r>
              <a:rPr lang="en-US" sz="1600" b="1" dirty="0">
                <a:solidFill>
                  <a:srgbClr val="0070C0"/>
                </a:solidFill>
              </a:rPr>
              <a:t> attempted first:</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Checks to see if the object already exists with the same </a:t>
            </a:r>
            <a:r>
              <a:rPr lang="en-US" sz="1400" b="1" dirty="0" err="1">
                <a:gradFill>
                  <a:gsLst>
                    <a:gs pos="2917">
                      <a:schemeClr val="tx1"/>
                    </a:gs>
                    <a:gs pos="30000">
                      <a:schemeClr val="tx1"/>
                    </a:gs>
                  </a:gsLst>
                  <a:lin ang="5400000" scaled="0"/>
                </a:gradFill>
              </a:rPr>
              <a:t>SourceAnchor</a:t>
            </a:r>
            <a:r>
              <a:rPr lang="en-US" sz="1400" dirty="0">
                <a:gradFill>
                  <a:gsLst>
                    <a:gs pos="2917">
                      <a:schemeClr val="tx1"/>
                    </a:gs>
                    <a:gs pos="30000">
                      <a:schemeClr val="tx1"/>
                    </a:gs>
                  </a:gsLst>
                  <a:lin ang="5400000" scaled="0"/>
                </a:gradFill>
              </a:rPr>
              <a:t> value (</a:t>
            </a:r>
            <a:r>
              <a:rPr lang="en-US" sz="1400" b="1" dirty="0" err="1">
                <a:gradFill>
                  <a:gsLst>
                    <a:gs pos="2917">
                      <a:schemeClr val="tx1"/>
                    </a:gs>
                    <a:gs pos="30000">
                      <a:schemeClr val="tx1"/>
                    </a:gs>
                  </a:gsLst>
                  <a:lin ang="5400000" scaled="0"/>
                </a:gradFill>
              </a:rPr>
              <a:t>ObjectGUID</a:t>
            </a:r>
            <a:r>
              <a:rPr lang="en-US" sz="1400" dirty="0">
                <a:gradFill>
                  <a:gsLst>
                    <a:gs pos="2917">
                      <a:schemeClr val="tx1"/>
                    </a:gs>
                    <a:gs pos="30000">
                      <a:schemeClr val="tx1"/>
                    </a:gs>
                  </a:gsLst>
                  <a:lin ang="5400000" scaled="0"/>
                </a:gradFill>
              </a:rPr>
              <a:t> by default) from the on-premises AD</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pPr marL="285750" indent="-285750" algn="l">
              <a:lnSpc>
                <a:spcPct val="90000"/>
              </a:lnSpc>
              <a:spcAft>
                <a:spcPts val="600"/>
              </a:spcAft>
              <a:buFont typeface="Wingdings" panose="05000000000000000000" pitchFamily="2" charset="2"/>
              <a:buChar char="§"/>
            </a:pPr>
            <a:r>
              <a:rPr lang="en-US" sz="1600" b="1" dirty="0" err="1">
                <a:solidFill>
                  <a:srgbClr val="0070C0"/>
                </a:solidFill>
              </a:rPr>
              <a:t>SoftMatch</a:t>
            </a:r>
            <a:r>
              <a:rPr lang="en-US" sz="1600" b="1" dirty="0">
                <a:solidFill>
                  <a:srgbClr val="0070C0"/>
                </a:solidFill>
              </a:rPr>
              <a:t> if no hard match found:</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Authoritatively matches an object in Azure AD with AD on-premises through a matching </a:t>
            </a:r>
            <a:r>
              <a:rPr lang="en-US" sz="1400" b="1" dirty="0" err="1">
                <a:gradFill>
                  <a:gsLst>
                    <a:gs pos="2917">
                      <a:schemeClr val="tx1"/>
                    </a:gs>
                    <a:gs pos="30000">
                      <a:schemeClr val="tx1"/>
                    </a:gs>
                  </a:gsLst>
                  <a:lin ang="5400000" scaled="0"/>
                </a:gradFill>
              </a:rPr>
              <a:t>ProxyAddresses</a:t>
            </a:r>
            <a:r>
              <a:rPr lang="en-US" sz="1400" dirty="0">
                <a:gradFill>
                  <a:gsLst>
                    <a:gs pos="2917">
                      <a:schemeClr val="tx1"/>
                    </a:gs>
                    <a:gs pos="30000">
                      <a:schemeClr val="tx1"/>
                    </a:gs>
                  </a:gsLst>
                  <a:lin ang="5400000" scaled="0"/>
                </a:gradFill>
              </a:rPr>
              <a:t> value</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If a match exists, stamp the </a:t>
            </a:r>
            <a:r>
              <a:rPr lang="en-US" sz="1400" b="1" dirty="0" err="1">
                <a:gradFill>
                  <a:gsLst>
                    <a:gs pos="2917">
                      <a:schemeClr val="tx1"/>
                    </a:gs>
                    <a:gs pos="30000">
                      <a:schemeClr val="tx1"/>
                    </a:gs>
                  </a:gsLst>
                  <a:lin ang="5400000" scaled="0"/>
                </a:gradFill>
              </a:rPr>
              <a:t>ObjectGUID</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(by default) from AD on-premises as base64-encoded </a:t>
            </a:r>
            <a:r>
              <a:rPr lang="en-US" sz="1400" b="1" dirty="0" err="1">
                <a:gradFill>
                  <a:gsLst>
                    <a:gs pos="2917">
                      <a:schemeClr val="tx1"/>
                    </a:gs>
                    <a:gs pos="30000">
                      <a:schemeClr val="tx1"/>
                    </a:gs>
                  </a:gsLst>
                  <a:lin ang="5400000" scaled="0"/>
                </a:gradFill>
              </a:rPr>
              <a:t>SourceAnchor</a:t>
            </a:r>
            <a:r>
              <a:rPr lang="en-US" sz="1400" dirty="0">
                <a:gradFill>
                  <a:gsLst>
                    <a:gs pos="2917">
                      <a:schemeClr val="tx1"/>
                    </a:gs>
                    <a:gs pos="30000">
                      <a:schemeClr val="tx1"/>
                    </a:gs>
                  </a:gsLst>
                  <a:lin ang="5400000" scaled="0"/>
                </a:gradFill>
              </a:rPr>
              <a:t> attribute in Azure AD Connect Sync Database</a:t>
            </a:r>
          </a:p>
          <a:p>
            <a:pPr marL="825475" lvl="1" indent="-285750" algn="l">
              <a:lnSpc>
                <a:spcPct val="90000"/>
              </a:lnSpc>
              <a:spcAft>
                <a:spcPts val="600"/>
              </a:spcAft>
              <a:buFont typeface="Wingdings" panose="05000000000000000000" pitchFamily="2" charset="2"/>
              <a:buChar char="§"/>
            </a:pPr>
            <a:r>
              <a:rPr lang="en-US" sz="1400" b="1" dirty="0" err="1">
                <a:gradFill>
                  <a:gsLst>
                    <a:gs pos="2917">
                      <a:schemeClr val="tx1"/>
                    </a:gs>
                    <a:gs pos="30000">
                      <a:schemeClr val="tx1"/>
                    </a:gs>
                  </a:gsLst>
                  <a:lin ang="5400000" scaled="0"/>
                </a:gradFill>
              </a:rPr>
              <a:t>SourceAnchor</a:t>
            </a:r>
            <a:r>
              <a:rPr lang="en-US" sz="1400" dirty="0">
                <a:gradFill>
                  <a:gsLst>
                    <a:gs pos="2917">
                      <a:schemeClr val="tx1"/>
                    </a:gs>
                    <a:gs pos="30000">
                      <a:schemeClr val="tx1"/>
                    </a:gs>
                  </a:gsLst>
                  <a:lin ang="5400000" scaled="0"/>
                </a:gradFill>
              </a:rPr>
              <a:t> flows into Azure Active Directory object’s </a:t>
            </a:r>
            <a:r>
              <a:rPr lang="en-US" sz="1400" b="1" dirty="0" err="1">
                <a:gradFill>
                  <a:gsLst>
                    <a:gs pos="2917">
                      <a:schemeClr val="tx1"/>
                    </a:gs>
                    <a:gs pos="30000">
                      <a:schemeClr val="tx1"/>
                    </a:gs>
                  </a:gsLst>
                  <a:lin ang="5400000" scaled="0"/>
                </a:gradFill>
              </a:rPr>
              <a:t>ImmutableID</a:t>
            </a:r>
            <a:r>
              <a:rPr lang="en-US" sz="1400" dirty="0">
                <a:gradFill>
                  <a:gsLst>
                    <a:gs pos="2917">
                      <a:schemeClr val="tx1"/>
                    </a:gs>
                    <a:gs pos="30000">
                      <a:schemeClr val="tx1"/>
                    </a:gs>
                  </a:gsLst>
                  <a:lin ang="5400000" scaled="0"/>
                </a:gradFill>
              </a:rPr>
              <a:t>, allowing Source Of Authority Transfer from Azure AD to AD on-premises</a:t>
            </a:r>
          </a:p>
          <a:p>
            <a:pPr marL="285750" indent="-285750" algn="l">
              <a:lnSpc>
                <a:spcPct val="90000"/>
              </a:lnSpc>
              <a:spcAft>
                <a:spcPts val="600"/>
              </a:spcAft>
              <a:buFont typeface="Wingdings" panose="05000000000000000000" pitchFamily="2" charset="2"/>
              <a:buChar char="§"/>
            </a:pPr>
            <a:r>
              <a:rPr lang="en-US" sz="1600" b="1" dirty="0" err="1">
                <a:solidFill>
                  <a:srgbClr val="0070C0"/>
                </a:solidFill>
              </a:rPr>
              <a:t>UserPrincipalName</a:t>
            </a:r>
            <a:r>
              <a:rPr lang="en-US" sz="1600" b="1" dirty="0">
                <a:solidFill>
                  <a:srgbClr val="0070C0"/>
                </a:solidFill>
              </a:rPr>
              <a:t> soft match if no soft match found:</a:t>
            </a:r>
          </a:p>
          <a:p>
            <a:pPr marL="825475" lvl="1" indent="-285750" algn="l">
              <a:lnSpc>
                <a:spcPct val="90000"/>
              </a:lnSpc>
              <a:spcAft>
                <a:spcPts val="600"/>
              </a:spcAft>
              <a:buFont typeface="Wingdings" panose="05000000000000000000" pitchFamily="2" charset="2"/>
              <a:buChar char="§"/>
            </a:pPr>
            <a:r>
              <a:rPr lang="en-US" sz="1400" b="1" dirty="0">
                <a:gradFill>
                  <a:gsLst>
                    <a:gs pos="2917">
                      <a:schemeClr val="tx1"/>
                    </a:gs>
                    <a:gs pos="30000">
                      <a:schemeClr val="tx1"/>
                    </a:gs>
                  </a:gsLst>
                  <a:lin ang="5400000" scaled="0"/>
                </a:gradFill>
              </a:rPr>
              <a:t>Allows objects to join on </a:t>
            </a:r>
            <a:r>
              <a:rPr lang="en-US" sz="1400" b="1" dirty="0" err="1">
                <a:gradFill>
                  <a:gsLst>
                    <a:gs pos="2917">
                      <a:schemeClr val="tx1"/>
                    </a:gs>
                    <a:gs pos="30000">
                      <a:schemeClr val="tx1"/>
                    </a:gs>
                  </a:gsLst>
                  <a:lin ang="5400000" scaled="0"/>
                </a:gradFill>
              </a:rPr>
              <a:t>userPrincipalName</a:t>
            </a:r>
            <a:r>
              <a:rPr lang="en-US" sz="1400" b="1" dirty="0">
                <a:gradFill>
                  <a:gsLst>
                    <a:gs pos="2917">
                      <a:schemeClr val="tx1"/>
                    </a:gs>
                    <a:gs pos="30000">
                      <a:schemeClr val="tx1"/>
                    </a:gs>
                  </a:gsLst>
                  <a:lin ang="5400000" scaled="0"/>
                </a:gradFill>
              </a:rPr>
              <a:t> in addition to primary SMTP address </a:t>
            </a:r>
            <a:r>
              <a:rPr lang="en-US" sz="1400" dirty="0">
                <a:gradFill>
                  <a:gsLst>
                    <a:gs pos="2917">
                      <a:schemeClr val="tx1"/>
                    </a:gs>
                    <a:gs pos="30000">
                      <a:schemeClr val="tx1"/>
                    </a:gs>
                  </a:gsLst>
                  <a:lin ang="5400000" scaled="0"/>
                </a:gradFill>
              </a:rPr>
              <a:t>.</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particularly useful if you need to match on-premises AD accounts with already existing accounts created in the cloud (and you are not using Exchange Online)</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Enable by default : Set-</a:t>
            </a:r>
            <a:r>
              <a:rPr lang="en-US" sz="1400" dirty="0" err="1">
                <a:gradFill>
                  <a:gsLst>
                    <a:gs pos="2917">
                      <a:schemeClr val="tx1"/>
                    </a:gs>
                    <a:gs pos="30000">
                      <a:schemeClr val="tx1"/>
                    </a:gs>
                  </a:gsLst>
                  <a:lin ang="5400000" scaled="0"/>
                </a:gradFill>
              </a:rPr>
              <a:t>MsolDirSyncFeature</a:t>
            </a:r>
            <a:r>
              <a:rPr lang="en-US" sz="1400" dirty="0">
                <a:gradFill>
                  <a:gsLst>
                    <a:gs pos="2917">
                      <a:schemeClr val="tx1"/>
                    </a:gs>
                    <a:gs pos="30000">
                      <a:schemeClr val="tx1"/>
                    </a:gs>
                  </a:gsLst>
                  <a:lin ang="5400000" scaled="0"/>
                </a:gradFill>
              </a:rPr>
              <a:t> -Feature </a:t>
            </a:r>
            <a:r>
              <a:rPr lang="en-US" sz="1400" dirty="0" err="1">
                <a:gradFill>
                  <a:gsLst>
                    <a:gs pos="2917">
                      <a:schemeClr val="tx1"/>
                    </a:gs>
                    <a:gs pos="30000">
                      <a:schemeClr val="tx1"/>
                    </a:gs>
                  </a:gsLst>
                  <a:lin ang="5400000" scaled="0"/>
                </a:gradFill>
              </a:rPr>
              <a:t>EnableSoftMatchOnUpn</a:t>
            </a:r>
            <a:r>
              <a:rPr lang="en-US" sz="1400" dirty="0">
                <a:gradFill>
                  <a:gsLst>
                    <a:gs pos="2917">
                      <a:schemeClr val="tx1"/>
                    </a:gs>
                    <a:gs pos="30000">
                      <a:schemeClr val="tx1"/>
                    </a:gs>
                  </a:gsLst>
                  <a:lin ang="5400000" scaled="0"/>
                </a:gradFill>
              </a:rPr>
              <a:t> -Enable $true</a:t>
            </a:r>
          </a:p>
          <a:p>
            <a:pPr marL="825475" lvl="1" indent="-285750" algn="l">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hlinkClick r:id="rId3"/>
              </a:rPr>
              <a:t>https://azure.microsoft.com/en-us/documentation/articles/active-directory-aadconnectsyncservice-features/</a:t>
            </a:r>
            <a:r>
              <a:rPr lang="en-US" sz="1400" dirty="0">
                <a:gradFill>
                  <a:gsLst>
                    <a:gs pos="2917">
                      <a:schemeClr val="tx1"/>
                    </a:gs>
                    <a:gs pos="30000">
                      <a:schemeClr val="tx1"/>
                    </a:gs>
                  </a:gsLst>
                  <a:lin ang="5400000" scaled="0"/>
                </a:gradFill>
              </a:rPr>
              <a:t>  </a:t>
            </a:r>
          </a:p>
          <a:p>
            <a:pPr marL="285750" indent="-285750" algn="l">
              <a:lnSpc>
                <a:spcPct val="90000"/>
              </a:lnSpc>
              <a:spcAft>
                <a:spcPts val="600"/>
              </a:spcAft>
              <a:buFont typeface="Wingdings" panose="05000000000000000000" pitchFamily="2" charset="2"/>
              <a:buChar char="§"/>
            </a:pPr>
            <a:endParaRPr lang="fr-FR" sz="1600" dirty="0" err="1">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7EC6ADF7-E3CC-4E9E-90C6-3AEC58E313AF}"/>
              </a:ext>
            </a:extLst>
          </p:cNvPr>
          <p:cNvSpPr/>
          <p:nvPr/>
        </p:nvSpPr>
        <p:spPr>
          <a:xfrm>
            <a:off x="366141" y="1679452"/>
            <a:ext cx="6400730" cy="757130"/>
          </a:xfrm>
          <a:prstGeom prst="rect">
            <a:avLst/>
          </a:prstGeom>
        </p:spPr>
        <p:txBody>
          <a:bodyPr wrap="square">
            <a:spAutoFit/>
          </a:bodyPr>
          <a:lstStyle/>
          <a:p>
            <a:pPr algn="l">
              <a:lnSpc>
                <a:spcPct val="90000"/>
              </a:lnSpc>
              <a:spcAft>
                <a:spcPts val="600"/>
              </a:spcAft>
            </a:pPr>
            <a:r>
              <a:rPr lang="en-US" sz="1600" b="1" dirty="0">
                <a:gradFill>
                  <a:gsLst>
                    <a:gs pos="2917">
                      <a:schemeClr val="tx1"/>
                    </a:gs>
                    <a:gs pos="30000">
                      <a:schemeClr val="tx1"/>
                    </a:gs>
                  </a:gsLst>
                  <a:lin ang="5400000" scaled="0"/>
                </a:gradFill>
              </a:rPr>
              <a:t>During  attribute sync updates</a:t>
            </a:r>
            <a:r>
              <a:rPr lang="en-US" sz="1600" dirty="0">
                <a:gradFill>
                  <a:gsLst>
                    <a:gs pos="2917">
                      <a:schemeClr val="tx1"/>
                    </a:gs>
                    <a:gs pos="30000">
                      <a:schemeClr val="tx1"/>
                    </a:gs>
                  </a:gsLst>
                  <a:lin ang="5400000" scaled="0"/>
                </a:gradFill>
              </a:rPr>
              <a:t>, the AAD “Admin Web Service” component must identify what Azure Active Directory object to act upon:</a:t>
            </a:r>
          </a:p>
        </p:txBody>
      </p:sp>
    </p:spTree>
    <p:extLst>
      <p:ext uri="{BB962C8B-B14F-4D97-AF65-F5344CB8AC3E}">
        <p14:creationId xmlns:p14="http://schemas.microsoft.com/office/powerpoint/2010/main" val="1768639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AC543-BA65-4671-B487-BC84171EFAB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12</a:t>
            </a:fld>
            <a:endParaRPr lang="en-US" dirty="0"/>
          </a:p>
        </p:txBody>
      </p:sp>
      <p:sp>
        <p:nvSpPr>
          <p:cNvPr id="3" name="Text Placeholder 2">
            <a:extLst>
              <a:ext uri="{FF2B5EF4-FFF2-40B4-BE49-F238E27FC236}">
                <a16:creationId xmlns:a16="http://schemas.microsoft.com/office/drawing/2014/main" id="{9828E8AE-E1BB-4F73-A91E-87E50D0EC01C}"/>
              </a:ext>
            </a:extLst>
          </p:cNvPr>
          <p:cNvSpPr>
            <a:spLocks noGrp="1"/>
          </p:cNvSpPr>
          <p:nvPr>
            <p:ph type="body" sz="quarter" idx="13"/>
          </p:nvPr>
        </p:nvSpPr>
        <p:spPr/>
        <p:txBody>
          <a:bodyPr/>
          <a:lstStyle/>
          <a:p>
            <a:r>
              <a:rPr lang="en-US" dirty="0"/>
              <a:t>Azure AD Connect and Write-back (options) </a:t>
            </a:r>
            <a:endParaRPr lang="fr-FR" dirty="0"/>
          </a:p>
        </p:txBody>
      </p:sp>
      <p:sp>
        <p:nvSpPr>
          <p:cNvPr id="4" name="Text Placeholder 1">
            <a:extLst>
              <a:ext uri="{FF2B5EF4-FFF2-40B4-BE49-F238E27FC236}">
                <a16:creationId xmlns:a16="http://schemas.microsoft.com/office/drawing/2014/main" id="{13A7B991-2319-453D-8DE7-74D68C9FEC64}"/>
              </a:ext>
            </a:extLst>
          </p:cNvPr>
          <p:cNvSpPr txBox="1">
            <a:spLocks/>
          </p:cNvSpPr>
          <p:nvPr/>
        </p:nvSpPr>
        <p:spPr>
          <a:xfrm>
            <a:off x="274638" y="1592262"/>
            <a:ext cx="11887200" cy="58354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a:solidFill>
                  <a:srgbClr val="505050"/>
                </a:solidFill>
                <a:latin typeface="Segoe UI Light" panose="020B0502040204020203" pitchFamily="34" charset="0"/>
                <a:cs typeface="Segoe UI Light" panose="020B0502040204020203" pitchFamily="34" charset="0"/>
              </a:rPr>
              <a:t>Password write-back</a:t>
            </a:r>
          </a:p>
          <a:p>
            <a:pPr lvl="2">
              <a:buFont typeface="Wingdings" panose="05000000000000000000" pitchFamily="2" charset="2"/>
              <a:buChar char="§"/>
            </a:pPr>
            <a:r>
              <a:rPr lang="en-US" sz="1400" dirty="0"/>
              <a:t>Provide users Self Service Password Reset (SSPR) capabilities</a:t>
            </a:r>
          </a:p>
          <a:p>
            <a:pPr lvl="2">
              <a:buFont typeface="Wingdings" panose="05000000000000000000" pitchFamily="2" charset="2"/>
              <a:buChar char="§"/>
            </a:pPr>
            <a:r>
              <a:rPr lang="en-US" sz="1400" dirty="0"/>
              <a:t>Ability to reset passwords on-prem. (Password sync and Federation customers supported)</a:t>
            </a:r>
          </a:p>
          <a:p>
            <a:pPr lvl="2">
              <a:buFont typeface="Wingdings" panose="05000000000000000000" pitchFamily="2" charset="2"/>
              <a:buChar char="§"/>
            </a:pPr>
            <a:endParaRPr lang="en-US" sz="2400" dirty="0">
              <a:solidFill>
                <a:srgbClr val="505050"/>
              </a:solidFill>
              <a:latin typeface="Segoe UI Light" panose="020B0502040204020203" pitchFamily="34" charset="0"/>
              <a:cs typeface="Segoe UI Light" panose="020B0502040204020203" pitchFamily="34" charset="0"/>
            </a:endParaRPr>
          </a:p>
          <a:p>
            <a:pPr>
              <a:buFont typeface="Wingdings" panose="05000000000000000000" pitchFamily="2" charset="2"/>
              <a:buChar char="§"/>
            </a:pPr>
            <a:r>
              <a:rPr lang="en-US" sz="2400" dirty="0">
                <a:solidFill>
                  <a:srgbClr val="505050"/>
                </a:solidFill>
                <a:latin typeface="Segoe UI Light" panose="020B0502040204020203" pitchFamily="34" charset="0"/>
                <a:cs typeface="Segoe UI Light" panose="020B0502040204020203" pitchFamily="34" charset="0"/>
              </a:rPr>
              <a:t>Group write-back</a:t>
            </a:r>
          </a:p>
          <a:p>
            <a:pPr lvl="2">
              <a:buFont typeface="Wingdings" panose="05000000000000000000" pitchFamily="2" charset="2"/>
              <a:buChar char="§"/>
            </a:pPr>
            <a:r>
              <a:rPr lang="en-US" sz="1400" dirty="0"/>
              <a:t>Office 365 groups written back as read-only DLs </a:t>
            </a:r>
          </a:p>
          <a:p>
            <a:pPr lvl="2">
              <a:buFont typeface="Wingdings" panose="05000000000000000000" pitchFamily="2" charset="2"/>
              <a:buChar char="§"/>
            </a:pPr>
            <a:r>
              <a:rPr lang="en-US" sz="1400" dirty="0"/>
              <a:t>Requires Exchange schema</a:t>
            </a:r>
          </a:p>
          <a:p>
            <a:pPr lvl="2">
              <a:buFont typeface="Wingdings" panose="05000000000000000000" pitchFamily="2" charset="2"/>
              <a:buChar char="§"/>
            </a:pPr>
            <a:r>
              <a:rPr lang="en-US" sz="1400" dirty="0"/>
              <a:t>Improves productivity in Hybrid scenarios (O365 groups appear in on-premises GAL)</a:t>
            </a:r>
            <a:br>
              <a:rPr lang="en-US" sz="1400" dirty="0"/>
            </a:br>
            <a:endParaRPr lang="en-US" sz="1400" dirty="0"/>
          </a:p>
          <a:p>
            <a:pPr>
              <a:buFont typeface="Wingdings" panose="05000000000000000000" pitchFamily="2" charset="2"/>
              <a:buChar char="§"/>
            </a:pPr>
            <a:r>
              <a:rPr lang="en-US" sz="2400" dirty="0">
                <a:solidFill>
                  <a:srgbClr val="505050"/>
                </a:solidFill>
                <a:latin typeface="Segoe UI Light" panose="020B0502040204020203" pitchFamily="34" charset="0"/>
                <a:cs typeface="Segoe UI Light" panose="020B0502040204020203" pitchFamily="34" charset="0"/>
              </a:rPr>
              <a:t>Device write-back</a:t>
            </a:r>
          </a:p>
          <a:p>
            <a:pPr lvl="2">
              <a:buFont typeface="Wingdings" panose="05000000000000000000" pitchFamily="2" charset="2"/>
              <a:buChar char="§"/>
            </a:pPr>
            <a:r>
              <a:rPr lang="en-US" sz="1400" dirty="0"/>
              <a:t>Supports ability to do conditional access in AD FS based on registered devices</a:t>
            </a:r>
          </a:p>
          <a:p>
            <a:pPr lvl="2">
              <a:buFont typeface="Wingdings" panose="05000000000000000000" pitchFamily="2" charset="2"/>
              <a:buChar char="§"/>
            </a:pPr>
            <a:r>
              <a:rPr lang="en-US" sz="1400" dirty="0">
                <a:solidFill>
                  <a:srgbClr val="505050"/>
                </a:solidFill>
                <a:cs typeface="Segoe UI Light" panose="020B0502040204020203" pitchFamily="34" charset="0"/>
              </a:rPr>
              <a:t>Share Azure DRS registered devices with (on-premise) Active Directory so that AD FS can leverage device authentication for these devices</a:t>
            </a:r>
          </a:p>
          <a:p>
            <a:pPr lvl="2">
              <a:buFont typeface="Wingdings" panose="05000000000000000000" pitchFamily="2" charset="2"/>
              <a:buChar char="§"/>
            </a:pPr>
            <a:endParaRPr lang="en-US" sz="2400" dirty="0">
              <a:solidFill>
                <a:srgbClr val="505050"/>
              </a:solidFill>
              <a:cs typeface="Segoe UI Light" panose="020B0502040204020203" pitchFamily="34" charset="0"/>
            </a:endParaRPr>
          </a:p>
          <a:p>
            <a:pPr lvl="2">
              <a:buFont typeface="Wingdings" panose="05000000000000000000" pitchFamily="2" charset="2"/>
              <a:buChar char="§"/>
            </a:pPr>
            <a:endParaRPr lang="en-US" sz="1400" dirty="0"/>
          </a:p>
          <a:p>
            <a:pPr>
              <a:buFont typeface="Wingdings" panose="05000000000000000000" pitchFamily="2" charset="2"/>
              <a:buChar char="§"/>
            </a:pPr>
            <a:r>
              <a:rPr lang="en-US" sz="2400" dirty="0">
                <a:solidFill>
                  <a:srgbClr val="505050"/>
                </a:solidFill>
                <a:latin typeface="Segoe UI Light" panose="020B0502040204020203" pitchFamily="34" charset="0"/>
                <a:cs typeface="Segoe UI Light" panose="020B0502040204020203" pitchFamily="34" charset="0"/>
              </a:rPr>
              <a:t>Exchange Hybrid write-back</a:t>
            </a:r>
            <a:endParaRPr lang="en-AU" sz="2400" dirty="0"/>
          </a:p>
          <a:p>
            <a:pPr>
              <a:buFont typeface="Wingdings" panose="05000000000000000000" pitchFamily="2" charset="2"/>
              <a:buChar char="§"/>
            </a:pPr>
            <a:endParaRPr lang="en-AU" sz="2400" dirty="0"/>
          </a:p>
        </p:txBody>
      </p:sp>
    </p:spTree>
    <p:extLst>
      <p:ext uri="{BB962C8B-B14F-4D97-AF65-F5344CB8AC3E}">
        <p14:creationId xmlns:p14="http://schemas.microsoft.com/office/powerpoint/2010/main" val="2222963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6A22A1-7015-4894-8030-C6F8908099F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13</a:t>
            </a:fld>
            <a:endParaRPr lang="en-US" dirty="0"/>
          </a:p>
        </p:txBody>
      </p:sp>
      <p:sp>
        <p:nvSpPr>
          <p:cNvPr id="3" name="Text Placeholder 2">
            <a:extLst>
              <a:ext uri="{FF2B5EF4-FFF2-40B4-BE49-F238E27FC236}">
                <a16:creationId xmlns:a16="http://schemas.microsoft.com/office/drawing/2014/main" id="{0D8CA209-F39B-412B-A58A-0FB198230728}"/>
              </a:ext>
            </a:extLst>
          </p:cNvPr>
          <p:cNvSpPr>
            <a:spLocks noGrp="1"/>
          </p:cNvSpPr>
          <p:nvPr>
            <p:ph type="body" sz="quarter" idx="13"/>
          </p:nvPr>
        </p:nvSpPr>
        <p:spPr/>
        <p:txBody>
          <a:bodyPr/>
          <a:lstStyle/>
          <a:p>
            <a:r>
              <a:rPr lang="en-US" dirty="0"/>
              <a:t>Azure AD Connect Topologies</a:t>
            </a:r>
            <a:endParaRPr lang="fr-FR" dirty="0"/>
          </a:p>
        </p:txBody>
      </p:sp>
      <p:sp>
        <p:nvSpPr>
          <p:cNvPr id="4" name="Slide Number Placeholder 3">
            <a:extLst>
              <a:ext uri="{FF2B5EF4-FFF2-40B4-BE49-F238E27FC236}">
                <a16:creationId xmlns:a16="http://schemas.microsoft.com/office/drawing/2014/main" id="{7E6ED943-EC38-48BB-BDAB-29F63F1DD190}"/>
              </a:ext>
            </a:extLst>
          </p:cNvPr>
          <p:cNvSpPr txBox="1">
            <a:spLocks/>
          </p:cNvSpPr>
          <p:nvPr/>
        </p:nvSpPr>
        <p:spPr>
          <a:xfrm>
            <a:off x="9541108" y="6622132"/>
            <a:ext cx="2901844" cy="372394"/>
          </a:xfrm>
          <a:prstGeom prst="rect">
            <a:avLst/>
          </a:prstGeom>
        </p:spPr>
        <p:txBody>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466298" eaLnBrk="0" hangingPunct="0">
              <a:spcBef>
                <a:spcPct val="0"/>
              </a:spcBef>
              <a:spcAft>
                <a:spcPct val="0"/>
              </a:spcAft>
              <a:defRPr/>
            </a:pPr>
            <a:fld id="{A0AE9EC9-F182-4A35-8041-CBBE9CFA6E78}" type="slidenum">
              <a:rPr lang="en-US" smtClean="0">
                <a:latin typeface="Segoe UI"/>
              </a:rPr>
              <a:pPr defTabSz="466298" eaLnBrk="0" hangingPunct="0">
                <a:spcBef>
                  <a:spcPct val="0"/>
                </a:spcBef>
                <a:spcAft>
                  <a:spcPct val="0"/>
                </a:spcAft>
                <a:defRPr/>
              </a:pPr>
              <a:t>13</a:t>
            </a:fld>
            <a:endParaRPr lang="en-US">
              <a:latin typeface="Segoe UI"/>
            </a:endParaRPr>
          </a:p>
        </p:txBody>
      </p:sp>
      <p:pic>
        <p:nvPicPr>
          <p:cNvPr id="5" name="Picture 4">
            <a:extLst>
              <a:ext uri="{FF2B5EF4-FFF2-40B4-BE49-F238E27FC236}">
                <a16:creationId xmlns:a16="http://schemas.microsoft.com/office/drawing/2014/main" id="{518D43B2-D45C-485A-906F-0412FF7F4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73" y="4274432"/>
            <a:ext cx="3671456" cy="2096752"/>
          </a:xfrm>
          <a:prstGeom prst="rect">
            <a:avLst/>
          </a:prstGeom>
        </p:spPr>
      </p:pic>
      <p:cxnSp>
        <p:nvCxnSpPr>
          <p:cNvPr id="6" name="Straight Connector 5">
            <a:extLst>
              <a:ext uri="{FF2B5EF4-FFF2-40B4-BE49-F238E27FC236}">
                <a16:creationId xmlns:a16="http://schemas.microsoft.com/office/drawing/2014/main" id="{B8115E9C-38C6-4230-B8BD-A78B0AB3D70B}"/>
              </a:ext>
            </a:extLst>
          </p:cNvPr>
          <p:cNvCxnSpPr>
            <a:cxnSpLocks/>
          </p:cNvCxnSpPr>
          <p:nvPr/>
        </p:nvCxnSpPr>
        <p:spPr>
          <a:xfrm>
            <a:off x="5596501" y="2034238"/>
            <a:ext cx="0" cy="4587893"/>
          </a:xfrm>
          <a:prstGeom prst="line">
            <a:avLst/>
          </a:prstGeom>
          <a:ln w="38100"/>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82D566A-55F5-46EC-9157-4EB521859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633" y="2034238"/>
            <a:ext cx="4286068" cy="2122065"/>
          </a:xfrm>
          <a:prstGeom prst="rect">
            <a:avLst/>
          </a:prstGeom>
        </p:spPr>
      </p:pic>
      <p:pic>
        <p:nvPicPr>
          <p:cNvPr id="8" name="Content Placeholder 4">
            <a:extLst>
              <a:ext uri="{FF2B5EF4-FFF2-40B4-BE49-F238E27FC236}">
                <a16:creationId xmlns:a16="http://schemas.microsoft.com/office/drawing/2014/main" id="{D5424745-609F-4308-A0E6-F871ADD8A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73" y="2406343"/>
            <a:ext cx="3745397" cy="901345"/>
          </a:xfrm>
          <a:prstGeom prst="rect">
            <a:avLst/>
          </a:prstGeom>
          <a:noFill/>
        </p:spPr>
      </p:pic>
      <p:pic>
        <p:nvPicPr>
          <p:cNvPr id="9" name="Picture 8">
            <a:extLst>
              <a:ext uri="{FF2B5EF4-FFF2-40B4-BE49-F238E27FC236}">
                <a16:creationId xmlns:a16="http://schemas.microsoft.com/office/drawing/2014/main" id="{A939690F-F393-45AE-9AEC-AA8A7662FB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7462" y="4440281"/>
            <a:ext cx="3691035" cy="2181850"/>
          </a:xfrm>
          <a:prstGeom prst="rect">
            <a:avLst/>
          </a:prstGeom>
        </p:spPr>
      </p:pic>
      <p:sp>
        <p:nvSpPr>
          <p:cNvPr id="10" name="TextBox 9">
            <a:extLst>
              <a:ext uri="{FF2B5EF4-FFF2-40B4-BE49-F238E27FC236}">
                <a16:creationId xmlns:a16="http://schemas.microsoft.com/office/drawing/2014/main" id="{ED410350-95DB-4F94-A235-3C179DAD8888}"/>
              </a:ext>
            </a:extLst>
          </p:cNvPr>
          <p:cNvSpPr txBox="1"/>
          <p:nvPr/>
        </p:nvSpPr>
        <p:spPr>
          <a:xfrm>
            <a:off x="-104640" y="3309620"/>
            <a:ext cx="5396880" cy="862647"/>
          </a:xfrm>
          <a:prstGeom prst="rect">
            <a:avLst/>
          </a:prstGeom>
          <a:noFill/>
        </p:spPr>
        <p:txBody>
          <a:bodyPr wrap="square" rtlCol="0">
            <a:spAutoFit/>
          </a:bodyPr>
          <a:lstStyle/>
          <a:p>
            <a:pPr defTabSz="466298" eaLnBrk="0" hangingPunct="0">
              <a:spcBef>
                <a:spcPct val="0"/>
              </a:spcBef>
              <a:spcAft>
                <a:spcPct val="0"/>
              </a:spcAft>
            </a:pPr>
            <a:r>
              <a:rPr lang="nl-BE" sz="1632" dirty="0">
                <a:solidFill>
                  <a:srgbClr val="000000"/>
                </a:solidFill>
                <a:latin typeface="Segoe UI" panose="020B0502040204020203" pitchFamily="34" charset="0"/>
              </a:rPr>
              <a:t>Single Forest </a:t>
            </a:r>
            <a:br>
              <a:rPr lang="nl-BE" sz="1632" dirty="0">
                <a:solidFill>
                  <a:srgbClr val="000000"/>
                </a:solidFill>
                <a:latin typeface="Segoe UI" panose="020B0502040204020203" pitchFamily="34" charset="0"/>
              </a:rPr>
            </a:br>
            <a:r>
              <a:rPr lang="nl-BE" sz="1632" dirty="0">
                <a:solidFill>
                  <a:srgbClr val="000000"/>
                </a:solidFill>
                <a:latin typeface="Segoe UI" panose="020B0502040204020203" pitchFamily="34" charset="0"/>
              </a:rPr>
              <a:t>with Single AAD </a:t>
            </a:r>
            <a:r>
              <a:rPr lang="nl-BE" sz="1428" dirty="0">
                <a:solidFill>
                  <a:srgbClr val="000000"/>
                </a:solidFill>
                <a:latin typeface="Segoe UI" panose="020B0502040204020203" pitchFamily="34" charset="0"/>
              </a:rPr>
              <a:t>Tenant</a:t>
            </a:r>
            <a:r>
              <a:rPr lang="nl-BE" sz="1632" dirty="0">
                <a:solidFill>
                  <a:srgbClr val="000000"/>
                </a:solidFill>
                <a:latin typeface="Segoe UI" panose="020B0502040204020203" pitchFamily="34" charset="0"/>
              </a:rPr>
              <a:t> using Azure AD Connect</a:t>
            </a:r>
            <a:br>
              <a:rPr lang="nl-BE" sz="1632" dirty="0">
                <a:solidFill>
                  <a:srgbClr val="000000"/>
                </a:solidFill>
                <a:latin typeface="Segoe UI" panose="020B0502040204020203" pitchFamily="34" charset="0"/>
              </a:rPr>
            </a:br>
            <a:r>
              <a:rPr lang="nl-BE" sz="1632" dirty="0">
                <a:solidFill>
                  <a:srgbClr val="000000"/>
                </a:solidFill>
                <a:latin typeface="Segoe UI" panose="020B0502040204020203" pitchFamily="34" charset="0"/>
              </a:rPr>
              <a:t>: supported</a:t>
            </a:r>
          </a:p>
        </p:txBody>
      </p:sp>
      <p:sp>
        <p:nvSpPr>
          <p:cNvPr id="11" name="TextBox 10">
            <a:extLst>
              <a:ext uri="{FF2B5EF4-FFF2-40B4-BE49-F238E27FC236}">
                <a16:creationId xmlns:a16="http://schemas.microsoft.com/office/drawing/2014/main" id="{22C97DD5-F43E-47DB-BBB1-4D6A869591DB}"/>
              </a:ext>
            </a:extLst>
          </p:cNvPr>
          <p:cNvSpPr txBox="1"/>
          <p:nvPr/>
        </p:nvSpPr>
        <p:spPr>
          <a:xfrm>
            <a:off x="366141" y="1690746"/>
            <a:ext cx="4500191" cy="343492"/>
          </a:xfrm>
          <a:prstGeom prst="rect">
            <a:avLst/>
          </a:prstGeom>
          <a:solidFill>
            <a:srgbClr val="92D050"/>
          </a:solidFill>
          <a:ln>
            <a:solidFill>
              <a:srgbClr val="00B050"/>
            </a:solidFill>
          </a:ln>
        </p:spPr>
        <p:txBody>
          <a:bodyPr wrap="square" rtlCol="0">
            <a:spAutoFit/>
          </a:bodyPr>
          <a:lstStyle/>
          <a:p>
            <a:pPr defTabSz="466298" eaLnBrk="0" hangingPunct="0">
              <a:spcBef>
                <a:spcPct val="0"/>
              </a:spcBef>
              <a:spcAft>
                <a:spcPct val="0"/>
              </a:spcAft>
            </a:pPr>
            <a:r>
              <a:rPr lang="nl-BE" sz="1632" b="1" dirty="0">
                <a:solidFill>
                  <a:srgbClr val="000000"/>
                </a:solidFill>
                <a:latin typeface="Segoe UI" panose="020B0502040204020203" pitchFamily="34" charset="0"/>
              </a:rPr>
              <a:t>Supported</a:t>
            </a:r>
          </a:p>
        </p:txBody>
      </p:sp>
      <p:sp>
        <p:nvSpPr>
          <p:cNvPr id="12" name="TextBox 11">
            <a:extLst>
              <a:ext uri="{FF2B5EF4-FFF2-40B4-BE49-F238E27FC236}">
                <a16:creationId xmlns:a16="http://schemas.microsoft.com/office/drawing/2014/main" id="{CC94D5FF-7F28-432F-BAB9-3873C708CEB9}"/>
              </a:ext>
            </a:extLst>
          </p:cNvPr>
          <p:cNvSpPr txBox="1"/>
          <p:nvPr/>
        </p:nvSpPr>
        <p:spPr>
          <a:xfrm>
            <a:off x="6373671" y="1613948"/>
            <a:ext cx="5109889" cy="350330"/>
          </a:xfrm>
          <a:prstGeom prst="rect">
            <a:avLst/>
          </a:prstGeom>
          <a:solidFill>
            <a:srgbClr val="FFC000"/>
          </a:solidFill>
          <a:ln>
            <a:solidFill>
              <a:srgbClr val="FFC000"/>
            </a:solidFill>
          </a:ln>
        </p:spPr>
        <p:txBody>
          <a:bodyPr wrap="square" rtlCol="0">
            <a:spAutoFit/>
          </a:bodyPr>
          <a:lstStyle/>
          <a:p>
            <a:pPr defTabSz="466298" eaLnBrk="0" hangingPunct="0">
              <a:spcBef>
                <a:spcPct val="0"/>
              </a:spcBef>
              <a:spcAft>
                <a:spcPct val="0"/>
              </a:spcAft>
            </a:pPr>
            <a:r>
              <a:rPr lang="nl-BE" sz="1632" b="1" dirty="0">
                <a:solidFill>
                  <a:srgbClr val="000000"/>
                </a:solidFill>
                <a:latin typeface="Segoe UI" panose="020B0502040204020203" pitchFamily="34" charset="0"/>
              </a:rPr>
              <a:t>Not Supported</a:t>
            </a:r>
          </a:p>
        </p:txBody>
      </p:sp>
      <p:sp>
        <p:nvSpPr>
          <p:cNvPr id="13" name="TextBox 12">
            <a:extLst>
              <a:ext uri="{FF2B5EF4-FFF2-40B4-BE49-F238E27FC236}">
                <a16:creationId xmlns:a16="http://schemas.microsoft.com/office/drawing/2014/main" id="{FC66DA0C-E46C-42BD-827A-5D115043EEB5}"/>
              </a:ext>
            </a:extLst>
          </p:cNvPr>
          <p:cNvSpPr txBox="1"/>
          <p:nvPr/>
        </p:nvSpPr>
        <p:spPr>
          <a:xfrm>
            <a:off x="10024772" y="2521271"/>
            <a:ext cx="1716249" cy="1214742"/>
          </a:xfrm>
          <a:prstGeom prst="rect">
            <a:avLst/>
          </a:prstGeom>
          <a:noFill/>
        </p:spPr>
        <p:txBody>
          <a:bodyPr wrap="square" rtlCol="0">
            <a:spAutoFit/>
          </a:bodyPr>
          <a:lstStyle/>
          <a:p>
            <a:pPr defTabSz="466298" eaLnBrk="0" hangingPunct="0">
              <a:spcBef>
                <a:spcPct val="0"/>
              </a:spcBef>
              <a:spcAft>
                <a:spcPct val="0"/>
              </a:spcAft>
            </a:pPr>
            <a:r>
              <a:rPr lang="nl-BE" sz="1428" dirty="0">
                <a:solidFill>
                  <a:srgbClr val="000000"/>
                </a:solidFill>
                <a:latin typeface="Segoe UI" panose="020B0502040204020203" pitchFamily="34" charset="0"/>
              </a:rPr>
              <a:t>Single Forest, multiple sync servers with one Azure AD Tenant: Not Supported</a:t>
            </a:r>
          </a:p>
        </p:txBody>
      </p:sp>
      <p:sp>
        <p:nvSpPr>
          <p:cNvPr id="14" name="TextBox 13">
            <a:extLst>
              <a:ext uri="{FF2B5EF4-FFF2-40B4-BE49-F238E27FC236}">
                <a16:creationId xmlns:a16="http://schemas.microsoft.com/office/drawing/2014/main" id="{717CCCBA-7B0C-45E6-ACE8-07C5C3A4C29C}"/>
              </a:ext>
            </a:extLst>
          </p:cNvPr>
          <p:cNvSpPr txBox="1"/>
          <p:nvPr/>
        </p:nvSpPr>
        <p:spPr>
          <a:xfrm>
            <a:off x="6205025" y="4856312"/>
            <a:ext cx="2049932" cy="1214742"/>
          </a:xfrm>
          <a:prstGeom prst="rect">
            <a:avLst/>
          </a:prstGeom>
          <a:noFill/>
        </p:spPr>
        <p:txBody>
          <a:bodyPr wrap="square" rtlCol="0">
            <a:spAutoFit/>
          </a:bodyPr>
          <a:lstStyle/>
          <a:p>
            <a:pPr algn="l" defTabSz="466298" eaLnBrk="0" hangingPunct="0">
              <a:spcBef>
                <a:spcPct val="0"/>
              </a:spcBef>
              <a:spcAft>
                <a:spcPct val="0"/>
              </a:spcAft>
            </a:pPr>
            <a:r>
              <a:rPr lang="nl-BE" sz="1428" dirty="0">
                <a:solidFill>
                  <a:srgbClr val="000000"/>
                </a:solidFill>
                <a:latin typeface="Segoe UI" panose="020B0502040204020203" pitchFamily="34" charset="0"/>
              </a:rPr>
              <a:t>Multiple Azure AD Connect instances </a:t>
            </a:r>
            <a:br>
              <a:rPr lang="nl-BE" sz="1428" dirty="0">
                <a:solidFill>
                  <a:srgbClr val="000000"/>
                </a:solidFill>
                <a:latin typeface="Segoe UI" panose="020B0502040204020203" pitchFamily="34" charset="0"/>
              </a:rPr>
            </a:br>
            <a:r>
              <a:rPr lang="nl-BE" sz="1428" dirty="0">
                <a:solidFill>
                  <a:srgbClr val="000000"/>
                </a:solidFill>
                <a:latin typeface="Segoe UI" panose="020B0502040204020203" pitchFamily="34" charset="0"/>
              </a:rPr>
              <a:t>with one Azure AD Connect</a:t>
            </a:r>
            <a:br>
              <a:rPr lang="nl-BE" sz="1428" dirty="0">
                <a:solidFill>
                  <a:srgbClr val="000000"/>
                </a:solidFill>
                <a:latin typeface="Segoe UI" panose="020B0502040204020203" pitchFamily="34" charset="0"/>
              </a:rPr>
            </a:br>
            <a:r>
              <a:rPr lang="nl-BE" sz="1428" dirty="0">
                <a:solidFill>
                  <a:srgbClr val="000000"/>
                </a:solidFill>
                <a:latin typeface="Segoe UI" panose="020B0502040204020203" pitchFamily="34" charset="0"/>
              </a:rPr>
              <a:t>: not supported</a:t>
            </a:r>
          </a:p>
        </p:txBody>
      </p:sp>
      <p:sp>
        <p:nvSpPr>
          <p:cNvPr id="15" name="TextBox 14">
            <a:extLst>
              <a:ext uri="{FF2B5EF4-FFF2-40B4-BE49-F238E27FC236}">
                <a16:creationId xmlns:a16="http://schemas.microsoft.com/office/drawing/2014/main" id="{80D237F0-68A9-48F5-8C54-DC3DC8EFAECD}"/>
              </a:ext>
            </a:extLst>
          </p:cNvPr>
          <p:cNvSpPr txBox="1"/>
          <p:nvPr/>
        </p:nvSpPr>
        <p:spPr>
          <a:xfrm>
            <a:off x="1247656" y="5868762"/>
            <a:ext cx="4196715" cy="766513"/>
          </a:xfrm>
          <a:prstGeom prst="rect">
            <a:avLst/>
          </a:prstGeom>
          <a:noFill/>
        </p:spPr>
        <p:txBody>
          <a:bodyPr wrap="square" rtlCol="0">
            <a:spAutoFit/>
          </a:bodyPr>
          <a:lstStyle/>
          <a:p>
            <a:pPr defTabSz="466298" eaLnBrk="0" hangingPunct="0">
              <a:spcBef>
                <a:spcPct val="0"/>
              </a:spcBef>
              <a:spcAft>
                <a:spcPct val="0"/>
              </a:spcAft>
            </a:pPr>
            <a:r>
              <a:rPr lang="nl-BE" sz="1428" dirty="0">
                <a:solidFill>
                  <a:srgbClr val="000000"/>
                </a:solidFill>
                <a:latin typeface="Segoe UI" panose="020B0502040204020203" pitchFamily="34" charset="0"/>
              </a:rPr>
              <a:t>Multiple Forests </a:t>
            </a:r>
            <a:br>
              <a:rPr lang="nl-BE" sz="1428" dirty="0">
                <a:solidFill>
                  <a:srgbClr val="000000"/>
                </a:solidFill>
                <a:latin typeface="Segoe UI" panose="020B0502040204020203" pitchFamily="34" charset="0"/>
              </a:rPr>
            </a:br>
            <a:r>
              <a:rPr lang="nl-BE" sz="1428" dirty="0">
                <a:solidFill>
                  <a:srgbClr val="000000"/>
                </a:solidFill>
                <a:latin typeface="Segoe UI" panose="020B0502040204020203" pitchFamily="34" charset="0"/>
              </a:rPr>
              <a:t>with Single Azure AD tenant using AAD Connect</a:t>
            </a:r>
            <a:br>
              <a:rPr lang="nl-BE" sz="1428" dirty="0">
                <a:solidFill>
                  <a:srgbClr val="000000"/>
                </a:solidFill>
                <a:latin typeface="Segoe UI" panose="020B0502040204020203" pitchFamily="34" charset="0"/>
              </a:rPr>
            </a:br>
            <a:r>
              <a:rPr lang="nl-BE" sz="1428" dirty="0">
                <a:solidFill>
                  <a:srgbClr val="000000"/>
                </a:solidFill>
                <a:latin typeface="Segoe UI" panose="020B0502040204020203" pitchFamily="34" charset="0"/>
              </a:rPr>
              <a:t>: supported</a:t>
            </a:r>
          </a:p>
        </p:txBody>
      </p:sp>
    </p:spTree>
    <p:extLst>
      <p:ext uri="{BB962C8B-B14F-4D97-AF65-F5344CB8AC3E}">
        <p14:creationId xmlns:p14="http://schemas.microsoft.com/office/powerpoint/2010/main" val="6275126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9CEC17-45FD-44E2-9DE9-DB90BE149B3D}"/>
              </a:ext>
            </a:extLst>
          </p:cNvPr>
          <p:cNvPicPr>
            <a:picLocks noChangeAspect="1"/>
          </p:cNvPicPr>
          <p:nvPr/>
        </p:nvPicPr>
        <p:blipFill>
          <a:blip r:embed="rId3"/>
          <a:stretch>
            <a:fillRect/>
          </a:stretch>
        </p:blipFill>
        <p:spPr>
          <a:xfrm>
            <a:off x="7132627" y="581685"/>
            <a:ext cx="5059539" cy="6024503"/>
          </a:xfrm>
          <a:prstGeom prst="rect">
            <a:avLst/>
          </a:prstGeom>
        </p:spPr>
      </p:pic>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p:txBody>
          <a:bodyPr/>
          <a:lstStyle/>
          <a:p>
            <a:r>
              <a:rPr lang="fr-FR" dirty="0"/>
              <a:t>Azure AD </a:t>
            </a:r>
            <a:r>
              <a:rPr lang="fr-FR" dirty="0" err="1"/>
              <a:t>Connect</a:t>
            </a:r>
            <a:r>
              <a:rPr lang="fr-FR" dirty="0"/>
              <a:t> Concepts</a:t>
            </a:r>
          </a:p>
        </p:txBody>
      </p:sp>
      <p:sp>
        <p:nvSpPr>
          <p:cNvPr id="6" name="Text Placeholder 5">
            <a:extLst>
              <a:ext uri="{FF2B5EF4-FFF2-40B4-BE49-F238E27FC236}">
                <a16:creationId xmlns:a16="http://schemas.microsoft.com/office/drawing/2014/main" id="{CDF086FD-7468-4C49-936B-932878696D7C}"/>
              </a:ext>
            </a:extLst>
          </p:cNvPr>
          <p:cNvSpPr txBox="1">
            <a:spLocks/>
          </p:cNvSpPr>
          <p:nvPr/>
        </p:nvSpPr>
        <p:spPr>
          <a:xfrm>
            <a:off x="274640" y="1793688"/>
            <a:ext cx="6857988" cy="52691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b="1" dirty="0">
                <a:solidFill>
                  <a:srgbClr val="0179D7"/>
                </a:solidFill>
                <a:latin typeface="Calibri Light" panose="020F0302020204030204"/>
              </a:rPr>
              <a:t>Metaverse </a:t>
            </a:r>
            <a:r>
              <a:rPr lang="en-US" sz="2400" dirty="0">
                <a:solidFill>
                  <a:srgbClr val="0179D7"/>
                </a:solidFill>
                <a:latin typeface="Calibri Light" panose="020F0302020204030204"/>
              </a:rPr>
              <a:t>: Aggregate information about a managed object (i.e. User, Group, etc.)</a:t>
            </a: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A metaverse is a </a:t>
            </a:r>
            <a:r>
              <a:rPr lang="en-US" sz="1400" b="1" dirty="0">
                <a:gradFill>
                  <a:gsLst>
                    <a:gs pos="1250">
                      <a:srgbClr val="505050"/>
                    </a:gs>
                    <a:gs pos="100000">
                      <a:srgbClr val="505050"/>
                    </a:gs>
                  </a:gsLst>
                  <a:lin ang="5400000" scaled="0"/>
                </a:gradFill>
                <a:latin typeface="Calibri" panose="020F0502020204030204"/>
              </a:rPr>
              <a:t>consolidated view of all the joined identities </a:t>
            </a:r>
            <a:r>
              <a:rPr lang="en-US" sz="1400" dirty="0">
                <a:gradFill>
                  <a:gsLst>
                    <a:gs pos="1250">
                      <a:srgbClr val="505050"/>
                    </a:gs>
                    <a:gs pos="100000">
                      <a:srgbClr val="505050"/>
                    </a:gs>
                  </a:gsLst>
                  <a:lin ang="5400000" scaled="0"/>
                </a:gradFill>
                <a:latin typeface="Calibri" panose="020F0502020204030204"/>
              </a:rPr>
              <a:t>from neighboring connector spaces</a:t>
            </a: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Objects in a metaverse cannot be edited directly</a:t>
            </a: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Objects are created when an authoritative system projects them into the metaverse</a:t>
            </a: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All the data that is stored in an object must be contributed through an attribute flow. The metaverse maintains persistent connectors with every connector space </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400" b="0" i="0" u="none" strike="noStrike" kern="1200" cap="none" spc="0" normalizeH="0" baseline="0" noProof="0" dirty="0">
              <a:ln>
                <a:noFill/>
              </a:ln>
              <a:gradFill>
                <a:gsLst>
                  <a:gs pos="1250">
                    <a:srgbClr val="505050"/>
                  </a:gs>
                  <a:gs pos="100000">
                    <a:srgbClr val="505050"/>
                  </a:gs>
                </a:gsLst>
                <a:lin ang="5400000" scaled="0"/>
              </a:gradFill>
              <a:effectLst/>
              <a:uLnTx/>
              <a:uFillTx/>
              <a:latin typeface="Calibri" panose="020F0502020204030204"/>
              <a:ea typeface="+mn-ea"/>
              <a:cs typeface="+mn-cs"/>
            </a:endParaRPr>
          </a:p>
          <a:p>
            <a:pPr lvl="0">
              <a:defRPr/>
            </a:pPr>
            <a:r>
              <a:rPr lang="en-US" sz="2400" b="1" dirty="0">
                <a:solidFill>
                  <a:srgbClr val="0179D7"/>
                </a:solidFill>
                <a:latin typeface="Calibri Light" panose="020F0302020204030204"/>
              </a:rPr>
              <a:t>Connector Space</a:t>
            </a:r>
            <a:endParaRPr kumimoji="0" lang="en-US" sz="2400" b="1" i="0" u="none" strike="noStrike" kern="1200" cap="none" spc="0" normalizeH="0" baseline="0" noProof="0" dirty="0">
              <a:ln>
                <a:noFill/>
              </a:ln>
              <a:solidFill>
                <a:srgbClr val="0179D7"/>
              </a:solidFill>
              <a:effectLst/>
              <a:uLnTx/>
              <a:uFillTx/>
              <a:latin typeface="Calibri Light" panose="020F0302020204030204"/>
              <a:ea typeface="+mn-ea"/>
              <a:cs typeface="+mn-cs"/>
            </a:endParaRP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Each connected data source is represented as a filtered subset of the objects and attributes in the connector space. This allows the sync service to operate locally without the need to contact the remote system when synchronizing the objects and restricts interaction to imports and exports only</a:t>
            </a: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When the data source and the connector have the ability to provide a list of changes (a delta import), then the operational efficiency increases dramatically as only changes since the last polling cycle are exchanged</a:t>
            </a:r>
          </a:p>
          <a:p>
            <a:pPr marL="342900" lvl="1" indent="-342900">
              <a:buFont typeface="Wingdings" panose="05000000000000000000" pitchFamily="2" charset="2"/>
              <a:buChar char="Ø"/>
              <a:defRPr/>
            </a:pPr>
            <a:r>
              <a:rPr lang="en-US" sz="1400" dirty="0">
                <a:gradFill>
                  <a:gsLst>
                    <a:gs pos="1250">
                      <a:srgbClr val="505050"/>
                    </a:gs>
                    <a:gs pos="100000">
                      <a:srgbClr val="505050"/>
                    </a:gs>
                  </a:gsLst>
                  <a:lin ang="5400000" scaled="0"/>
                </a:gradFill>
                <a:latin typeface="Calibri" panose="020F0502020204030204"/>
              </a:rPr>
              <a:t>The connector space insulates the connected data source from changes propagating automatically by requiring that the connector schedule imports and exports</a:t>
            </a:r>
            <a:br>
              <a:rPr lang="en-US" sz="1400" dirty="0">
                <a:gradFill>
                  <a:gsLst>
                    <a:gs pos="1250">
                      <a:srgbClr val="505050"/>
                    </a:gs>
                    <a:gs pos="100000">
                      <a:srgbClr val="505050"/>
                    </a:gs>
                  </a:gsLst>
                  <a:lin ang="5400000" scaled="0"/>
                </a:gradFill>
                <a:latin typeface="Calibri" panose="020F0502020204030204"/>
              </a:rPr>
            </a:br>
            <a:r>
              <a:rPr lang="en-US" sz="1400" dirty="0">
                <a:gradFill>
                  <a:gsLst>
                    <a:gs pos="1250">
                      <a:srgbClr val="505050"/>
                    </a:gs>
                    <a:gs pos="100000">
                      <a:srgbClr val="505050"/>
                    </a:gs>
                  </a:gsLst>
                  <a:lin ang="5400000" scaled="0"/>
                </a:gradFill>
                <a:latin typeface="Calibri" panose="020F0502020204030204"/>
              </a:rPr>
              <a:t>This added insurance grants you peace of mind while testing, previewing, or confirming the next update</a:t>
            </a:r>
          </a:p>
        </p:txBody>
      </p:sp>
    </p:spTree>
    <p:extLst>
      <p:ext uri="{BB962C8B-B14F-4D97-AF65-F5344CB8AC3E}">
        <p14:creationId xmlns:p14="http://schemas.microsoft.com/office/powerpoint/2010/main" val="1583360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p:txBody>
          <a:bodyPr/>
          <a:lstStyle/>
          <a:p>
            <a:r>
              <a:rPr lang="da-DK" dirty="0"/>
              <a:t>Azure AD Connect Concepts</a:t>
            </a:r>
            <a:endParaRPr lang="fr-FR" dirty="0"/>
          </a:p>
        </p:txBody>
      </p:sp>
      <p:sp>
        <p:nvSpPr>
          <p:cNvPr id="6" name="Text Placeholder 5">
            <a:extLst>
              <a:ext uri="{FF2B5EF4-FFF2-40B4-BE49-F238E27FC236}">
                <a16:creationId xmlns:a16="http://schemas.microsoft.com/office/drawing/2014/main" id="{CDF086FD-7468-4C49-936B-932878696D7C}"/>
              </a:ext>
            </a:extLst>
          </p:cNvPr>
          <p:cNvSpPr txBox="1">
            <a:spLocks/>
          </p:cNvSpPr>
          <p:nvPr/>
        </p:nvSpPr>
        <p:spPr>
          <a:xfrm>
            <a:off x="274639" y="1793688"/>
            <a:ext cx="11887200" cy="286847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da-DK" sz="3200" b="1" dirty="0"/>
              <a:t>Connector</a:t>
            </a:r>
            <a:endParaRPr kumimoji="0" lang="en-US" sz="3200" b="0" i="0" u="none" strike="noStrike" kern="1200" cap="none" spc="0" normalizeH="0" baseline="0" noProof="0" dirty="0">
              <a:ln>
                <a:noFill/>
              </a:ln>
              <a:solidFill>
                <a:srgbClr val="0179D7"/>
              </a:solidFill>
              <a:effectLst/>
              <a:uLnTx/>
              <a:uFillTx/>
              <a:latin typeface="Calibri Light" panose="020F0302020204030204"/>
              <a:ea typeface="+mn-ea"/>
              <a:cs typeface="+mn-cs"/>
            </a:endParaRPr>
          </a:p>
          <a:p>
            <a:pPr marL="342900" lvl="1" indent="-342900">
              <a:buFont typeface="Wingdings" panose="05000000000000000000" pitchFamily="2" charset="2"/>
              <a:buChar char="§"/>
            </a:pPr>
            <a:r>
              <a:rPr lang="en-US" sz="1600" dirty="0"/>
              <a:t>The code modules that are used to communicate with a connected data source are called Connectors (formerly management agents (MAs))</a:t>
            </a:r>
          </a:p>
          <a:p>
            <a:pPr marL="342900" lvl="1" indent="-342900">
              <a:buFont typeface="Wingdings" panose="05000000000000000000" pitchFamily="2" charset="2"/>
              <a:buChar char="§"/>
            </a:pPr>
            <a:r>
              <a:rPr lang="en-US" sz="1600" dirty="0"/>
              <a:t>Connectors are installed on the computer running </a:t>
            </a:r>
            <a:r>
              <a:rPr lang="en-US" sz="1600" dirty="0" err="1"/>
              <a:t>AADConnect</a:t>
            </a:r>
            <a:endParaRPr lang="en-US" sz="1600" dirty="0"/>
          </a:p>
          <a:p>
            <a:pPr marL="342900" lvl="1" indent="-342900">
              <a:buFont typeface="Wingdings" panose="05000000000000000000" pitchFamily="2" charset="2"/>
              <a:buChar char="§"/>
            </a:pPr>
            <a:r>
              <a:rPr lang="en-US" sz="1600" dirty="0"/>
              <a:t>The Connectors provides the agentless ability to converse by using remote system protocols instead of relying on the deployment of specialized agents. This means decreased risk and deployment times, especially when dealing with critical applications and systems</a:t>
            </a:r>
          </a:p>
          <a:p>
            <a:pPr marL="342900" lvl="1" indent="-342900">
              <a:buFont typeface="Wingdings" panose="05000000000000000000" pitchFamily="2" charset="2"/>
              <a:buChar char="§"/>
            </a:pPr>
            <a:r>
              <a:rPr lang="en-US" sz="1600" dirty="0"/>
              <a:t>The connector is responsible for all import and export functionality to the system</a:t>
            </a:r>
          </a:p>
          <a:p>
            <a:pPr marL="342900" lvl="1" indent="-342900">
              <a:buFont typeface="Wingdings" panose="05000000000000000000" pitchFamily="2" charset="2"/>
              <a:buChar char="§"/>
            </a:pPr>
            <a:r>
              <a:rPr lang="en-US" sz="1600" dirty="0"/>
              <a:t>Imports and exports only occur when scheduled, allowing for further insulation from changes occurring within the system, since changes do not automatically propagate to the connected data source.</a:t>
            </a:r>
          </a:p>
        </p:txBody>
      </p:sp>
    </p:spTree>
    <p:extLst>
      <p:ext uri="{BB962C8B-B14F-4D97-AF65-F5344CB8AC3E}">
        <p14:creationId xmlns:p14="http://schemas.microsoft.com/office/powerpoint/2010/main" val="17509720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9A8391AB-E6E2-498F-8E30-2C3B2AEC51E7}"/>
              </a:ext>
            </a:extLst>
          </p:cNvPr>
          <p:cNvSpPr>
            <a:spLocks noGrp="1"/>
          </p:cNvSpPr>
          <p:nvPr>
            <p:ph type="body" sz="quarter" idx="13"/>
          </p:nvPr>
        </p:nvSpPr>
        <p:spPr/>
        <p:txBody>
          <a:bodyPr/>
          <a:lstStyle/>
          <a:p>
            <a:r>
              <a:rPr lang="da-DK" dirty="0"/>
              <a:t>Azure AD Connect Concepts</a:t>
            </a:r>
            <a:endParaRPr lang="fr-FR" dirty="0"/>
          </a:p>
        </p:txBody>
      </p:sp>
      <p:sp>
        <p:nvSpPr>
          <p:cNvPr id="6" name="Text Placeholder 5">
            <a:extLst>
              <a:ext uri="{FF2B5EF4-FFF2-40B4-BE49-F238E27FC236}">
                <a16:creationId xmlns:a16="http://schemas.microsoft.com/office/drawing/2014/main" id="{CDF086FD-7468-4C49-936B-932878696D7C}"/>
              </a:ext>
            </a:extLst>
          </p:cNvPr>
          <p:cNvSpPr txBox="1">
            <a:spLocks/>
          </p:cNvSpPr>
          <p:nvPr/>
        </p:nvSpPr>
        <p:spPr>
          <a:xfrm>
            <a:off x="274639" y="1793688"/>
            <a:ext cx="11887200" cy="220983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da-DK" sz="3200" b="1" dirty="0"/>
              <a:t>Attribute</a:t>
            </a:r>
            <a:r>
              <a:rPr lang="da-DK" sz="3600" b="1" dirty="0"/>
              <a:t> flow</a:t>
            </a:r>
            <a:endParaRPr kumimoji="0" lang="en-US" sz="3200" b="0" i="0" u="none" strike="noStrike" kern="1200" cap="none" spc="0" normalizeH="0" baseline="0" noProof="0" dirty="0">
              <a:ln>
                <a:noFill/>
              </a:ln>
              <a:solidFill>
                <a:srgbClr val="0179D7"/>
              </a:solidFill>
              <a:effectLst/>
              <a:uLnTx/>
              <a:uFillTx/>
              <a:latin typeface="Calibri Light" panose="020F0302020204030204"/>
              <a:ea typeface="+mn-ea"/>
              <a:cs typeface="+mn-cs"/>
            </a:endParaRPr>
          </a:p>
          <a:p>
            <a:pPr marL="342900" lvl="1" indent="-342900">
              <a:buFont typeface="Wingdings" panose="05000000000000000000" pitchFamily="2" charset="2"/>
              <a:buChar char="§"/>
            </a:pPr>
            <a:r>
              <a:rPr lang="en-US" sz="1600" dirty="0"/>
              <a:t>The metaverse is the consolidated view of all joined identities from neighboring connector spaces.</a:t>
            </a:r>
          </a:p>
          <a:p>
            <a:pPr marL="342900" lvl="1" indent="-342900">
              <a:buFont typeface="Wingdings" panose="05000000000000000000" pitchFamily="2" charset="2"/>
              <a:buChar char="§"/>
            </a:pPr>
            <a:r>
              <a:rPr lang="en-US" sz="1600" dirty="0"/>
              <a:t>Attribute flow is the process of copying or transforming data from one system to another and all attribute flows (inbound or outbound)</a:t>
            </a:r>
          </a:p>
          <a:p>
            <a:pPr marL="342900" lvl="1" indent="-342900">
              <a:buFont typeface="Wingdings" panose="05000000000000000000" pitchFamily="2" charset="2"/>
              <a:buChar char="§"/>
            </a:pPr>
            <a:r>
              <a:rPr lang="en-US" sz="1600" dirty="0"/>
              <a:t>Attribute flow occurs between the connector space and the metaverse bi-directionally when synchronization (full or delta) operations are scheduled to run </a:t>
            </a:r>
          </a:p>
          <a:p>
            <a:pPr marL="342900" lvl="1" indent="-342900">
              <a:buFont typeface="Wingdings" panose="05000000000000000000" pitchFamily="2" charset="2"/>
              <a:buChar char="§"/>
            </a:pPr>
            <a:r>
              <a:rPr lang="en-US" sz="1600" dirty="0"/>
              <a:t>Attribute flow only occurs when these synchronizations are run. Attribute flows are defined in Synchronization Rules.</a:t>
            </a:r>
          </a:p>
        </p:txBody>
      </p:sp>
    </p:spTree>
    <p:extLst>
      <p:ext uri="{BB962C8B-B14F-4D97-AF65-F5344CB8AC3E}">
        <p14:creationId xmlns:p14="http://schemas.microsoft.com/office/powerpoint/2010/main" val="32354830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Azure AD Connect : Synchronization principle</a:t>
            </a:r>
            <a:endParaRPr lang="fr-FR" dirty="0"/>
          </a:p>
        </p:txBody>
      </p:sp>
      <p:sp>
        <p:nvSpPr>
          <p:cNvPr id="4" name="Rounded Rectangle 44">
            <a:extLst>
              <a:ext uri="{FF2B5EF4-FFF2-40B4-BE49-F238E27FC236}">
                <a16:creationId xmlns:a16="http://schemas.microsoft.com/office/drawing/2014/main" id="{25647CB9-BA08-4B29-8D88-84B55FF0C4D8}"/>
              </a:ext>
            </a:extLst>
          </p:cNvPr>
          <p:cNvSpPr/>
          <p:nvPr/>
        </p:nvSpPr>
        <p:spPr bwMode="auto">
          <a:xfrm>
            <a:off x="3618603" y="1470658"/>
            <a:ext cx="4459295" cy="3396240"/>
          </a:xfrm>
          <a:prstGeom prst="roundRect">
            <a:avLst/>
          </a:prstGeom>
          <a:solidFill>
            <a:srgbClr val="68217A">
              <a:lumMod val="75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t" anchorCtr="0" compatLnSpc="1">
            <a:prstTxWarp prst="textNoShape">
              <a:avLst/>
            </a:prstTxWarp>
          </a:bodyPr>
          <a:lstStyle/>
          <a:p>
            <a:pPr defTabSz="699228" eaLnBrk="0" hangingPunct="0">
              <a:spcBef>
                <a:spcPct val="0"/>
              </a:spcBef>
              <a:spcAft>
                <a:spcPct val="0"/>
              </a:spcAft>
              <a:defRPr/>
            </a:pPr>
            <a:r>
              <a:rPr lang="en-US" sz="1632" b="1" kern="0">
                <a:solidFill>
                  <a:srgbClr val="FFFFFF"/>
                </a:solidFill>
                <a:latin typeface="Segoe UI"/>
              </a:rPr>
              <a:t>AADConnect</a:t>
            </a:r>
          </a:p>
        </p:txBody>
      </p:sp>
      <p:sp>
        <p:nvSpPr>
          <p:cNvPr id="6" name="Rounded Rectangle 45">
            <a:extLst>
              <a:ext uri="{FF2B5EF4-FFF2-40B4-BE49-F238E27FC236}">
                <a16:creationId xmlns:a16="http://schemas.microsoft.com/office/drawing/2014/main" id="{FA13C2EE-4890-4E86-AB92-79892AD188A1}"/>
              </a:ext>
            </a:extLst>
          </p:cNvPr>
          <p:cNvSpPr/>
          <p:nvPr/>
        </p:nvSpPr>
        <p:spPr bwMode="auto">
          <a:xfrm>
            <a:off x="3835244" y="1703347"/>
            <a:ext cx="1307520" cy="1655946"/>
          </a:xfrm>
          <a:prstGeom prst="roundRect">
            <a:avLst/>
          </a:prstGeom>
          <a:solidFill>
            <a:srgbClr val="FFFFFF"/>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t" anchorCtr="0" compatLnSpc="1">
            <a:prstTxWarp prst="textNoShape">
              <a:avLst/>
            </a:prstTxWarp>
          </a:bodyPr>
          <a:lstStyle/>
          <a:p>
            <a:pPr defTabSz="699228" eaLnBrk="0" hangingPunct="0">
              <a:spcBef>
                <a:spcPct val="0"/>
              </a:spcBef>
              <a:spcAft>
                <a:spcPct val="0"/>
              </a:spcAft>
              <a:defRPr/>
            </a:pPr>
            <a:r>
              <a:rPr lang="en-US" sz="1377" kern="0">
                <a:solidFill>
                  <a:srgbClr val="002050"/>
                </a:solidFill>
                <a:latin typeface="Segoe UI"/>
              </a:rPr>
              <a:t>AD </a:t>
            </a:r>
            <a:r>
              <a:rPr lang="en-US" sz="1122" kern="0">
                <a:solidFill>
                  <a:srgbClr val="002050"/>
                </a:solidFill>
                <a:latin typeface="Segoe UI"/>
              </a:rPr>
              <a:t>Management</a:t>
            </a:r>
            <a:r>
              <a:rPr lang="en-US" sz="1377" kern="0">
                <a:solidFill>
                  <a:srgbClr val="002050"/>
                </a:solidFill>
                <a:latin typeface="Segoe UI"/>
              </a:rPr>
              <a:t> Agent</a:t>
            </a:r>
          </a:p>
          <a:p>
            <a:pPr defTabSz="699228" eaLnBrk="0" hangingPunct="0">
              <a:spcBef>
                <a:spcPct val="0"/>
              </a:spcBef>
              <a:spcAft>
                <a:spcPct val="0"/>
              </a:spcAft>
              <a:defRPr/>
            </a:pPr>
            <a:r>
              <a:rPr lang="en-US" sz="1377" kern="0">
                <a:solidFill>
                  <a:srgbClr val="002050"/>
                </a:solidFill>
                <a:latin typeface="Segoe UI"/>
              </a:rPr>
              <a:t>Contoso</a:t>
            </a:r>
          </a:p>
        </p:txBody>
      </p:sp>
      <p:sp>
        <p:nvSpPr>
          <p:cNvPr id="7" name="Rounded Rectangle 46">
            <a:extLst>
              <a:ext uri="{FF2B5EF4-FFF2-40B4-BE49-F238E27FC236}">
                <a16:creationId xmlns:a16="http://schemas.microsoft.com/office/drawing/2014/main" id="{1BBF1157-6CC2-46D4-BDAF-FCB4AB48E267}"/>
              </a:ext>
            </a:extLst>
          </p:cNvPr>
          <p:cNvSpPr/>
          <p:nvPr/>
        </p:nvSpPr>
        <p:spPr bwMode="auto">
          <a:xfrm>
            <a:off x="3811311" y="3437643"/>
            <a:ext cx="1239542" cy="1351004"/>
          </a:xfrm>
          <a:prstGeom prst="roundRect">
            <a:avLst/>
          </a:prstGeom>
          <a:solidFill>
            <a:srgbClr val="FFFFFF"/>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t" anchorCtr="0" compatLnSpc="1">
            <a:prstTxWarp prst="textNoShape">
              <a:avLst/>
            </a:prstTxWarp>
          </a:bodyPr>
          <a:lstStyle/>
          <a:p>
            <a:pPr defTabSz="699228" eaLnBrk="0" hangingPunct="0">
              <a:spcBef>
                <a:spcPct val="0"/>
              </a:spcBef>
              <a:spcAft>
                <a:spcPct val="0"/>
              </a:spcAft>
              <a:defRPr/>
            </a:pPr>
            <a:r>
              <a:rPr lang="en-US" sz="1377" kern="0">
                <a:solidFill>
                  <a:srgbClr val="002050"/>
                </a:solidFill>
                <a:latin typeface="Segoe UI"/>
              </a:rPr>
              <a:t>AD </a:t>
            </a:r>
            <a:r>
              <a:rPr lang="en-US" sz="1122" kern="0">
                <a:solidFill>
                  <a:srgbClr val="002050"/>
                </a:solidFill>
                <a:latin typeface="Segoe UI"/>
              </a:rPr>
              <a:t>Management Agent</a:t>
            </a:r>
            <a:endParaRPr lang="en-US" sz="1377" kern="0">
              <a:solidFill>
                <a:srgbClr val="002050"/>
              </a:solidFill>
              <a:latin typeface="Segoe UI"/>
            </a:endParaRPr>
          </a:p>
          <a:p>
            <a:pPr defTabSz="699228" eaLnBrk="0" hangingPunct="0">
              <a:spcBef>
                <a:spcPct val="0"/>
              </a:spcBef>
              <a:spcAft>
                <a:spcPct val="0"/>
              </a:spcAft>
              <a:defRPr/>
            </a:pPr>
            <a:r>
              <a:rPr lang="en-US" sz="1377" kern="0">
                <a:solidFill>
                  <a:srgbClr val="002050"/>
                </a:solidFill>
                <a:latin typeface="Segoe UI"/>
              </a:rPr>
              <a:t>Fabrikam</a:t>
            </a:r>
          </a:p>
        </p:txBody>
      </p:sp>
      <p:pic>
        <p:nvPicPr>
          <p:cNvPr id="8" name="Picture 7">
            <a:extLst>
              <a:ext uri="{FF2B5EF4-FFF2-40B4-BE49-F238E27FC236}">
                <a16:creationId xmlns:a16="http://schemas.microsoft.com/office/drawing/2014/main" id="{EEF28A9F-8C47-421D-8E07-4D4214C9C97C}"/>
              </a:ext>
            </a:extLst>
          </p:cNvPr>
          <p:cNvPicPr>
            <a:picLocks noChangeAspect="1"/>
          </p:cNvPicPr>
          <p:nvPr/>
        </p:nvPicPr>
        <p:blipFill>
          <a:blip r:embed="rId3"/>
          <a:stretch>
            <a:fillRect/>
          </a:stretch>
        </p:blipFill>
        <p:spPr>
          <a:xfrm>
            <a:off x="4209133" y="2723545"/>
            <a:ext cx="328920" cy="472421"/>
          </a:xfrm>
          <a:prstGeom prst="rect">
            <a:avLst/>
          </a:prstGeom>
        </p:spPr>
      </p:pic>
      <p:pic>
        <p:nvPicPr>
          <p:cNvPr id="9" name="Picture 8">
            <a:extLst>
              <a:ext uri="{FF2B5EF4-FFF2-40B4-BE49-F238E27FC236}">
                <a16:creationId xmlns:a16="http://schemas.microsoft.com/office/drawing/2014/main" id="{45FBE8E3-2884-4F7A-B053-2F2153DEF522}"/>
              </a:ext>
            </a:extLst>
          </p:cNvPr>
          <p:cNvPicPr>
            <a:picLocks noChangeAspect="1"/>
          </p:cNvPicPr>
          <p:nvPr/>
        </p:nvPicPr>
        <p:blipFill>
          <a:blip r:embed="rId3"/>
          <a:stretch>
            <a:fillRect/>
          </a:stretch>
        </p:blipFill>
        <p:spPr>
          <a:xfrm>
            <a:off x="4361474" y="4290199"/>
            <a:ext cx="328920" cy="472421"/>
          </a:xfrm>
          <a:prstGeom prst="rect">
            <a:avLst/>
          </a:prstGeom>
        </p:spPr>
      </p:pic>
      <p:sp>
        <p:nvSpPr>
          <p:cNvPr id="10" name="Rounded Rectangle 49">
            <a:extLst>
              <a:ext uri="{FF2B5EF4-FFF2-40B4-BE49-F238E27FC236}">
                <a16:creationId xmlns:a16="http://schemas.microsoft.com/office/drawing/2014/main" id="{5B03446D-AC90-4E69-9495-48A71BAC90F6}"/>
              </a:ext>
            </a:extLst>
          </p:cNvPr>
          <p:cNvSpPr/>
          <p:nvPr/>
        </p:nvSpPr>
        <p:spPr bwMode="auto">
          <a:xfrm>
            <a:off x="6624454" y="2351705"/>
            <a:ext cx="1369876" cy="2281119"/>
          </a:xfrm>
          <a:prstGeom prst="roundRect">
            <a:avLst/>
          </a:prstGeom>
          <a:solidFill>
            <a:srgbClr val="FFFFFF"/>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t" anchorCtr="0" compatLnSpc="1">
            <a:prstTxWarp prst="textNoShape">
              <a:avLst/>
            </a:prstTxWarp>
          </a:bodyPr>
          <a:lstStyle/>
          <a:p>
            <a:pPr defTabSz="699228" eaLnBrk="0" hangingPunct="0">
              <a:spcBef>
                <a:spcPct val="0"/>
              </a:spcBef>
              <a:spcAft>
                <a:spcPct val="0"/>
              </a:spcAft>
              <a:defRPr/>
            </a:pPr>
            <a:r>
              <a:rPr lang="en-US" sz="1377" kern="0">
                <a:solidFill>
                  <a:srgbClr val="002050"/>
                </a:solidFill>
                <a:latin typeface="Segoe UI"/>
              </a:rPr>
              <a:t>Microsoft Azure Active Directory Sync Management Agent</a:t>
            </a:r>
          </a:p>
        </p:txBody>
      </p:sp>
      <p:sp>
        <p:nvSpPr>
          <p:cNvPr id="11" name="Rounded Rectangle 50">
            <a:extLst>
              <a:ext uri="{FF2B5EF4-FFF2-40B4-BE49-F238E27FC236}">
                <a16:creationId xmlns:a16="http://schemas.microsoft.com/office/drawing/2014/main" id="{8D70EDE9-1229-41F6-BC16-FC2D3968FA3B}"/>
              </a:ext>
            </a:extLst>
          </p:cNvPr>
          <p:cNvSpPr/>
          <p:nvPr/>
        </p:nvSpPr>
        <p:spPr bwMode="auto">
          <a:xfrm>
            <a:off x="5209382" y="2109692"/>
            <a:ext cx="1393586" cy="2523134"/>
          </a:xfrm>
          <a:prstGeom prst="roundRect">
            <a:avLst/>
          </a:prstGeom>
          <a:solidFill>
            <a:srgbClr val="FFFFFF"/>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t" anchorCtr="0" compatLnSpc="1">
            <a:prstTxWarp prst="textNoShape">
              <a:avLst/>
            </a:prstTxWarp>
          </a:bodyPr>
          <a:lstStyle/>
          <a:p>
            <a:pPr defTabSz="699228" eaLnBrk="0" hangingPunct="0">
              <a:spcBef>
                <a:spcPct val="0"/>
              </a:spcBef>
              <a:spcAft>
                <a:spcPct val="0"/>
              </a:spcAft>
              <a:defRPr/>
            </a:pPr>
            <a:r>
              <a:rPr lang="en-US" sz="1377" kern="0">
                <a:solidFill>
                  <a:srgbClr val="002050"/>
                </a:solidFill>
                <a:latin typeface="Segoe UI"/>
              </a:rPr>
              <a:t>Metaverse</a:t>
            </a:r>
          </a:p>
        </p:txBody>
      </p:sp>
      <p:sp>
        <p:nvSpPr>
          <p:cNvPr id="12" name="Isosceles Triangle 11">
            <a:extLst>
              <a:ext uri="{FF2B5EF4-FFF2-40B4-BE49-F238E27FC236}">
                <a16:creationId xmlns:a16="http://schemas.microsoft.com/office/drawing/2014/main" id="{344A17E3-B2E4-462A-A274-A5CC7FB5B5D8}"/>
              </a:ext>
            </a:extLst>
          </p:cNvPr>
          <p:cNvSpPr/>
          <p:nvPr/>
        </p:nvSpPr>
        <p:spPr bwMode="auto">
          <a:xfrm>
            <a:off x="438219" y="1904429"/>
            <a:ext cx="1006654" cy="994180"/>
          </a:xfrm>
          <a:prstGeom prst="triangle">
            <a:avLst/>
          </a:prstGeom>
          <a:solidFill>
            <a:srgbClr val="00B0F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ctr" anchorCtr="0" compatLnSpc="1">
            <a:prstTxWarp prst="textNoShape">
              <a:avLst/>
            </a:prstTxWarp>
          </a:bodyPr>
          <a:lstStyle/>
          <a:p>
            <a:pPr defTabSz="699228" eaLnBrk="0" hangingPunct="0">
              <a:spcBef>
                <a:spcPct val="0"/>
              </a:spcBef>
              <a:spcAft>
                <a:spcPct val="0"/>
              </a:spcAft>
              <a:defRPr/>
            </a:pPr>
            <a:r>
              <a:rPr lang="en-US" sz="918" b="1" kern="0">
                <a:solidFill>
                  <a:srgbClr val="FFFFFF"/>
                </a:solidFill>
                <a:latin typeface="Segoe UI"/>
              </a:rPr>
              <a:t>AD</a:t>
            </a:r>
          </a:p>
        </p:txBody>
      </p:sp>
      <p:sp>
        <p:nvSpPr>
          <p:cNvPr id="13" name="Isosceles Triangle 12">
            <a:extLst>
              <a:ext uri="{FF2B5EF4-FFF2-40B4-BE49-F238E27FC236}">
                <a16:creationId xmlns:a16="http://schemas.microsoft.com/office/drawing/2014/main" id="{8B0B4061-75FB-4C5C-BCF9-E6EE9684EA1E}"/>
              </a:ext>
            </a:extLst>
          </p:cNvPr>
          <p:cNvSpPr/>
          <p:nvPr/>
        </p:nvSpPr>
        <p:spPr bwMode="auto">
          <a:xfrm>
            <a:off x="448148" y="4060903"/>
            <a:ext cx="1006654" cy="994180"/>
          </a:xfrm>
          <a:prstGeom prst="triangle">
            <a:avLst/>
          </a:prstGeom>
          <a:solidFill>
            <a:srgbClr val="00B0F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ctr" anchorCtr="0" compatLnSpc="1">
            <a:prstTxWarp prst="textNoShape">
              <a:avLst/>
            </a:prstTxWarp>
          </a:bodyPr>
          <a:lstStyle/>
          <a:p>
            <a:pPr defTabSz="699228" eaLnBrk="0" hangingPunct="0">
              <a:spcBef>
                <a:spcPct val="0"/>
              </a:spcBef>
              <a:spcAft>
                <a:spcPct val="0"/>
              </a:spcAft>
              <a:defRPr/>
            </a:pPr>
            <a:r>
              <a:rPr lang="en-US" sz="918" b="1" kern="0">
                <a:solidFill>
                  <a:srgbClr val="FFFFFF"/>
                </a:solidFill>
                <a:latin typeface="Segoe UI"/>
              </a:rPr>
              <a:t>AD</a:t>
            </a:r>
          </a:p>
        </p:txBody>
      </p:sp>
      <p:sp>
        <p:nvSpPr>
          <p:cNvPr id="14" name="Rounded Rectangle 54">
            <a:extLst>
              <a:ext uri="{FF2B5EF4-FFF2-40B4-BE49-F238E27FC236}">
                <a16:creationId xmlns:a16="http://schemas.microsoft.com/office/drawing/2014/main" id="{9CF855CB-1E54-4DEA-BED8-6098662D2A90}"/>
              </a:ext>
            </a:extLst>
          </p:cNvPr>
          <p:cNvSpPr/>
          <p:nvPr/>
        </p:nvSpPr>
        <p:spPr bwMode="auto">
          <a:xfrm>
            <a:off x="448147" y="5055083"/>
            <a:ext cx="1006654" cy="404288"/>
          </a:xfrm>
          <a:prstGeom prst="roundRect">
            <a:avLst/>
          </a:prstGeom>
          <a:solidFill>
            <a:srgbClr val="00B0F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69942" tIns="34972" rIns="69942" bIns="34972" numCol="1" rtlCol="0" anchor="ctr" anchorCtr="0" compatLnSpc="1">
            <a:prstTxWarp prst="textNoShape">
              <a:avLst/>
            </a:prstTxWarp>
          </a:bodyPr>
          <a:lstStyle/>
          <a:p>
            <a:pPr defTabSz="699228" eaLnBrk="0" hangingPunct="0">
              <a:spcBef>
                <a:spcPct val="0"/>
              </a:spcBef>
              <a:spcAft>
                <a:spcPct val="0"/>
              </a:spcAft>
              <a:defRPr/>
            </a:pPr>
            <a:r>
              <a:rPr lang="en-US" sz="841" b="1" kern="0">
                <a:solidFill>
                  <a:srgbClr val="FFFFFF"/>
                </a:solidFill>
                <a:latin typeface="Segoe UI"/>
              </a:rPr>
              <a:t>Exchange</a:t>
            </a:r>
          </a:p>
        </p:txBody>
      </p:sp>
      <p:pic>
        <p:nvPicPr>
          <p:cNvPr id="15" name="Picture 14">
            <a:extLst>
              <a:ext uri="{FF2B5EF4-FFF2-40B4-BE49-F238E27FC236}">
                <a16:creationId xmlns:a16="http://schemas.microsoft.com/office/drawing/2014/main" id="{E064FC1F-A9B5-46BF-AA1E-12D4B273B65B}"/>
              </a:ext>
            </a:extLst>
          </p:cNvPr>
          <p:cNvPicPr>
            <a:picLocks noChangeAspect="1"/>
          </p:cNvPicPr>
          <p:nvPr/>
        </p:nvPicPr>
        <p:blipFill>
          <a:blip r:embed="rId4"/>
          <a:stretch>
            <a:fillRect/>
          </a:stretch>
        </p:blipFill>
        <p:spPr>
          <a:xfrm>
            <a:off x="9816821" y="2736689"/>
            <a:ext cx="2617798" cy="1580574"/>
          </a:xfrm>
          <a:prstGeom prst="rect">
            <a:avLst/>
          </a:prstGeom>
        </p:spPr>
      </p:pic>
      <p:pic>
        <p:nvPicPr>
          <p:cNvPr id="16" name="Picture 15">
            <a:extLst>
              <a:ext uri="{FF2B5EF4-FFF2-40B4-BE49-F238E27FC236}">
                <a16:creationId xmlns:a16="http://schemas.microsoft.com/office/drawing/2014/main" id="{F73A9D86-08D8-4595-BCF7-39C7B5D3B79D}"/>
              </a:ext>
            </a:extLst>
          </p:cNvPr>
          <p:cNvPicPr>
            <a:picLocks noChangeAspect="1"/>
          </p:cNvPicPr>
          <p:nvPr/>
        </p:nvPicPr>
        <p:blipFill>
          <a:blip r:embed="rId5">
            <a:duotone>
              <a:prstClr val="black"/>
              <a:srgbClr val="68217A">
                <a:tint val="45000"/>
                <a:satMod val="400000"/>
              </a:srgbClr>
            </a:duotone>
          </a:blip>
          <a:stretch>
            <a:fillRect/>
          </a:stretch>
        </p:blipFill>
        <p:spPr>
          <a:xfrm>
            <a:off x="792187" y="1846682"/>
            <a:ext cx="515447" cy="508290"/>
          </a:xfrm>
          <a:prstGeom prst="rect">
            <a:avLst/>
          </a:prstGeom>
        </p:spPr>
      </p:pic>
      <p:cxnSp>
        <p:nvCxnSpPr>
          <p:cNvPr id="17" name="Straight Arrow Connector 16">
            <a:extLst>
              <a:ext uri="{FF2B5EF4-FFF2-40B4-BE49-F238E27FC236}">
                <a16:creationId xmlns:a16="http://schemas.microsoft.com/office/drawing/2014/main" id="{1F0728A1-4290-4C4F-9391-573B7DDC447D}"/>
              </a:ext>
            </a:extLst>
          </p:cNvPr>
          <p:cNvCxnSpPr>
            <a:stCxn id="16" idx="3"/>
          </p:cNvCxnSpPr>
          <p:nvPr/>
        </p:nvCxnSpPr>
        <p:spPr>
          <a:xfrm>
            <a:off x="1307633" y="2100826"/>
            <a:ext cx="2866642" cy="744885"/>
          </a:xfrm>
          <a:prstGeom prst="straightConnector1">
            <a:avLst/>
          </a:prstGeom>
          <a:noFill/>
          <a:ln w="38100" cap="flat" cmpd="sng" algn="ctr">
            <a:solidFill>
              <a:srgbClr val="68217A">
                <a:lumMod val="40000"/>
                <a:lumOff val="60000"/>
              </a:srgbClr>
            </a:solidFill>
            <a:prstDash val="solid"/>
            <a:headEnd type="none" w="med" len="med"/>
            <a:tailEnd type="triangle" w="med" len="med"/>
          </a:ln>
          <a:effectLst/>
        </p:spPr>
      </p:cxnSp>
      <p:pic>
        <p:nvPicPr>
          <p:cNvPr id="18" name="Picture 17">
            <a:extLst>
              <a:ext uri="{FF2B5EF4-FFF2-40B4-BE49-F238E27FC236}">
                <a16:creationId xmlns:a16="http://schemas.microsoft.com/office/drawing/2014/main" id="{683E21AC-8D40-4284-B9BF-079CF83D5E78}"/>
              </a:ext>
            </a:extLst>
          </p:cNvPr>
          <p:cNvPicPr>
            <a:picLocks noChangeAspect="1"/>
          </p:cNvPicPr>
          <p:nvPr/>
        </p:nvPicPr>
        <p:blipFill>
          <a:blip r:embed="rId6">
            <a:duotone>
              <a:srgbClr val="7FBA00">
                <a:shade val="45000"/>
                <a:satMod val="135000"/>
              </a:srgbClr>
              <a:prstClr val="white"/>
            </a:duotone>
          </a:blip>
          <a:stretch>
            <a:fillRect/>
          </a:stretch>
        </p:blipFill>
        <p:spPr>
          <a:xfrm>
            <a:off x="1282718" y="2760735"/>
            <a:ext cx="431864" cy="479977"/>
          </a:xfrm>
          <a:prstGeom prst="rect">
            <a:avLst/>
          </a:prstGeom>
        </p:spPr>
      </p:pic>
      <p:cxnSp>
        <p:nvCxnSpPr>
          <p:cNvPr id="19" name="Straight Arrow Connector 18">
            <a:extLst>
              <a:ext uri="{FF2B5EF4-FFF2-40B4-BE49-F238E27FC236}">
                <a16:creationId xmlns:a16="http://schemas.microsoft.com/office/drawing/2014/main" id="{4B2BCAD6-54B1-4EF7-B84A-C1687B00AE83}"/>
              </a:ext>
            </a:extLst>
          </p:cNvPr>
          <p:cNvCxnSpPr/>
          <p:nvPr/>
        </p:nvCxnSpPr>
        <p:spPr>
          <a:xfrm flipH="1" flipV="1">
            <a:off x="1714582" y="3027182"/>
            <a:ext cx="2378414" cy="73571"/>
          </a:xfrm>
          <a:prstGeom prst="straightConnector1">
            <a:avLst/>
          </a:prstGeom>
          <a:noFill/>
          <a:ln w="38100" cap="flat" cmpd="sng" algn="ctr">
            <a:solidFill>
              <a:srgbClr val="7FBA00">
                <a:lumMod val="60000"/>
                <a:lumOff val="40000"/>
              </a:srgbClr>
            </a:solidFill>
            <a:prstDash val="solid"/>
            <a:headEnd type="none" w="med" len="med"/>
            <a:tailEnd type="triangle" w="med" len="med"/>
          </a:ln>
          <a:effectLst/>
        </p:spPr>
      </p:cxnSp>
      <p:cxnSp>
        <p:nvCxnSpPr>
          <p:cNvPr id="20" name="Straight Arrow Connector 19">
            <a:extLst>
              <a:ext uri="{FF2B5EF4-FFF2-40B4-BE49-F238E27FC236}">
                <a16:creationId xmlns:a16="http://schemas.microsoft.com/office/drawing/2014/main" id="{F7019E36-71A9-484F-B593-B199E3B7E956}"/>
              </a:ext>
            </a:extLst>
          </p:cNvPr>
          <p:cNvCxnSpPr/>
          <p:nvPr/>
        </p:nvCxnSpPr>
        <p:spPr>
          <a:xfrm flipH="1" flipV="1">
            <a:off x="1444479" y="2295733"/>
            <a:ext cx="2665657" cy="662372"/>
          </a:xfrm>
          <a:prstGeom prst="straightConnector1">
            <a:avLst/>
          </a:prstGeom>
          <a:noFill/>
          <a:ln w="38100" cap="flat" cmpd="sng" algn="ctr">
            <a:solidFill>
              <a:srgbClr val="002050"/>
            </a:solidFill>
            <a:prstDash val="sysDash"/>
            <a:headEnd type="none" w="med" len="med"/>
            <a:tailEnd type="triangle" w="med" len="med"/>
          </a:ln>
          <a:effectLst/>
        </p:spPr>
      </p:cxnSp>
      <p:pic>
        <p:nvPicPr>
          <p:cNvPr id="21" name="Picture 20">
            <a:extLst>
              <a:ext uri="{FF2B5EF4-FFF2-40B4-BE49-F238E27FC236}">
                <a16:creationId xmlns:a16="http://schemas.microsoft.com/office/drawing/2014/main" id="{B1FB8581-2CAA-4BF7-879D-010E2D83483E}"/>
              </a:ext>
            </a:extLst>
          </p:cNvPr>
          <p:cNvPicPr>
            <a:picLocks noChangeAspect="1"/>
          </p:cNvPicPr>
          <p:nvPr/>
        </p:nvPicPr>
        <p:blipFill>
          <a:blip r:embed="rId6">
            <a:duotone>
              <a:prstClr val="black"/>
              <a:srgbClr val="68217A">
                <a:tint val="45000"/>
                <a:satMod val="400000"/>
              </a:srgbClr>
            </a:duotone>
          </a:blip>
          <a:stretch>
            <a:fillRect/>
          </a:stretch>
        </p:blipFill>
        <p:spPr>
          <a:xfrm>
            <a:off x="850854" y="4066815"/>
            <a:ext cx="431864" cy="479977"/>
          </a:xfrm>
          <a:prstGeom prst="rect">
            <a:avLst/>
          </a:prstGeom>
        </p:spPr>
      </p:pic>
      <p:cxnSp>
        <p:nvCxnSpPr>
          <p:cNvPr id="22" name="Straight Arrow Connector 21">
            <a:extLst>
              <a:ext uri="{FF2B5EF4-FFF2-40B4-BE49-F238E27FC236}">
                <a16:creationId xmlns:a16="http://schemas.microsoft.com/office/drawing/2014/main" id="{74D5A466-13D2-4ACF-8B6F-D5EE1E4F65A0}"/>
              </a:ext>
            </a:extLst>
          </p:cNvPr>
          <p:cNvCxnSpPr>
            <a:cxnSpLocks/>
            <a:endCxn id="21" idx="3"/>
          </p:cNvCxnSpPr>
          <p:nvPr/>
        </p:nvCxnSpPr>
        <p:spPr>
          <a:xfrm flipH="1" flipV="1">
            <a:off x="1282717" y="4306804"/>
            <a:ext cx="2803218" cy="145275"/>
          </a:xfrm>
          <a:prstGeom prst="straightConnector1">
            <a:avLst/>
          </a:prstGeom>
          <a:noFill/>
          <a:ln w="38100" cap="flat" cmpd="sng" algn="ctr">
            <a:solidFill>
              <a:srgbClr val="68217A">
                <a:lumMod val="40000"/>
                <a:lumOff val="60000"/>
              </a:srgbClr>
            </a:solidFill>
            <a:prstDash val="solid"/>
            <a:headEnd type="none" w="med" len="med"/>
            <a:tailEnd type="triangle" w="med" len="med"/>
          </a:ln>
          <a:effectLst/>
        </p:spPr>
      </p:cxnSp>
      <p:pic>
        <p:nvPicPr>
          <p:cNvPr id="23" name="Picture 22">
            <a:extLst>
              <a:ext uri="{FF2B5EF4-FFF2-40B4-BE49-F238E27FC236}">
                <a16:creationId xmlns:a16="http://schemas.microsoft.com/office/drawing/2014/main" id="{B0E74D33-3822-4A96-A191-DD3837448312}"/>
              </a:ext>
            </a:extLst>
          </p:cNvPr>
          <p:cNvPicPr>
            <a:picLocks noChangeAspect="1"/>
          </p:cNvPicPr>
          <p:nvPr/>
        </p:nvPicPr>
        <p:blipFill>
          <a:blip r:embed="rId5">
            <a:duotone>
              <a:srgbClr val="7FBA00">
                <a:shade val="45000"/>
                <a:satMod val="135000"/>
              </a:srgbClr>
              <a:prstClr val="white"/>
            </a:duotone>
          </a:blip>
          <a:stretch>
            <a:fillRect/>
          </a:stretch>
        </p:blipFill>
        <p:spPr>
          <a:xfrm>
            <a:off x="1262143" y="4964866"/>
            <a:ext cx="515447" cy="508290"/>
          </a:xfrm>
          <a:prstGeom prst="rect">
            <a:avLst/>
          </a:prstGeom>
        </p:spPr>
      </p:pic>
      <p:cxnSp>
        <p:nvCxnSpPr>
          <p:cNvPr id="24" name="Straight Arrow Connector 23">
            <a:extLst>
              <a:ext uri="{FF2B5EF4-FFF2-40B4-BE49-F238E27FC236}">
                <a16:creationId xmlns:a16="http://schemas.microsoft.com/office/drawing/2014/main" id="{14917153-1166-4655-BB04-CAB9A769CFBD}"/>
              </a:ext>
            </a:extLst>
          </p:cNvPr>
          <p:cNvCxnSpPr>
            <a:cxnSpLocks/>
          </p:cNvCxnSpPr>
          <p:nvPr/>
        </p:nvCxnSpPr>
        <p:spPr>
          <a:xfrm flipV="1">
            <a:off x="1644588" y="4486182"/>
            <a:ext cx="2526032" cy="731140"/>
          </a:xfrm>
          <a:prstGeom prst="straightConnector1">
            <a:avLst/>
          </a:prstGeom>
          <a:noFill/>
          <a:ln w="38100" cap="flat" cmpd="sng" algn="ctr">
            <a:solidFill>
              <a:srgbClr val="7FBA00">
                <a:lumMod val="60000"/>
                <a:lumOff val="40000"/>
              </a:srgbClr>
            </a:solidFill>
            <a:prstDash val="solid"/>
            <a:headEnd type="none" w="med" len="med"/>
            <a:tailEnd type="triangle" w="med" len="med"/>
          </a:ln>
          <a:effectLst/>
        </p:spPr>
      </p:cxnSp>
      <p:cxnSp>
        <p:nvCxnSpPr>
          <p:cNvPr id="25" name="Straight Arrow Connector 24">
            <a:extLst>
              <a:ext uri="{FF2B5EF4-FFF2-40B4-BE49-F238E27FC236}">
                <a16:creationId xmlns:a16="http://schemas.microsoft.com/office/drawing/2014/main" id="{671B814D-FF4B-4B28-97FC-DE13A73D3BA7}"/>
              </a:ext>
            </a:extLst>
          </p:cNvPr>
          <p:cNvCxnSpPr>
            <a:cxnSpLocks/>
          </p:cNvCxnSpPr>
          <p:nvPr/>
        </p:nvCxnSpPr>
        <p:spPr>
          <a:xfrm flipH="1">
            <a:off x="1777589" y="4661034"/>
            <a:ext cx="2508116" cy="727621"/>
          </a:xfrm>
          <a:prstGeom prst="straightConnector1">
            <a:avLst/>
          </a:prstGeom>
          <a:noFill/>
          <a:ln w="38100" cap="flat" cmpd="sng" algn="ctr">
            <a:solidFill>
              <a:srgbClr val="002050"/>
            </a:solidFill>
            <a:prstDash val="sysDash"/>
            <a:headEnd type="none" w="med" len="med"/>
            <a:tailEnd type="triangle" w="med" len="med"/>
          </a:ln>
          <a:effectLst/>
        </p:spPr>
      </p:cxnSp>
      <p:pic>
        <p:nvPicPr>
          <p:cNvPr id="26" name="Picture 25">
            <a:extLst>
              <a:ext uri="{FF2B5EF4-FFF2-40B4-BE49-F238E27FC236}">
                <a16:creationId xmlns:a16="http://schemas.microsoft.com/office/drawing/2014/main" id="{1D208BEF-8E40-4C94-ADE2-52DFE772492A}"/>
              </a:ext>
            </a:extLst>
          </p:cNvPr>
          <p:cNvPicPr>
            <a:picLocks noChangeAspect="1"/>
          </p:cNvPicPr>
          <p:nvPr/>
        </p:nvPicPr>
        <p:blipFill>
          <a:blip r:embed="rId3"/>
          <a:stretch>
            <a:fillRect/>
          </a:stretch>
        </p:blipFill>
        <p:spPr>
          <a:xfrm>
            <a:off x="7143698" y="3588480"/>
            <a:ext cx="328920" cy="828352"/>
          </a:xfrm>
          <a:prstGeom prst="rect">
            <a:avLst/>
          </a:prstGeom>
        </p:spPr>
      </p:pic>
      <p:pic>
        <p:nvPicPr>
          <p:cNvPr id="27" name="Picture 26">
            <a:extLst>
              <a:ext uri="{FF2B5EF4-FFF2-40B4-BE49-F238E27FC236}">
                <a16:creationId xmlns:a16="http://schemas.microsoft.com/office/drawing/2014/main" id="{E4E14BFF-A484-4AF6-A995-01F49E4952F1}"/>
              </a:ext>
            </a:extLst>
          </p:cNvPr>
          <p:cNvPicPr>
            <a:picLocks noChangeAspect="1"/>
          </p:cNvPicPr>
          <p:nvPr/>
        </p:nvPicPr>
        <p:blipFill>
          <a:blip r:embed="rId6">
            <a:duotone>
              <a:srgbClr val="7FBA00">
                <a:shade val="45000"/>
                <a:satMod val="135000"/>
              </a:srgbClr>
              <a:prstClr val="white"/>
            </a:duotone>
          </a:blip>
          <a:stretch>
            <a:fillRect/>
          </a:stretch>
        </p:blipFill>
        <p:spPr>
          <a:xfrm>
            <a:off x="9808323" y="3538225"/>
            <a:ext cx="431864" cy="479977"/>
          </a:xfrm>
          <a:prstGeom prst="rect">
            <a:avLst/>
          </a:prstGeom>
        </p:spPr>
      </p:pic>
      <p:cxnSp>
        <p:nvCxnSpPr>
          <p:cNvPr id="28" name="Straight Arrow Connector 27">
            <a:extLst>
              <a:ext uri="{FF2B5EF4-FFF2-40B4-BE49-F238E27FC236}">
                <a16:creationId xmlns:a16="http://schemas.microsoft.com/office/drawing/2014/main" id="{D7FF6DEF-8FC3-44BE-8892-0CEFF2D56594}"/>
              </a:ext>
            </a:extLst>
          </p:cNvPr>
          <p:cNvCxnSpPr/>
          <p:nvPr/>
        </p:nvCxnSpPr>
        <p:spPr>
          <a:xfrm flipV="1">
            <a:off x="7613889" y="3863754"/>
            <a:ext cx="2082740" cy="197148"/>
          </a:xfrm>
          <a:prstGeom prst="straightConnector1">
            <a:avLst/>
          </a:prstGeom>
          <a:noFill/>
          <a:ln w="38100" cap="flat" cmpd="sng" algn="ctr">
            <a:solidFill>
              <a:srgbClr val="7FBA00">
                <a:lumMod val="60000"/>
                <a:lumOff val="40000"/>
              </a:srgbClr>
            </a:solidFill>
            <a:prstDash val="solid"/>
            <a:headEnd type="none" w="med" len="med"/>
            <a:tailEnd type="triangle" w="med" len="med"/>
          </a:ln>
          <a:effectLst/>
        </p:spPr>
      </p:cxnSp>
      <p:sp>
        <p:nvSpPr>
          <p:cNvPr id="29" name="Freeform 131">
            <a:extLst>
              <a:ext uri="{FF2B5EF4-FFF2-40B4-BE49-F238E27FC236}">
                <a16:creationId xmlns:a16="http://schemas.microsoft.com/office/drawing/2014/main" id="{846DF9E0-49E4-4C83-A828-39139D5887A3}"/>
              </a:ext>
            </a:extLst>
          </p:cNvPr>
          <p:cNvSpPr>
            <a:spLocks noEditPoints="1"/>
          </p:cNvSpPr>
          <p:nvPr/>
        </p:nvSpPr>
        <p:spPr bwMode="black">
          <a:xfrm>
            <a:off x="9996005" y="3892749"/>
            <a:ext cx="436939" cy="22796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002050"/>
          </a:solidFill>
          <a:ln>
            <a:noFill/>
          </a:ln>
          <a:extLst/>
        </p:spPr>
        <p:txBody>
          <a:bodyPr vert="horz" wrap="square" lIns="93260" tIns="46630" rIns="93260" bIns="46630" numCol="1" anchor="t" anchorCtr="0" compatLnSpc="1">
            <a:prstTxWarp prst="textNoShape">
              <a:avLst/>
            </a:prstTxWarp>
          </a:bodyPr>
          <a:lstStyle/>
          <a:p>
            <a:pPr algn="l" defTabSz="951304" eaLnBrk="0" hangingPunct="0">
              <a:spcBef>
                <a:spcPct val="0"/>
              </a:spcBef>
              <a:spcAft>
                <a:spcPct val="0"/>
              </a:spcAft>
              <a:defRPr/>
            </a:pPr>
            <a:endParaRPr lang="en-US" sz="1836" kern="0">
              <a:solidFill>
                <a:srgbClr val="FFFFFF"/>
              </a:solidFill>
              <a:latin typeface="Segoe UI" panose="020B0502040204020203" pitchFamily="34" charset="0"/>
            </a:endParaRPr>
          </a:p>
        </p:txBody>
      </p:sp>
      <p:cxnSp>
        <p:nvCxnSpPr>
          <p:cNvPr id="30" name="Straight Arrow Connector 29">
            <a:extLst>
              <a:ext uri="{FF2B5EF4-FFF2-40B4-BE49-F238E27FC236}">
                <a16:creationId xmlns:a16="http://schemas.microsoft.com/office/drawing/2014/main" id="{28BABF6B-0B4D-4F77-BF1E-42C6F69B03A5}"/>
              </a:ext>
            </a:extLst>
          </p:cNvPr>
          <p:cNvCxnSpPr/>
          <p:nvPr/>
        </p:nvCxnSpPr>
        <p:spPr>
          <a:xfrm flipH="1">
            <a:off x="7577351" y="4081921"/>
            <a:ext cx="2080942" cy="165321"/>
          </a:xfrm>
          <a:prstGeom prst="straightConnector1">
            <a:avLst/>
          </a:prstGeom>
          <a:noFill/>
          <a:ln w="38100" cap="flat" cmpd="sng" algn="ctr">
            <a:solidFill>
              <a:srgbClr val="002050"/>
            </a:solidFill>
            <a:prstDash val="sysDash"/>
            <a:headEnd type="none" w="med" len="med"/>
            <a:tailEnd type="triangle" w="med" len="med"/>
          </a:ln>
          <a:effectLst/>
        </p:spPr>
      </p:cxnSp>
      <p:cxnSp>
        <p:nvCxnSpPr>
          <p:cNvPr id="31" name="Straight Arrow Connector 30">
            <a:extLst>
              <a:ext uri="{FF2B5EF4-FFF2-40B4-BE49-F238E27FC236}">
                <a16:creationId xmlns:a16="http://schemas.microsoft.com/office/drawing/2014/main" id="{EC0E2230-4E37-40FB-A1BC-E7264EAD03FE}"/>
              </a:ext>
            </a:extLst>
          </p:cNvPr>
          <p:cNvCxnSpPr/>
          <p:nvPr/>
        </p:nvCxnSpPr>
        <p:spPr>
          <a:xfrm flipV="1">
            <a:off x="7577351" y="2947894"/>
            <a:ext cx="2080942" cy="729493"/>
          </a:xfrm>
          <a:prstGeom prst="straightConnector1">
            <a:avLst/>
          </a:prstGeom>
          <a:noFill/>
          <a:ln w="38100" cap="flat" cmpd="sng" algn="ctr">
            <a:solidFill>
              <a:srgbClr val="68217A">
                <a:lumMod val="40000"/>
                <a:lumOff val="60000"/>
              </a:srgbClr>
            </a:solidFill>
            <a:prstDash val="solid"/>
            <a:headEnd type="none" w="med" len="med"/>
            <a:tailEnd type="triangle" w="med" len="med"/>
          </a:ln>
          <a:effectLst/>
        </p:spPr>
      </p:cxnSp>
      <p:pic>
        <p:nvPicPr>
          <p:cNvPr id="32" name="Picture 31">
            <a:extLst>
              <a:ext uri="{FF2B5EF4-FFF2-40B4-BE49-F238E27FC236}">
                <a16:creationId xmlns:a16="http://schemas.microsoft.com/office/drawing/2014/main" id="{33205264-57E1-4261-932D-01C97C471D96}"/>
              </a:ext>
            </a:extLst>
          </p:cNvPr>
          <p:cNvPicPr>
            <a:picLocks noChangeAspect="1"/>
          </p:cNvPicPr>
          <p:nvPr/>
        </p:nvPicPr>
        <p:blipFill>
          <a:blip r:embed="rId6">
            <a:duotone>
              <a:prstClr val="black"/>
              <a:srgbClr val="68217A">
                <a:tint val="45000"/>
                <a:satMod val="400000"/>
              </a:srgbClr>
            </a:duotone>
          </a:blip>
          <a:stretch>
            <a:fillRect/>
          </a:stretch>
        </p:blipFill>
        <p:spPr>
          <a:xfrm>
            <a:off x="9802888" y="2611042"/>
            <a:ext cx="431864" cy="479977"/>
          </a:xfrm>
          <a:prstGeom prst="rect">
            <a:avLst/>
          </a:prstGeom>
        </p:spPr>
      </p:pic>
      <p:sp>
        <p:nvSpPr>
          <p:cNvPr id="33" name="Freeform 131">
            <a:extLst>
              <a:ext uri="{FF2B5EF4-FFF2-40B4-BE49-F238E27FC236}">
                <a16:creationId xmlns:a16="http://schemas.microsoft.com/office/drawing/2014/main" id="{1DA61BDB-E5BF-4A51-A459-BE169DA4E5AA}"/>
              </a:ext>
            </a:extLst>
          </p:cNvPr>
          <p:cNvSpPr>
            <a:spLocks noEditPoints="1"/>
          </p:cNvSpPr>
          <p:nvPr/>
        </p:nvSpPr>
        <p:spPr bwMode="black">
          <a:xfrm>
            <a:off x="9996005" y="2934364"/>
            <a:ext cx="436939" cy="22796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002050"/>
          </a:solidFill>
          <a:ln>
            <a:noFill/>
          </a:ln>
          <a:extLst/>
        </p:spPr>
        <p:txBody>
          <a:bodyPr vert="horz" wrap="square" lIns="93260" tIns="46630" rIns="93260" bIns="46630" numCol="1" anchor="t" anchorCtr="0" compatLnSpc="1">
            <a:prstTxWarp prst="textNoShape">
              <a:avLst/>
            </a:prstTxWarp>
          </a:bodyPr>
          <a:lstStyle/>
          <a:p>
            <a:pPr algn="l" defTabSz="951304" eaLnBrk="0" hangingPunct="0">
              <a:spcBef>
                <a:spcPct val="0"/>
              </a:spcBef>
              <a:spcAft>
                <a:spcPct val="0"/>
              </a:spcAft>
              <a:defRPr/>
            </a:pPr>
            <a:endParaRPr lang="en-US" sz="1836" kern="0">
              <a:solidFill>
                <a:srgbClr val="FFFFFF"/>
              </a:solidFill>
              <a:latin typeface="Segoe UI" panose="020B0502040204020203" pitchFamily="34" charset="0"/>
            </a:endParaRPr>
          </a:p>
        </p:txBody>
      </p:sp>
      <p:cxnSp>
        <p:nvCxnSpPr>
          <p:cNvPr id="34" name="Straight Arrow Connector 33">
            <a:extLst>
              <a:ext uri="{FF2B5EF4-FFF2-40B4-BE49-F238E27FC236}">
                <a16:creationId xmlns:a16="http://schemas.microsoft.com/office/drawing/2014/main" id="{9A38CD06-2E34-4BDB-A036-1658045D7522}"/>
              </a:ext>
            </a:extLst>
          </p:cNvPr>
          <p:cNvCxnSpPr/>
          <p:nvPr/>
        </p:nvCxnSpPr>
        <p:spPr>
          <a:xfrm flipH="1">
            <a:off x="7622648" y="3162328"/>
            <a:ext cx="2035646" cy="637707"/>
          </a:xfrm>
          <a:prstGeom prst="straightConnector1">
            <a:avLst/>
          </a:prstGeom>
          <a:noFill/>
          <a:ln w="38100" cap="flat" cmpd="sng" algn="ctr">
            <a:solidFill>
              <a:srgbClr val="002050"/>
            </a:solidFill>
            <a:prstDash val="sysDash"/>
            <a:headEnd type="none" w="med" len="med"/>
            <a:tailEnd type="triangle" w="med" len="med"/>
          </a:ln>
          <a:effectLst/>
        </p:spPr>
      </p:cxnSp>
      <p:sp>
        <p:nvSpPr>
          <p:cNvPr id="35" name="TextBox 34">
            <a:extLst>
              <a:ext uri="{FF2B5EF4-FFF2-40B4-BE49-F238E27FC236}">
                <a16:creationId xmlns:a16="http://schemas.microsoft.com/office/drawing/2014/main" id="{3C15D6E4-E9A6-4BDE-B406-A233761F1200}"/>
              </a:ext>
            </a:extLst>
          </p:cNvPr>
          <p:cNvSpPr txBox="1"/>
          <p:nvPr/>
        </p:nvSpPr>
        <p:spPr>
          <a:xfrm>
            <a:off x="-24342" y="2817357"/>
            <a:ext cx="1708886" cy="527358"/>
          </a:xfrm>
          <a:prstGeom prst="rect">
            <a:avLst/>
          </a:prstGeom>
          <a:noFill/>
        </p:spPr>
        <p:txBody>
          <a:bodyPr wrap="square" lIns="186521" tIns="149217" rIns="186521" bIns="149217" rtlCol="0">
            <a:spAutoFit/>
          </a:bodyPr>
          <a:lstStyle/>
          <a:p>
            <a:pPr defTabSz="951304" eaLnBrk="0" hangingPunct="0">
              <a:lnSpc>
                <a:spcPct val="90000"/>
              </a:lnSpc>
              <a:spcBef>
                <a:spcPct val="0"/>
              </a:spcBef>
              <a:spcAft>
                <a:spcPts val="612"/>
              </a:spcAft>
              <a:defRPr/>
            </a:pPr>
            <a:r>
              <a:rPr lang="pl-PL" sz="1632" kern="0">
                <a:solidFill>
                  <a:prstClr val="black"/>
                </a:solidFill>
                <a:latin typeface="Segoe UI" panose="020B0502040204020203" pitchFamily="34" charset="0"/>
              </a:rPr>
              <a:t>Contoso.com</a:t>
            </a:r>
            <a:endParaRPr lang="en-US" sz="1632" kern="0">
              <a:solidFill>
                <a:prstClr val="black"/>
              </a:solidFill>
              <a:latin typeface="Segoe UI" panose="020B0502040204020203" pitchFamily="34" charset="0"/>
            </a:endParaRPr>
          </a:p>
        </p:txBody>
      </p:sp>
      <p:sp>
        <p:nvSpPr>
          <p:cNvPr id="36" name="TextBox 35">
            <a:extLst>
              <a:ext uri="{FF2B5EF4-FFF2-40B4-BE49-F238E27FC236}">
                <a16:creationId xmlns:a16="http://schemas.microsoft.com/office/drawing/2014/main" id="{5B5024A1-7B11-4DA7-B00D-903B232B3F2B}"/>
              </a:ext>
            </a:extLst>
          </p:cNvPr>
          <p:cNvSpPr txBox="1"/>
          <p:nvPr/>
        </p:nvSpPr>
        <p:spPr>
          <a:xfrm>
            <a:off x="24913" y="5369588"/>
            <a:ext cx="2115035" cy="527372"/>
          </a:xfrm>
          <a:prstGeom prst="rect">
            <a:avLst/>
          </a:prstGeom>
          <a:noFill/>
        </p:spPr>
        <p:txBody>
          <a:bodyPr wrap="square" lIns="186521" tIns="149217" rIns="186521" bIns="149217" rtlCol="0">
            <a:spAutoFit/>
          </a:bodyPr>
          <a:lstStyle/>
          <a:p>
            <a:pPr defTabSz="951304" eaLnBrk="0" hangingPunct="0">
              <a:lnSpc>
                <a:spcPct val="90000"/>
              </a:lnSpc>
              <a:spcBef>
                <a:spcPct val="0"/>
              </a:spcBef>
              <a:spcAft>
                <a:spcPts val="612"/>
              </a:spcAft>
              <a:defRPr/>
            </a:pPr>
            <a:r>
              <a:rPr lang="pl-PL" sz="1632" kern="0" err="1">
                <a:solidFill>
                  <a:prstClr val="black"/>
                </a:solidFill>
                <a:latin typeface="Segoe UI" panose="020B0502040204020203" pitchFamily="34" charset="0"/>
              </a:rPr>
              <a:t>corp.fabrikam.local</a:t>
            </a:r>
            <a:endParaRPr lang="en-US" sz="1632" kern="0">
              <a:solidFill>
                <a:prstClr val="black"/>
              </a:solidFill>
              <a:latin typeface="Segoe UI" panose="020B0502040204020203" pitchFamily="34" charset="0"/>
            </a:endParaRPr>
          </a:p>
        </p:txBody>
      </p:sp>
      <p:sp>
        <p:nvSpPr>
          <p:cNvPr id="37" name="TextBox 36">
            <a:extLst>
              <a:ext uri="{FF2B5EF4-FFF2-40B4-BE49-F238E27FC236}">
                <a16:creationId xmlns:a16="http://schemas.microsoft.com/office/drawing/2014/main" id="{95EE68AF-BFE0-48DD-ADAE-C8D3D9598AB8}"/>
              </a:ext>
            </a:extLst>
          </p:cNvPr>
          <p:cNvSpPr txBox="1"/>
          <p:nvPr/>
        </p:nvSpPr>
        <p:spPr>
          <a:xfrm>
            <a:off x="9297772" y="4251867"/>
            <a:ext cx="3173898" cy="527372"/>
          </a:xfrm>
          <a:prstGeom prst="rect">
            <a:avLst/>
          </a:prstGeom>
          <a:noFill/>
        </p:spPr>
        <p:txBody>
          <a:bodyPr wrap="square" lIns="186521" tIns="149217" rIns="186521" bIns="149217" rtlCol="0">
            <a:spAutoFit/>
          </a:bodyPr>
          <a:lstStyle/>
          <a:p>
            <a:pPr defTabSz="951304" eaLnBrk="0" hangingPunct="0">
              <a:lnSpc>
                <a:spcPct val="90000"/>
              </a:lnSpc>
              <a:spcBef>
                <a:spcPct val="0"/>
              </a:spcBef>
              <a:spcAft>
                <a:spcPts val="612"/>
              </a:spcAft>
              <a:defRPr/>
            </a:pPr>
            <a:r>
              <a:rPr lang="en-US" sz="1632" kern="0">
                <a:gradFill>
                  <a:gsLst>
                    <a:gs pos="2917">
                      <a:srgbClr val="FFFFFF"/>
                    </a:gs>
                    <a:gs pos="30000">
                      <a:srgbClr val="FFFFFF"/>
                    </a:gs>
                  </a:gsLst>
                  <a:lin ang="5400000" scaled="0"/>
                </a:gradFill>
                <a:latin typeface="Segoe UI" panose="020B0502040204020203" pitchFamily="34" charset="0"/>
              </a:rPr>
              <a:t>contoso.mail.onmicrosoft.com</a:t>
            </a:r>
          </a:p>
        </p:txBody>
      </p:sp>
      <p:sp>
        <p:nvSpPr>
          <p:cNvPr id="38" name="Rectangle 37">
            <a:extLst>
              <a:ext uri="{FF2B5EF4-FFF2-40B4-BE49-F238E27FC236}">
                <a16:creationId xmlns:a16="http://schemas.microsoft.com/office/drawing/2014/main" id="{6D247106-8EA9-4624-BBB6-A999981E9F75}"/>
              </a:ext>
            </a:extLst>
          </p:cNvPr>
          <p:cNvSpPr/>
          <p:nvPr/>
        </p:nvSpPr>
        <p:spPr bwMode="auto">
          <a:xfrm>
            <a:off x="7355949" y="5012889"/>
            <a:ext cx="5052914" cy="1857727"/>
          </a:xfrm>
          <a:prstGeom prst="rect">
            <a:avLst/>
          </a:prstGeom>
          <a:solidFill>
            <a:srgbClr val="68217A">
              <a:lumMod val="75000"/>
            </a:srgbClr>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349724" indent="-349724" algn="l" defTabSz="951028" eaLnBrk="0" hangingPunct="0">
              <a:spcBef>
                <a:spcPct val="0"/>
              </a:spcBef>
              <a:spcAft>
                <a:spcPct val="0"/>
              </a:spcAft>
              <a:buFont typeface="+mj-lt"/>
              <a:buAutoNum type="arabicPeriod"/>
              <a:defRPr/>
            </a:pPr>
            <a:r>
              <a:rPr lang="en-US" sz="1428" kern="0">
                <a:solidFill>
                  <a:srgbClr val="FFFFFF"/>
                </a:solidFill>
                <a:latin typeface="Segoe UI"/>
              </a:rPr>
              <a:t>Azure AD Connect imports from connected directories to Connector Space</a:t>
            </a:r>
          </a:p>
          <a:p>
            <a:pPr marL="349724" indent="-349724" algn="l" defTabSz="951028" eaLnBrk="0" hangingPunct="0">
              <a:spcBef>
                <a:spcPct val="0"/>
              </a:spcBef>
              <a:spcAft>
                <a:spcPct val="0"/>
              </a:spcAft>
              <a:buFont typeface="+mj-lt"/>
              <a:buAutoNum type="arabicPeriod"/>
              <a:defRPr/>
            </a:pPr>
            <a:r>
              <a:rPr lang="en-US" sz="1428" kern="0">
                <a:solidFill>
                  <a:srgbClr val="FFFFFF"/>
                </a:solidFill>
                <a:latin typeface="Segoe UI"/>
              </a:rPr>
              <a:t>Azure AD Connect synchronizes to Metaverse</a:t>
            </a:r>
          </a:p>
          <a:p>
            <a:pPr marL="349724" indent="-349724" algn="l" defTabSz="951028" eaLnBrk="0" hangingPunct="0">
              <a:spcBef>
                <a:spcPct val="0"/>
              </a:spcBef>
              <a:spcAft>
                <a:spcPct val="0"/>
              </a:spcAft>
              <a:buFont typeface="+mj-lt"/>
              <a:buAutoNum type="arabicPeriod"/>
              <a:defRPr/>
            </a:pPr>
            <a:r>
              <a:rPr lang="en-US" sz="1428" kern="0">
                <a:solidFill>
                  <a:srgbClr val="FFFFFF"/>
                </a:solidFill>
                <a:latin typeface="Segoe UI"/>
              </a:rPr>
              <a:t>Azure AD Connect uses attribute mapping to determine the type of object to provision or update</a:t>
            </a:r>
          </a:p>
          <a:p>
            <a:pPr marL="349724" indent="-349724" algn="l" defTabSz="951028" eaLnBrk="0" hangingPunct="0">
              <a:spcBef>
                <a:spcPct val="0"/>
              </a:spcBef>
              <a:spcAft>
                <a:spcPct val="0"/>
              </a:spcAft>
              <a:buFont typeface="+mj-lt"/>
              <a:buAutoNum type="arabicPeriod"/>
              <a:defRPr/>
            </a:pPr>
            <a:r>
              <a:rPr lang="en-US" sz="1428" kern="0">
                <a:solidFill>
                  <a:srgbClr val="FFFFFF"/>
                </a:solidFill>
                <a:latin typeface="Segoe UI"/>
              </a:rPr>
              <a:t>Azure AD Connect exports and/or revises the objects to the connected directories</a:t>
            </a:r>
          </a:p>
        </p:txBody>
      </p:sp>
      <p:cxnSp>
        <p:nvCxnSpPr>
          <p:cNvPr id="39" name="Straight Arrow Connector 38">
            <a:extLst>
              <a:ext uri="{FF2B5EF4-FFF2-40B4-BE49-F238E27FC236}">
                <a16:creationId xmlns:a16="http://schemas.microsoft.com/office/drawing/2014/main" id="{B4E3B2DD-7BA2-4167-A2C6-985EAE846654}"/>
              </a:ext>
            </a:extLst>
          </p:cNvPr>
          <p:cNvCxnSpPr/>
          <p:nvPr/>
        </p:nvCxnSpPr>
        <p:spPr>
          <a:xfrm flipH="1">
            <a:off x="7584314" y="3240713"/>
            <a:ext cx="3367682" cy="677611"/>
          </a:xfrm>
          <a:prstGeom prst="straightConnector1">
            <a:avLst/>
          </a:prstGeom>
          <a:noFill/>
          <a:ln w="38100" cap="flat" cmpd="sng" algn="ctr">
            <a:solidFill>
              <a:srgbClr val="FF0000"/>
            </a:solidFill>
            <a:prstDash val="solid"/>
            <a:headEnd type="none" w="med" len="med"/>
            <a:tailEnd type="triangle" w="med" len="med"/>
          </a:ln>
          <a:effectLst/>
        </p:spPr>
      </p:cxnSp>
      <p:pic>
        <p:nvPicPr>
          <p:cNvPr id="40" name="Picture 39">
            <a:extLst>
              <a:ext uri="{FF2B5EF4-FFF2-40B4-BE49-F238E27FC236}">
                <a16:creationId xmlns:a16="http://schemas.microsoft.com/office/drawing/2014/main" id="{1A9B4E8E-571C-4F96-B7D1-DCC59912A97D}"/>
              </a:ext>
            </a:extLst>
          </p:cNvPr>
          <p:cNvPicPr>
            <a:picLocks noChangeAspect="1"/>
          </p:cNvPicPr>
          <p:nvPr/>
        </p:nvPicPr>
        <p:blipFill>
          <a:blip r:embed="rId6">
            <a:duotone>
              <a:prstClr val="black"/>
              <a:srgbClr val="DC3C00">
                <a:tint val="45000"/>
                <a:satMod val="400000"/>
              </a:srgbClr>
            </a:duotone>
          </a:blip>
          <a:stretch>
            <a:fillRect/>
          </a:stretch>
        </p:blipFill>
        <p:spPr>
          <a:xfrm>
            <a:off x="10967750" y="3027180"/>
            <a:ext cx="431864" cy="479977"/>
          </a:xfrm>
          <a:prstGeom prst="rect">
            <a:avLst/>
          </a:prstGeom>
        </p:spPr>
      </p:pic>
      <p:pic>
        <p:nvPicPr>
          <p:cNvPr id="41" name="Picture 7" descr="\\MAGNUM\Projects\Microsoft\Cloud Power FY12\Design\ICONS_PNG\Cloud_logo.png">
            <a:extLst>
              <a:ext uri="{FF2B5EF4-FFF2-40B4-BE49-F238E27FC236}">
                <a16:creationId xmlns:a16="http://schemas.microsoft.com/office/drawing/2014/main" id="{BF973CE5-7602-4BE8-B347-AEAC424B434C}"/>
              </a:ext>
            </a:extLst>
          </p:cNvPr>
          <p:cNvPicPr>
            <a:picLocks noChangeAspect="1" noChangeArrowheads="1"/>
          </p:cNvPicPr>
          <p:nvPr/>
        </p:nvPicPr>
        <p:blipFill>
          <a:blip r:embed="rId7" cstate="print"/>
          <a:srcRect/>
          <a:stretch>
            <a:fillRect/>
          </a:stretch>
        </p:blipFill>
        <p:spPr bwMode="auto">
          <a:xfrm rot="16200000">
            <a:off x="4935592" y="2537630"/>
            <a:ext cx="1885339" cy="1689801"/>
          </a:xfrm>
          <a:prstGeom prst="rect">
            <a:avLst/>
          </a:prstGeom>
          <a:noFill/>
        </p:spPr>
      </p:pic>
      <p:pic>
        <p:nvPicPr>
          <p:cNvPr id="42" name="Picture 41">
            <a:extLst>
              <a:ext uri="{FF2B5EF4-FFF2-40B4-BE49-F238E27FC236}">
                <a16:creationId xmlns:a16="http://schemas.microsoft.com/office/drawing/2014/main" id="{DCD373EB-DAAE-4938-8F4E-85AFC4A59316}"/>
              </a:ext>
            </a:extLst>
          </p:cNvPr>
          <p:cNvPicPr>
            <a:picLocks noChangeAspect="1"/>
          </p:cNvPicPr>
          <p:nvPr/>
        </p:nvPicPr>
        <p:blipFill>
          <a:blip r:embed="rId5">
            <a:duotone>
              <a:prstClr val="black"/>
              <a:srgbClr val="68217A">
                <a:tint val="45000"/>
                <a:satMod val="400000"/>
              </a:srgbClr>
            </a:duotone>
          </a:blip>
          <a:stretch>
            <a:fillRect/>
          </a:stretch>
        </p:blipFill>
        <p:spPr>
          <a:xfrm>
            <a:off x="779400" y="1843415"/>
            <a:ext cx="515447" cy="508290"/>
          </a:xfrm>
          <a:prstGeom prst="rect">
            <a:avLst/>
          </a:prstGeom>
        </p:spPr>
      </p:pic>
      <p:pic>
        <p:nvPicPr>
          <p:cNvPr id="43" name="Picture 42">
            <a:extLst>
              <a:ext uri="{FF2B5EF4-FFF2-40B4-BE49-F238E27FC236}">
                <a16:creationId xmlns:a16="http://schemas.microsoft.com/office/drawing/2014/main" id="{C60F9439-1AD3-4410-A01E-16C737D2A846}"/>
              </a:ext>
            </a:extLst>
          </p:cNvPr>
          <p:cNvPicPr>
            <a:picLocks noChangeAspect="1"/>
          </p:cNvPicPr>
          <p:nvPr/>
        </p:nvPicPr>
        <p:blipFill>
          <a:blip r:embed="rId5">
            <a:duotone>
              <a:srgbClr val="7FBA00">
                <a:shade val="45000"/>
                <a:satMod val="135000"/>
              </a:srgbClr>
              <a:prstClr val="white"/>
            </a:duotone>
          </a:blip>
          <a:stretch>
            <a:fillRect/>
          </a:stretch>
        </p:blipFill>
        <p:spPr>
          <a:xfrm>
            <a:off x="1255467" y="4951081"/>
            <a:ext cx="515447" cy="508290"/>
          </a:xfrm>
          <a:prstGeom prst="rect">
            <a:avLst/>
          </a:prstGeom>
        </p:spPr>
      </p:pic>
      <p:pic>
        <p:nvPicPr>
          <p:cNvPr id="44" name="Picture 43">
            <a:extLst>
              <a:ext uri="{FF2B5EF4-FFF2-40B4-BE49-F238E27FC236}">
                <a16:creationId xmlns:a16="http://schemas.microsoft.com/office/drawing/2014/main" id="{12D9BA6C-003A-46AD-80A8-2745C0B2A70C}"/>
              </a:ext>
            </a:extLst>
          </p:cNvPr>
          <p:cNvPicPr>
            <a:picLocks noChangeAspect="1"/>
          </p:cNvPicPr>
          <p:nvPr/>
        </p:nvPicPr>
        <p:blipFill>
          <a:blip r:embed="rId6">
            <a:duotone>
              <a:prstClr val="black"/>
              <a:srgbClr val="DC3C00">
                <a:tint val="45000"/>
                <a:satMod val="400000"/>
              </a:srgbClr>
            </a:duotone>
          </a:blip>
          <a:stretch>
            <a:fillRect/>
          </a:stretch>
        </p:blipFill>
        <p:spPr>
          <a:xfrm>
            <a:off x="10967750" y="3022042"/>
            <a:ext cx="431864" cy="479977"/>
          </a:xfrm>
          <a:prstGeom prst="rect">
            <a:avLst/>
          </a:prstGeom>
        </p:spPr>
      </p:pic>
      <p:sp>
        <p:nvSpPr>
          <p:cNvPr id="45" name="Oval 44">
            <a:extLst>
              <a:ext uri="{FF2B5EF4-FFF2-40B4-BE49-F238E27FC236}">
                <a16:creationId xmlns:a16="http://schemas.microsoft.com/office/drawing/2014/main" id="{CFC791CE-34BD-487F-8930-9C1FC13EC162}"/>
              </a:ext>
            </a:extLst>
          </p:cNvPr>
          <p:cNvSpPr/>
          <p:nvPr/>
        </p:nvSpPr>
        <p:spPr bwMode="auto">
          <a:xfrm>
            <a:off x="5273265" y="2473269"/>
            <a:ext cx="259999" cy="259999"/>
          </a:xfrm>
          <a:prstGeom prst="ellipse">
            <a:avLst/>
          </a:prstGeom>
          <a:solidFill>
            <a:srgbClr val="E45A2B"/>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69953" eaLnBrk="0" hangingPunct="0">
              <a:lnSpc>
                <a:spcPct val="90000"/>
              </a:lnSpc>
              <a:spcBef>
                <a:spcPct val="0"/>
              </a:spcBef>
              <a:spcAft>
                <a:spcPct val="0"/>
              </a:spcAft>
              <a:defRPr/>
            </a:pPr>
            <a:r>
              <a:rPr lang="en-US" sz="1248" b="1" kern="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46" name="Oval 45">
            <a:extLst>
              <a:ext uri="{FF2B5EF4-FFF2-40B4-BE49-F238E27FC236}">
                <a16:creationId xmlns:a16="http://schemas.microsoft.com/office/drawing/2014/main" id="{9E82B0DB-B938-4FB9-9123-6E90F4FFEAC9}"/>
              </a:ext>
            </a:extLst>
          </p:cNvPr>
          <p:cNvSpPr/>
          <p:nvPr/>
        </p:nvSpPr>
        <p:spPr bwMode="auto">
          <a:xfrm>
            <a:off x="5240378" y="2473269"/>
            <a:ext cx="259999" cy="259999"/>
          </a:xfrm>
          <a:prstGeom prst="ellipse">
            <a:avLst/>
          </a:prstGeom>
          <a:solidFill>
            <a:srgbClr val="E45A2B"/>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69953" eaLnBrk="0" hangingPunct="0">
              <a:lnSpc>
                <a:spcPct val="90000"/>
              </a:lnSpc>
              <a:spcBef>
                <a:spcPct val="0"/>
              </a:spcBef>
              <a:spcAft>
                <a:spcPct val="0"/>
              </a:spcAft>
              <a:defRPr/>
            </a:pPr>
            <a:r>
              <a:rPr lang="en-US" sz="1248" b="1" kern="0">
                <a:gradFill>
                  <a:gsLst>
                    <a:gs pos="0">
                      <a:srgbClr val="FFFFFF"/>
                    </a:gs>
                    <a:gs pos="100000">
                      <a:srgbClr val="FFFFFF"/>
                    </a:gs>
                  </a:gsLst>
                  <a:lin ang="5400000" scaled="0"/>
                </a:gradFill>
                <a:latin typeface="Segoe UI"/>
                <a:ea typeface="Segoe UI" pitchFamily="34" charset="0"/>
                <a:cs typeface="Segoe UI" pitchFamily="34" charset="0"/>
              </a:rPr>
              <a:t>3</a:t>
            </a:r>
          </a:p>
        </p:txBody>
      </p:sp>
    </p:spTree>
    <p:extLst>
      <p:ext uri="{BB962C8B-B14F-4D97-AF65-F5344CB8AC3E}">
        <p14:creationId xmlns:p14="http://schemas.microsoft.com/office/powerpoint/2010/main" val="2080012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p:cTn id="41" dur="500" fill="hold"/>
                                        <p:tgtEl>
                                          <p:spTgt spid="41"/>
                                        </p:tgtEl>
                                        <p:attrNameLst>
                                          <p:attrName>ppt_w</p:attrName>
                                        </p:attrNameLst>
                                      </p:cBhvr>
                                      <p:tavLst>
                                        <p:tav tm="0">
                                          <p:val>
                                            <p:fltVal val="0"/>
                                          </p:val>
                                        </p:tav>
                                        <p:tav tm="100000">
                                          <p:val>
                                            <p:strVal val="#ppt_w"/>
                                          </p:val>
                                        </p:tav>
                                      </p:tavLst>
                                    </p:anim>
                                    <p:anim calcmode="lin" valueType="num">
                                      <p:cBhvr>
                                        <p:cTn id="42" dur="500" fill="hold"/>
                                        <p:tgtEl>
                                          <p:spTgt spid="41"/>
                                        </p:tgtEl>
                                        <p:attrNameLst>
                                          <p:attrName>ppt_h</p:attrName>
                                        </p:attrNameLst>
                                      </p:cBhvr>
                                      <p:tavLst>
                                        <p:tav tm="0">
                                          <p:val>
                                            <p:fltVal val="0"/>
                                          </p:val>
                                        </p:tav>
                                        <p:tav tm="100000">
                                          <p:val>
                                            <p:strVal val="#ppt_h"/>
                                          </p:val>
                                        </p:tav>
                                      </p:tavLst>
                                    </p:anim>
                                    <p:animEffect transition="in" filter="fade">
                                      <p:cBhvr>
                                        <p:cTn id="43" dur="500"/>
                                        <p:tgtEl>
                                          <p:spTgt spid="41"/>
                                        </p:tgtEl>
                                      </p:cBhvr>
                                    </p:animEffect>
                                  </p:childTnLst>
                                </p:cTn>
                              </p:par>
                              <p:par>
                                <p:cTn id="44" presetID="1" presetClass="entr" presetSubtype="0" fill="hold" nodeType="withEffect">
                                  <p:stCondLst>
                                    <p:cond delay="0"/>
                                  </p:stCondLst>
                                  <p:childTnLst>
                                    <p:set>
                                      <p:cBhvr>
                                        <p:cTn id="45" dur="1" fill="hold">
                                          <p:stCondLst>
                                            <p:cond delay="0"/>
                                          </p:stCondLst>
                                        </p:cTn>
                                        <p:tgtEl>
                                          <p:spTgt spid="38">
                                            <p:txEl>
                                              <p:pRg st="0" end="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childTnLst>
                                </p:cTn>
                              </p:par>
                              <p:par>
                                <p:cTn id="68" presetID="42" presetClass="path" presetSubtype="0" accel="50000" decel="50000" fill="hold" nodeType="withEffect">
                                  <p:stCondLst>
                                    <p:cond delay="0"/>
                                  </p:stCondLst>
                                  <p:childTnLst>
                                    <p:animMotion origin="layout" path="M 1.28415E-6 -1.31185E-6 L 0.26832 0.12347 " pathEditMode="relative" rAng="0" ptsTypes="AA">
                                      <p:cBhvr>
                                        <p:cTn id="69" dur="2000" fill="hold"/>
                                        <p:tgtEl>
                                          <p:spTgt spid="16"/>
                                        </p:tgtEl>
                                        <p:attrNameLst>
                                          <p:attrName>ppt_x</p:attrName>
                                          <p:attrName>ppt_y</p:attrName>
                                        </p:attrNameLst>
                                      </p:cBhvr>
                                      <p:rCtr x="13416" y="6173"/>
                                    </p:animMotion>
                                  </p:childTnLst>
                                </p:cTn>
                              </p:par>
                              <p:par>
                                <p:cTn id="70" presetID="42" presetClass="path" presetSubtype="0" accel="50000" decel="50000" fill="hold" nodeType="withEffect">
                                  <p:stCondLst>
                                    <p:cond delay="0"/>
                                  </p:stCondLst>
                                  <p:childTnLst>
                                    <p:animMotion origin="layout" path="M 3.15803E-6 -2.4966E-6 L 0.22364 -0.1507 " pathEditMode="relative" rAng="0" ptsTypes="AA">
                                      <p:cBhvr>
                                        <p:cTn id="71" dur="2000" fill="hold"/>
                                        <p:tgtEl>
                                          <p:spTgt spid="23"/>
                                        </p:tgtEl>
                                        <p:attrNameLst>
                                          <p:attrName>ppt_x</p:attrName>
                                          <p:attrName>ppt_y</p:attrName>
                                        </p:attrNameLst>
                                      </p:cBhvr>
                                      <p:rCtr x="11182" y="-7535"/>
                                    </p:animMotion>
                                  </p:childTnLst>
                                </p:cTn>
                              </p:par>
                              <p:par>
                                <p:cTn id="72" presetID="42" presetClass="path" presetSubtype="0" accel="50000" decel="50000" fill="hold" nodeType="withEffect">
                                  <p:stCondLst>
                                    <p:cond delay="0"/>
                                  </p:stCondLst>
                                  <p:childTnLst>
                                    <p:animMotion origin="layout" path="M -4.34772E-6 -1.80209E-6 L -0.30801 0.10145 " pathEditMode="relative" rAng="0" ptsTypes="AA">
                                      <p:cBhvr>
                                        <p:cTn id="73" dur="2000" fill="hold"/>
                                        <p:tgtEl>
                                          <p:spTgt spid="40"/>
                                        </p:tgtEl>
                                        <p:attrNameLst>
                                          <p:attrName>ppt_x</p:attrName>
                                          <p:attrName>ppt_y</p:attrName>
                                        </p:attrNameLst>
                                      </p:cBhvr>
                                      <p:rCtr x="-15407" y="5061"/>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8">
                                            <p:txEl>
                                              <p:pRg st="1" end="1"/>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8">
                                            <p:txEl>
                                              <p:pRg st="2" end="2"/>
                                            </p:txEl>
                                          </p:spTgt>
                                        </p:tgtEl>
                                        <p:attrNameLst>
                                          <p:attrName>style.visibility</p:attrName>
                                        </p:attrNameLst>
                                      </p:cBhvr>
                                      <p:to>
                                        <p:strVal val="visible"/>
                                      </p:to>
                                    </p:set>
                                  </p:childTnLst>
                                </p:cTn>
                              </p:par>
                              <p:par>
                                <p:cTn id="84" presetID="10" presetClass="exit" presetSubtype="0" fill="hold" grpId="1" nodeType="withEffect">
                                  <p:stCondLst>
                                    <p:cond delay="0"/>
                                  </p:stCondLst>
                                  <p:childTnLst>
                                    <p:animEffect transition="out" filter="fade">
                                      <p:cBhvr>
                                        <p:cTn id="85" dur="500"/>
                                        <p:tgtEl>
                                          <p:spTgt spid="45"/>
                                        </p:tgtEl>
                                      </p:cBhvr>
                                    </p:animEffect>
                                    <p:set>
                                      <p:cBhvr>
                                        <p:cTn id="86" dur="1" fill="hold">
                                          <p:stCondLst>
                                            <p:cond delay="499"/>
                                          </p:stCondLst>
                                        </p:cTn>
                                        <p:tgtEl>
                                          <p:spTgt spid="4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childTnLst>
                                </p:cTn>
                              </p:par>
                              <p:par>
                                <p:cTn id="99" presetID="10" presetClass="exit" presetSubtype="0" fill="hold" grpId="1" nodeType="withEffect">
                                  <p:stCondLst>
                                    <p:cond delay="0"/>
                                  </p:stCondLst>
                                  <p:childTnLst>
                                    <p:animEffect transition="out" filter="fade">
                                      <p:cBhvr>
                                        <p:cTn id="100" dur="500"/>
                                        <p:tgtEl>
                                          <p:spTgt spid="46"/>
                                        </p:tgtEl>
                                      </p:cBhvr>
                                    </p:animEffect>
                                    <p:set>
                                      <p:cBhvr>
                                        <p:cTn id="101" dur="1" fill="hold">
                                          <p:stCondLst>
                                            <p:cond delay="499"/>
                                          </p:stCondLst>
                                        </p:cTn>
                                        <p:tgtEl>
                                          <p:spTgt spid="46"/>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38">
                                            <p:txEl>
                                              <p:pRg st="3" end="3"/>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8"/>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21"/>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1"/>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2"/>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28"/>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7"/>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20"/>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25"/>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30"/>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0" grpId="0" animBg="1"/>
      <p:bldP spid="11" grpId="0" animBg="1"/>
      <p:bldP spid="12" grpId="0" animBg="1"/>
      <p:bldP spid="13" grpId="0" animBg="1"/>
      <p:bldP spid="14" grpId="0" animBg="1"/>
      <p:bldP spid="29" grpId="0" animBg="1"/>
      <p:bldP spid="33" grpId="0" animBg="1"/>
      <p:bldP spid="35" grpId="0"/>
      <p:bldP spid="36" grpId="0"/>
      <p:bldP spid="37" grpId="0"/>
      <p:bldP spid="38" grpId="0" animBg="1"/>
      <p:bldP spid="45" grpId="0" animBg="1"/>
      <p:bldP spid="45" grpId="1" animBg="1"/>
      <p:bldP spid="46" grpId="0" animBg="1"/>
      <p:bldP spid="4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Synchronization principles process : Staging / Sync / Import / Export</a:t>
            </a:r>
            <a:endParaRPr lang="fr-FR" dirty="0"/>
          </a:p>
        </p:txBody>
      </p:sp>
      <p:sp>
        <p:nvSpPr>
          <p:cNvPr id="4" name="Rectangle 3">
            <a:extLst>
              <a:ext uri="{FF2B5EF4-FFF2-40B4-BE49-F238E27FC236}">
                <a16:creationId xmlns:a16="http://schemas.microsoft.com/office/drawing/2014/main" id="{DFBC87F2-3D0A-4D37-A593-7460B82D5753}"/>
              </a:ext>
            </a:extLst>
          </p:cNvPr>
          <p:cNvSpPr>
            <a:spLocks noChangeArrowheads="1"/>
          </p:cNvSpPr>
          <p:nvPr/>
        </p:nvSpPr>
        <p:spPr bwMode="auto">
          <a:xfrm>
            <a:off x="5591648" y="1641091"/>
            <a:ext cx="4441197" cy="5239414"/>
          </a:xfrm>
          <a:prstGeom prst="rect">
            <a:avLst/>
          </a:prstGeom>
          <a:solidFill>
            <a:srgbClr val="CECECE"/>
          </a:solidFill>
          <a:ln w="19050">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777777"/>
                  </a:outerShdw>
                </a:effectLst>
              </a14:hiddenEffects>
            </a:ext>
          </a:extLst>
        </p:spPr>
        <p:txBody>
          <a:bodyPr wrap="none"/>
          <a:lstStyle/>
          <a:p>
            <a:pPr defTabSz="932597" fontAlgn="auto">
              <a:defRPr/>
            </a:pPr>
            <a:r>
              <a:rPr lang="en-US" sz="2040" kern="0">
                <a:solidFill>
                  <a:srgbClr val="000000"/>
                </a:solidFill>
                <a:latin typeface="Arial" charset="0"/>
              </a:rPr>
              <a:t>                           </a:t>
            </a:r>
          </a:p>
          <a:p>
            <a:pPr defTabSz="932597" fontAlgn="auto">
              <a:defRPr/>
            </a:pPr>
            <a:r>
              <a:rPr lang="en-US" sz="2040" kern="0">
                <a:solidFill>
                  <a:srgbClr val="000000"/>
                </a:solidFill>
                <a:latin typeface="Arial" charset="0"/>
              </a:rPr>
              <a:t>                              Metadirectory</a:t>
            </a:r>
          </a:p>
        </p:txBody>
      </p:sp>
      <p:sp>
        <p:nvSpPr>
          <p:cNvPr id="6" name="AutoShape 5">
            <a:extLst>
              <a:ext uri="{FF2B5EF4-FFF2-40B4-BE49-F238E27FC236}">
                <a16:creationId xmlns:a16="http://schemas.microsoft.com/office/drawing/2014/main" id="{14016740-1A5C-46AB-BD4E-5995A2DFD1EF}"/>
              </a:ext>
            </a:extLst>
          </p:cNvPr>
          <p:cNvSpPr>
            <a:spLocks noChangeArrowheads="1"/>
          </p:cNvSpPr>
          <p:nvPr/>
        </p:nvSpPr>
        <p:spPr bwMode="auto">
          <a:xfrm rot="5400000">
            <a:off x="5180392" y="1490511"/>
            <a:ext cx="3652696" cy="5595620"/>
          </a:xfrm>
          <a:custGeom>
            <a:avLst/>
            <a:gdLst>
              <a:gd name="G0" fmla="+- 2870 0 0"/>
              <a:gd name="G1" fmla="+- -11693112 0 0"/>
              <a:gd name="G2" fmla="+- 0 0 -11693112"/>
              <a:gd name="T0" fmla="*/ 0 256 1"/>
              <a:gd name="T1" fmla="*/ 180 256 1"/>
              <a:gd name="G3" fmla="+- -11693112 T0 T1"/>
              <a:gd name="T2" fmla="*/ 0 256 1"/>
              <a:gd name="T3" fmla="*/ 90 256 1"/>
              <a:gd name="G4" fmla="+- -11693112 T2 T3"/>
              <a:gd name="G5" fmla="*/ G4 2 1"/>
              <a:gd name="T4" fmla="*/ 90 256 1"/>
              <a:gd name="T5" fmla="*/ 0 256 1"/>
              <a:gd name="G6" fmla="+- -11693112 T4 T5"/>
              <a:gd name="G7" fmla="*/ G6 2 1"/>
              <a:gd name="G8" fmla="abs -1169311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2870"/>
              <a:gd name="G18" fmla="*/ 2870 1 2"/>
              <a:gd name="G19" fmla="+- G18 5400 0"/>
              <a:gd name="G20" fmla="cos G19 -11693112"/>
              <a:gd name="G21" fmla="sin G19 -11693112"/>
              <a:gd name="G22" fmla="+- G20 10800 0"/>
              <a:gd name="G23" fmla="+- G21 10800 0"/>
              <a:gd name="G24" fmla="+- 10800 0 G20"/>
              <a:gd name="G25" fmla="+- 2870 10800 0"/>
              <a:gd name="G26" fmla="?: G9 G17 G25"/>
              <a:gd name="G27" fmla="?: G9 0 21600"/>
              <a:gd name="G28" fmla="cos 10800 -11693112"/>
              <a:gd name="G29" fmla="sin 10800 -11693112"/>
              <a:gd name="G30" fmla="sin 2870 -11693112"/>
              <a:gd name="G31" fmla="+- G28 10800 0"/>
              <a:gd name="G32" fmla="+- G29 10800 0"/>
              <a:gd name="G33" fmla="+- G30 10800 0"/>
              <a:gd name="G34" fmla="?: G4 0 G31"/>
              <a:gd name="G35" fmla="?: -11693112 G34 0"/>
              <a:gd name="G36" fmla="?: G6 G35 G31"/>
              <a:gd name="G37" fmla="+- 21600 0 G36"/>
              <a:gd name="G38" fmla="?: G4 0 G33"/>
              <a:gd name="G39" fmla="?: -11693112 G38 G32"/>
              <a:gd name="G40" fmla="?: G6 G39 0"/>
              <a:gd name="G41" fmla="?: G4 G32 21600"/>
              <a:gd name="G42" fmla="?: G6 G41 G33"/>
              <a:gd name="T12" fmla="*/ 10800 w 21600"/>
              <a:gd name="T13" fmla="*/ 0 h 21600"/>
              <a:gd name="T14" fmla="*/ 3967 w 21600"/>
              <a:gd name="T15" fmla="*/ 10611 h 21600"/>
              <a:gd name="T16" fmla="*/ 10800 w 21600"/>
              <a:gd name="T17" fmla="*/ 7930 h 21600"/>
              <a:gd name="T18" fmla="*/ 17633 w 21600"/>
              <a:gd name="T19" fmla="*/ 1061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931" y="10721"/>
                </a:moveTo>
                <a:cubicBezTo>
                  <a:pt x="7973" y="9167"/>
                  <a:pt x="9245" y="7930"/>
                  <a:pt x="10800" y="7930"/>
                </a:cubicBezTo>
                <a:cubicBezTo>
                  <a:pt x="12354" y="7930"/>
                  <a:pt x="13626" y="9167"/>
                  <a:pt x="13668" y="10721"/>
                </a:cubicBezTo>
                <a:lnTo>
                  <a:pt x="21595" y="10502"/>
                </a:lnTo>
                <a:cubicBezTo>
                  <a:pt x="21434" y="4656"/>
                  <a:pt x="16648" y="0"/>
                  <a:pt x="10799" y="0"/>
                </a:cubicBezTo>
                <a:cubicBezTo>
                  <a:pt x="4951" y="0"/>
                  <a:pt x="165" y="4656"/>
                  <a:pt x="4" y="10502"/>
                </a:cubicBezTo>
                <a:close/>
              </a:path>
            </a:pathLst>
          </a:custGeom>
          <a:gradFill flip="none" rotWithShape="1">
            <a:gsLst>
              <a:gs pos="0">
                <a:srgbClr val="AFD3FF"/>
              </a:gs>
              <a:gs pos="39999">
                <a:srgbClr val="85C2FF"/>
              </a:gs>
              <a:gs pos="70000">
                <a:srgbClr val="C4D6EB"/>
              </a:gs>
              <a:gs pos="100000">
                <a:srgbClr val="FFFFFF"/>
              </a:gs>
            </a:gsLst>
            <a:lin ang="5400000" scaled="1"/>
            <a:tileRect/>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2597" fontAlgn="auto">
              <a:defRPr/>
            </a:pPr>
            <a:endParaRPr lang="en-US" sz="1836" kern="0">
              <a:solidFill>
                <a:srgbClr val="000000"/>
              </a:solidFill>
              <a:latin typeface="Segoe UI" panose="020B0502040204020203" pitchFamily="34" charset="0"/>
            </a:endParaRPr>
          </a:p>
        </p:txBody>
      </p:sp>
      <p:grpSp>
        <p:nvGrpSpPr>
          <p:cNvPr id="7" name="Group 6">
            <a:extLst>
              <a:ext uri="{FF2B5EF4-FFF2-40B4-BE49-F238E27FC236}">
                <a16:creationId xmlns:a16="http://schemas.microsoft.com/office/drawing/2014/main" id="{EE37F808-71B7-4142-AA77-66E3659CAD4E}"/>
              </a:ext>
            </a:extLst>
          </p:cNvPr>
          <p:cNvGrpSpPr>
            <a:grpSpLocks/>
          </p:cNvGrpSpPr>
          <p:nvPr/>
        </p:nvGrpSpPr>
        <p:grpSpPr bwMode="auto">
          <a:xfrm>
            <a:off x="3664911" y="4793481"/>
            <a:ext cx="2875527" cy="1165754"/>
            <a:chOff x="1104" y="2688"/>
            <a:chExt cx="1776" cy="720"/>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p:grpSpPr>
        <p:sp>
          <p:nvSpPr>
            <p:cNvPr id="8" name="Rectangle 7">
              <a:extLst>
                <a:ext uri="{FF2B5EF4-FFF2-40B4-BE49-F238E27FC236}">
                  <a16:creationId xmlns:a16="http://schemas.microsoft.com/office/drawing/2014/main" id="{560D4689-DB15-4518-8082-DB9714EF913B}"/>
                </a:ext>
              </a:extLst>
            </p:cNvPr>
            <p:cNvSpPr>
              <a:spLocks noChangeArrowheads="1"/>
            </p:cNvSpPr>
            <p:nvPr/>
          </p:nvSpPr>
          <p:spPr bwMode="auto">
            <a:xfrm>
              <a:off x="1104" y="2688"/>
              <a:ext cx="1776" cy="720"/>
            </a:xfrm>
            <a:prstGeom prst="rect">
              <a:avLst/>
            </a:prstGeom>
            <a:grpFill/>
            <a:ln>
              <a:noFill/>
            </a:ln>
            <a:effectLst/>
            <a:scene3d>
              <a:camera prst="orthographicFront"/>
              <a:lightRig rig="threePt" dir="t"/>
            </a:scene3d>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2597" fontAlgn="auto">
                <a:defRPr/>
              </a:pPr>
              <a:endParaRPr lang="en-GB" sz="3060" kern="0">
                <a:solidFill>
                  <a:srgbClr val="000000"/>
                </a:solidFill>
                <a:effectLst>
                  <a:outerShdw blurRad="60007" dist="310007" dir="7680000" sy="30000" kx="1300200" algn="ctr" rotWithShape="0">
                    <a:prstClr val="black">
                      <a:alpha val="32000"/>
                    </a:prstClr>
                  </a:outerShdw>
                </a:effectLst>
                <a:latin typeface="Segoe UI" panose="020B0502040204020203" pitchFamily="34" charset="0"/>
              </a:endParaRPr>
            </a:p>
          </p:txBody>
        </p:sp>
        <p:sp>
          <p:nvSpPr>
            <p:cNvPr id="9" name="AutoShape 8">
              <a:extLst>
                <a:ext uri="{FF2B5EF4-FFF2-40B4-BE49-F238E27FC236}">
                  <a16:creationId xmlns:a16="http://schemas.microsoft.com/office/drawing/2014/main" id="{37CECAF8-E29C-4AFE-881F-4B829B62BC9C}"/>
                </a:ext>
              </a:extLst>
            </p:cNvPr>
            <p:cNvSpPr>
              <a:spLocks noChangeArrowheads="1"/>
            </p:cNvSpPr>
            <p:nvPr/>
          </p:nvSpPr>
          <p:spPr bwMode="auto">
            <a:xfrm>
              <a:off x="1339" y="2732"/>
              <a:ext cx="1192" cy="623"/>
            </a:xfrm>
            <a:prstGeom prst="rightArrow">
              <a:avLst>
                <a:gd name="adj1" fmla="val 50000"/>
                <a:gd name="adj2" fmla="val 47833"/>
              </a:avLst>
            </a:prstGeom>
            <a:grpFill/>
            <a:ln>
              <a:noFill/>
            </a:ln>
            <a:effectLst/>
            <a:scene3d>
              <a:camera prst="orthographicFront"/>
              <a:lightRig rig="threePt" dir="t"/>
            </a:scene3d>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2597" fontAlgn="auto">
                <a:defRPr/>
              </a:pPr>
              <a:r>
                <a:rPr lang="pl-PL" sz="2856" kern="0">
                  <a:solidFill>
                    <a:srgbClr val="000000"/>
                  </a:solidFill>
                  <a:effectLst>
                    <a:outerShdw blurRad="60007" dist="310007" dir="7680000" sy="30000" kx="1300200" algn="ctr" rotWithShape="0">
                      <a:prstClr val="black">
                        <a:alpha val="32000"/>
                      </a:prstClr>
                    </a:outerShdw>
                  </a:effectLst>
                  <a:latin typeface="Arial" charset="0"/>
                </a:rPr>
                <a:t>Import</a:t>
              </a:r>
              <a:endParaRPr lang="en-US" sz="2856" kern="0">
                <a:solidFill>
                  <a:srgbClr val="000000"/>
                </a:solidFill>
                <a:effectLst>
                  <a:outerShdw blurRad="60007" dist="310007" dir="7680000" sy="30000" kx="1300200" algn="ctr" rotWithShape="0">
                    <a:prstClr val="black">
                      <a:alpha val="32000"/>
                    </a:prstClr>
                  </a:outerShdw>
                </a:effectLst>
                <a:latin typeface="Arial" charset="0"/>
              </a:endParaRPr>
            </a:p>
          </p:txBody>
        </p:sp>
      </p:grpSp>
      <p:sp>
        <p:nvSpPr>
          <p:cNvPr id="10" name="AutoShape 9">
            <a:extLst>
              <a:ext uri="{FF2B5EF4-FFF2-40B4-BE49-F238E27FC236}">
                <a16:creationId xmlns:a16="http://schemas.microsoft.com/office/drawing/2014/main" id="{46404C92-84E0-40A6-B13D-0F8A5BA128EC}"/>
              </a:ext>
            </a:extLst>
          </p:cNvPr>
          <p:cNvSpPr>
            <a:spLocks noChangeArrowheads="1"/>
          </p:cNvSpPr>
          <p:nvPr/>
        </p:nvSpPr>
        <p:spPr bwMode="auto">
          <a:xfrm>
            <a:off x="2309722" y="4731958"/>
            <a:ext cx="1696820" cy="1143087"/>
          </a:xfrm>
          <a:prstGeom prst="can">
            <a:avLst>
              <a:gd name="adj" fmla="val 33278"/>
            </a:avLst>
          </a:prstGeom>
          <a:gradFill>
            <a:gsLst>
              <a:gs pos="0">
                <a:srgbClr val="AFD3FF"/>
              </a:gs>
              <a:gs pos="39999">
                <a:srgbClr val="85C2FF"/>
              </a:gs>
              <a:gs pos="70000">
                <a:srgbClr val="C4D6EB"/>
              </a:gs>
              <a:gs pos="100000">
                <a:srgbClr val="FFFFFF"/>
              </a:gs>
            </a:gsLst>
            <a:lin ang="5400000" scaled="0"/>
          </a:gradFill>
          <a:ln w="9525">
            <a:solidFill>
              <a:srgbClr val="333333"/>
            </a:solidFill>
            <a:round/>
            <a:headEnd/>
            <a:tailEnd/>
          </a:ln>
          <a:effectLst>
            <a:outerShdw dist="35921" dir="2700000" algn="ctr" rotWithShape="0">
              <a:srgbClr val="C0C0C0"/>
            </a:outerShdw>
          </a:effectLst>
        </p:spPr>
        <p:txBody>
          <a:bodyPr wrap="none" tIns="233151" anchor="ctr"/>
          <a:lstStyle/>
          <a:p>
            <a:pPr defTabSz="932597" fontAlgn="auto">
              <a:defRPr/>
            </a:pPr>
            <a:r>
              <a:rPr lang="pl-PL"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AD</a:t>
            </a:r>
            <a:r>
              <a:rPr lang="en-US"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 </a:t>
            </a:r>
            <a:r>
              <a:rPr lang="pl-PL"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DS</a:t>
            </a:r>
            <a:endParaRPr lang="en-US" sz="1836" kern="0">
              <a:solidFill>
                <a:srgbClr val="0072C6">
                  <a:lumMod val="50000"/>
                </a:srgbClr>
              </a:solidFill>
              <a:effectLst>
                <a:outerShdw blurRad="60007" dist="310007" dir="7680000" sy="30000" kx="1300200" algn="ctr" rotWithShape="0">
                  <a:prstClr val="black">
                    <a:alpha val="32000"/>
                  </a:prstClr>
                </a:outerShdw>
              </a:effectLst>
              <a:latin typeface="Arial" charset="0"/>
            </a:endParaRPr>
          </a:p>
        </p:txBody>
      </p:sp>
      <p:sp>
        <p:nvSpPr>
          <p:cNvPr id="11" name="Oval 10">
            <a:extLst>
              <a:ext uri="{FF2B5EF4-FFF2-40B4-BE49-F238E27FC236}">
                <a16:creationId xmlns:a16="http://schemas.microsoft.com/office/drawing/2014/main" id="{0E4E96ED-7215-4B28-81A2-FE475A01BA80}"/>
              </a:ext>
            </a:extLst>
          </p:cNvPr>
          <p:cNvSpPr>
            <a:spLocks noChangeArrowheads="1"/>
          </p:cNvSpPr>
          <p:nvPr/>
        </p:nvSpPr>
        <p:spPr bwMode="auto">
          <a:xfrm>
            <a:off x="5936513" y="4550615"/>
            <a:ext cx="1567292" cy="1567292"/>
          </a:xfrm>
          <a:prstGeom prst="ellipse">
            <a:avLst/>
          </a:prstGeom>
          <a:gradFill rotWithShape="0">
            <a:gsLst>
              <a:gs pos="0">
                <a:srgbClr val="9999FF">
                  <a:gamma/>
                  <a:tint val="24314"/>
                  <a:invGamma/>
                </a:srgbClr>
              </a:gs>
              <a:gs pos="100000">
                <a:srgbClr val="9999FF"/>
              </a:gs>
            </a:gsLst>
            <a:lin ang="5400000" scaled="1"/>
          </a:gradFill>
          <a:ln w="9525">
            <a:solidFill>
              <a:srgbClr val="333333"/>
            </a:solidFill>
            <a:round/>
            <a:headEnd type="none" w="sm" len="sm"/>
            <a:tailEnd type="none" w="sm" len="sm"/>
          </a:ln>
          <a:effectLst>
            <a:outerShdw dist="63500" dir="3187806" algn="ctr" rotWithShape="0">
              <a:srgbClr val="C0C0C0"/>
            </a:outerShdw>
          </a:effectLst>
          <a:scene3d>
            <a:camera prst="orthographicFront"/>
            <a:lightRig rig="threePt" dir="t"/>
          </a:scene3d>
          <a:sp3d>
            <a:bevelT/>
          </a:sp3d>
        </p:spPr>
        <p:txBody>
          <a:bodyPr wrap="none" anchor="ctr"/>
          <a:lstStyle/>
          <a:p>
            <a:pPr defTabSz="932597" fontAlgn="auto">
              <a:defRPr/>
            </a:pPr>
            <a:r>
              <a:rPr lang="en-US" sz="1632" kern="0">
                <a:solidFill>
                  <a:srgbClr val="0072C6">
                    <a:lumMod val="50000"/>
                  </a:srgbClr>
                </a:solidFill>
                <a:effectLst>
                  <a:outerShdw blurRad="60007" dist="310007" dir="7680000" sy="30000" kx="1300200" algn="ctr" rotWithShape="0">
                    <a:prstClr val="black">
                      <a:alpha val="32000"/>
                    </a:prstClr>
                  </a:outerShdw>
                </a:effectLst>
                <a:latin typeface="Arial" charset="0"/>
              </a:rPr>
              <a:t>Connector</a:t>
            </a:r>
          </a:p>
          <a:p>
            <a:pPr defTabSz="932597" fontAlgn="auto">
              <a:defRPr/>
            </a:pPr>
            <a:r>
              <a:rPr lang="en-US" sz="1632" kern="0">
                <a:solidFill>
                  <a:srgbClr val="0072C6">
                    <a:lumMod val="50000"/>
                  </a:srgbClr>
                </a:solidFill>
                <a:effectLst>
                  <a:outerShdw blurRad="60007" dist="310007" dir="7680000" sy="30000" kx="1300200" algn="ctr" rotWithShape="0">
                    <a:prstClr val="black">
                      <a:alpha val="32000"/>
                    </a:prstClr>
                  </a:outerShdw>
                </a:effectLst>
                <a:latin typeface="Arial" charset="0"/>
              </a:rPr>
              <a:t>Space</a:t>
            </a:r>
          </a:p>
        </p:txBody>
      </p:sp>
      <p:grpSp>
        <p:nvGrpSpPr>
          <p:cNvPr id="12" name="Group 11">
            <a:extLst>
              <a:ext uri="{FF2B5EF4-FFF2-40B4-BE49-F238E27FC236}">
                <a16:creationId xmlns:a16="http://schemas.microsoft.com/office/drawing/2014/main" id="{391E75FC-3184-4F4C-80BB-EB81CEFCDFDC}"/>
              </a:ext>
            </a:extLst>
          </p:cNvPr>
          <p:cNvGrpSpPr>
            <a:grpSpLocks/>
          </p:cNvGrpSpPr>
          <p:nvPr/>
        </p:nvGrpSpPr>
        <p:grpSpPr bwMode="auto">
          <a:xfrm>
            <a:off x="3276326" y="2617410"/>
            <a:ext cx="3264112" cy="1047560"/>
            <a:chOff x="864" y="1344"/>
            <a:chExt cx="2016" cy="647"/>
          </a:xfrm>
          <a:gradFill flip="none" rotWithShape="1">
            <a:gsLst>
              <a:gs pos="0">
                <a:srgbClr val="D68178">
                  <a:tint val="66000"/>
                  <a:satMod val="160000"/>
                </a:srgbClr>
              </a:gs>
              <a:gs pos="50000">
                <a:srgbClr val="D68178">
                  <a:tint val="44500"/>
                  <a:satMod val="160000"/>
                </a:srgbClr>
              </a:gs>
              <a:gs pos="100000">
                <a:srgbClr val="D68178">
                  <a:tint val="23500"/>
                  <a:satMod val="160000"/>
                </a:srgbClr>
              </a:gs>
            </a:gsLst>
            <a:lin ang="5400000" scaled="1"/>
            <a:tileRect/>
          </a:gradFill>
        </p:grpSpPr>
        <p:sp>
          <p:nvSpPr>
            <p:cNvPr id="13" name="Rectangle 12">
              <a:extLst>
                <a:ext uri="{FF2B5EF4-FFF2-40B4-BE49-F238E27FC236}">
                  <a16:creationId xmlns:a16="http://schemas.microsoft.com/office/drawing/2014/main" id="{DDB66A21-4026-4769-9006-79E10316C620}"/>
                </a:ext>
              </a:extLst>
            </p:cNvPr>
            <p:cNvSpPr>
              <a:spLocks noChangeArrowheads="1"/>
            </p:cNvSpPr>
            <p:nvPr/>
          </p:nvSpPr>
          <p:spPr bwMode="auto">
            <a:xfrm>
              <a:off x="864" y="1344"/>
              <a:ext cx="2016" cy="6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2597" fontAlgn="auto">
                <a:defRPr/>
              </a:pPr>
              <a:endParaRPr lang="en-GB" sz="3060" kern="0">
                <a:solidFill>
                  <a:srgbClr val="000000"/>
                </a:solidFill>
                <a:effectLst>
                  <a:outerShdw blurRad="60007" dist="310007" dir="7680000" sy="30000" kx="1300200" algn="ctr" rotWithShape="0">
                    <a:prstClr val="black">
                      <a:alpha val="32000"/>
                    </a:prstClr>
                  </a:outerShdw>
                </a:effectLst>
                <a:latin typeface="Segoe UI" panose="020B0502040204020203" pitchFamily="34" charset="0"/>
              </a:endParaRPr>
            </a:p>
          </p:txBody>
        </p:sp>
        <p:sp>
          <p:nvSpPr>
            <p:cNvPr id="14" name="AutoShape 13">
              <a:extLst>
                <a:ext uri="{FF2B5EF4-FFF2-40B4-BE49-F238E27FC236}">
                  <a16:creationId xmlns:a16="http://schemas.microsoft.com/office/drawing/2014/main" id="{BB71D46E-BD7E-4028-B34B-B4210CBCBE70}"/>
                </a:ext>
              </a:extLst>
            </p:cNvPr>
            <p:cNvSpPr>
              <a:spLocks noChangeArrowheads="1"/>
            </p:cNvSpPr>
            <p:nvPr/>
          </p:nvSpPr>
          <p:spPr bwMode="auto">
            <a:xfrm flipH="1">
              <a:off x="1313" y="1359"/>
              <a:ext cx="1192" cy="623"/>
            </a:xfrm>
            <a:prstGeom prst="rightArrow">
              <a:avLst>
                <a:gd name="adj1" fmla="val 50000"/>
                <a:gd name="adj2" fmla="val 47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2597" fontAlgn="auto">
                <a:defRPr/>
              </a:pPr>
              <a:r>
                <a:rPr lang="en-US" sz="2856" kern="0">
                  <a:solidFill>
                    <a:srgbClr val="000000"/>
                  </a:solidFill>
                  <a:effectLst>
                    <a:outerShdw blurRad="60007" dist="310007" dir="7680000" sy="30000" kx="1300200" algn="ctr" rotWithShape="0">
                      <a:prstClr val="black">
                        <a:alpha val="32000"/>
                      </a:prstClr>
                    </a:outerShdw>
                  </a:effectLst>
                  <a:latin typeface="Arial" charset="0"/>
                </a:rPr>
                <a:t>Export</a:t>
              </a:r>
            </a:p>
          </p:txBody>
        </p:sp>
      </p:grpSp>
      <p:sp>
        <p:nvSpPr>
          <p:cNvPr id="15" name="Oval 14">
            <a:extLst>
              <a:ext uri="{FF2B5EF4-FFF2-40B4-BE49-F238E27FC236}">
                <a16:creationId xmlns:a16="http://schemas.microsoft.com/office/drawing/2014/main" id="{354CF1AB-DD66-408F-8F3A-D57E8E7ACBCA}"/>
              </a:ext>
            </a:extLst>
          </p:cNvPr>
          <p:cNvSpPr>
            <a:spLocks noChangeArrowheads="1"/>
          </p:cNvSpPr>
          <p:nvPr/>
        </p:nvSpPr>
        <p:spPr bwMode="auto">
          <a:xfrm>
            <a:off x="5936513" y="2374541"/>
            <a:ext cx="1567292" cy="1567292"/>
          </a:xfrm>
          <a:prstGeom prst="ellipse">
            <a:avLst/>
          </a:prstGeom>
          <a:gradFill rotWithShape="0">
            <a:gsLst>
              <a:gs pos="0">
                <a:srgbClr val="9999FF">
                  <a:gamma/>
                  <a:tint val="24314"/>
                  <a:invGamma/>
                </a:srgbClr>
              </a:gs>
              <a:gs pos="100000">
                <a:srgbClr val="9999FF"/>
              </a:gs>
            </a:gsLst>
            <a:lin ang="5400000" scaled="1"/>
          </a:gradFill>
          <a:ln w="9525">
            <a:solidFill>
              <a:srgbClr val="333333"/>
            </a:solidFill>
            <a:round/>
            <a:headEnd type="none" w="sm" len="sm"/>
            <a:tailEnd type="none" w="sm" len="sm"/>
          </a:ln>
          <a:effectLst>
            <a:outerShdw dist="63500" dir="3187806" algn="ctr" rotWithShape="0">
              <a:srgbClr val="C0C0C0"/>
            </a:outerShdw>
          </a:effectLst>
          <a:scene3d>
            <a:camera prst="orthographicFront"/>
            <a:lightRig rig="threePt" dir="t"/>
          </a:scene3d>
          <a:sp3d>
            <a:bevelT/>
          </a:sp3d>
        </p:spPr>
        <p:txBody>
          <a:bodyPr wrap="none" anchor="ctr"/>
          <a:lstStyle/>
          <a:p>
            <a:pPr defTabSz="932597" fontAlgn="auto">
              <a:defRPr/>
            </a:pPr>
            <a:r>
              <a:rPr lang="en-US" sz="1632" kern="0">
                <a:solidFill>
                  <a:srgbClr val="0072C6">
                    <a:lumMod val="50000"/>
                  </a:srgbClr>
                </a:solidFill>
                <a:effectLst>
                  <a:outerShdw blurRad="60007" dist="310007" dir="7680000" sy="30000" kx="1300200" algn="ctr" rotWithShape="0">
                    <a:prstClr val="black">
                      <a:alpha val="32000"/>
                    </a:prstClr>
                  </a:outerShdw>
                </a:effectLst>
                <a:latin typeface="Arial" charset="0"/>
              </a:rPr>
              <a:t>Connector</a:t>
            </a:r>
            <a:br>
              <a:rPr lang="en-US" sz="1632" kern="0">
                <a:solidFill>
                  <a:srgbClr val="0072C6">
                    <a:lumMod val="50000"/>
                  </a:srgbClr>
                </a:solidFill>
                <a:effectLst>
                  <a:outerShdw blurRad="60007" dist="310007" dir="7680000" sy="30000" kx="1300200" algn="ctr" rotWithShape="0">
                    <a:prstClr val="black">
                      <a:alpha val="32000"/>
                    </a:prstClr>
                  </a:outerShdw>
                </a:effectLst>
                <a:latin typeface="Arial" charset="0"/>
              </a:rPr>
            </a:br>
            <a:r>
              <a:rPr lang="en-US" sz="1632" kern="0">
                <a:solidFill>
                  <a:srgbClr val="0072C6">
                    <a:lumMod val="50000"/>
                  </a:srgbClr>
                </a:solidFill>
                <a:effectLst>
                  <a:outerShdw blurRad="60007" dist="310007" dir="7680000" sy="30000" kx="1300200" algn="ctr" rotWithShape="0">
                    <a:prstClr val="black">
                      <a:alpha val="32000"/>
                    </a:prstClr>
                  </a:outerShdw>
                </a:effectLst>
                <a:latin typeface="Arial" charset="0"/>
              </a:rPr>
              <a:t>Space</a:t>
            </a:r>
          </a:p>
        </p:txBody>
      </p:sp>
      <p:sp>
        <p:nvSpPr>
          <p:cNvPr id="16" name="Oval 15">
            <a:extLst>
              <a:ext uri="{FF2B5EF4-FFF2-40B4-BE49-F238E27FC236}">
                <a16:creationId xmlns:a16="http://schemas.microsoft.com/office/drawing/2014/main" id="{6D2E5627-B386-4468-9BCC-1226AE900792}"/>
              </a:ext>
            </a:extLst>
          </p:cNvPr>
          <p:cNvSpPr>
            <a:spLocks noChangeArrowheads="1"/>
          </p:cNvSpPr>
          <p:nvPr/>
        </p:nvSpPr>
        <p:spPr bwMode="auto">
          <a:xfrm>
            <a:off x="8794230" y="3161425"/>
            <a:ext cx="1858730" cy="1942924"/>
          </a:xfrm>
          <a:prstGeom prst="ellipse">
            <a:avLst/>
          </a:prstGeom>
          <a:gradFill>
            <a:gsLst>
              <a:gs pos="0">
                <a:srgbClr val="AFD3FF"/>
              </a:gs>
              <a:gs pos="39999">
                <a:srgbClr val="85C2FF"/>
              </a:gs>
              <a:gs pos="70000">
                <a:srgbClr val="C4D6EB"/>
              </a:gs>
              <a:gs pos="100000">
                <a:srgbClr val="FFFFFF"/>
              </a:gs>
            </a:gsLst>
            <a:lin ang="5400000" scaled="0"/>
          </a:gradFill>
          <a:ln w="9525">
            <a:solidFill>
              <a:srgbClr val="333333"/>
            </a:solidFill>
            <a:round/>
            <a:headEnd type="none" w="sm" len="sm"/>
            <a:tailEnd type="none" w="sm" len="sm"/>
          </a:ln>
          <a:effectLst>
            <a:outerShdw dist="53882" dir="2700000" algn="ctr" rotWithShape="0">
              <a:srgbClr val="C0C0C0"/>
            </a:outerShdw>
          </a:effectLst>
          <a:scene3d>
            <a:camera prst="orthographicFront"/>
            <a:lightRig rig="threePt" dir="t"/>
          </a:scene3d>
          <a:sp3d>
            <a:bevelT/>
          </a:sp3d>
        </p:spPr>
        <p:txBody>
          <a:bodyPr wrap="none" anchor="ctr"/>
          <a:lstStyle/>
          <a:p>
            <a:pPr defTabSz="932597" fontAlgn="auto">
              <a:defRPr/>
            </a:pPr>
            <a:r>
              <a:rPr lang="en-US"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Metaverse</a:t>
            </a:r>
          </a:p>
        </p:txBody>
      </p:sp>
      <p:sp>
        <p:nvSpPr>
          <p:cNvPr id="17" name="AutoShape 17">
            <a:extLst>
              <a:ext uri="{FF2B5EF4-FFF2-40B4-BE49-F238E27FC236}">
                <a16:creationId xmlns:a16="http://schemas.microsoft.com/office/drawing/2014/main" id="{32D5E327-7696-42F1-9A02-912805DB6EF5}"/>
              </a:ext>
            </a:extLst>
          </p:cNvPr>
          <p:cNvSpPr>
            <a:spLocks noChangeArrowheads="1"/>
          </p:cNvSpPr>
          <p:nvPr/>
        </p:nvSpPr>
        <p:spPr bwMode="auto">
          <a:xfrm>
            <a:off x="2309722" y="2529978"/>
            <a:ext cx="1696820" cy="1143087"/>
          </a:xfrm>
          <a:prstGeom prst="can">
            <a:avLst>
              <a:gd name="adj" fmla="val 33278"/>
            </a:avLst>
          </a:prstGeom>
          <a:gradFill>
            <a:gsLst>
              <a:gs pos="0">
                <a:srgbClr val="AFD3FF"/>
              </a:gs>
              <a:gs pos="39999">
                <a:srgbClr val="85C2FF"/>
              </a:gs>
              <a:gs pos="70000">
                <a:srgbClr val="C4D6EB"/>
              </a:gs>
              <a:gs pos="100000">
                <a:srgbClr val="FFFFFF"/>
              </a:gs>
            </a:gsLst>
            <a:lin ang="5400000" scaled="0"/>
          </a:gradFill>
          <a:ln w="9525">
            <a:solidFill>
              <a:srgbClr val="333333"/>
            </a:solidFill>
            <a:round/>
            <a:headEnd/>
            <a:tailEnd/>
          </a:ln>
          <a:effectLst>
            <a:outerShdw dist="35921" dir="2700000" algn="ctr" rotWithShape="0">
              <a:srgbClr val="C0C0C0"/>
            </a:outerShdw>
          </a:effectLst>
        </p:spPr>
        <p:txBody>
          <a:bodyPr wrap="none" tIns="233151" anchor="ctr"/>
          <a:lstStyle/>
          <a:p>
            <a:pPr defTabSz="932597" fontAlgn="auto">
              <a:defRPr/>
            </a:pPr>
            <a:r>
              <a:rPr lang="pl-PL"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A</a:t>
            </a:r>
            <a:r>
              <a:rPr lang="pt-PT"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zure </a:t>
            </a:r>
            <a:r>
              <a:rPr lang="pl-PL" sz="1836" kern="0">
                <a:solidFill>
                  <a:srgbClr val="0072C6">
                    <a:lumMod val="50000"/>
                  </a:srgbClr>
                </a:solidFill>
                <a:effectLst>
                  <a:outerShdw blurRad="60007" dist="310007" dir="7680000" sy="30000" kx="1300200" algn="ctr" rotWithShape="0">
                    <a:prstClr val="black">
                      <a:alpha val="32000"/>
                    </a:prstClr>
                  </a:outerShdw>
                </a:effectLst>
                <a:latin typeface="Arial" charset="0"/>
              </a:rPr>
              <a:t>AD</a:t>
            </a:r>
            <a:endParaRPr lang="en-US" sz="1836" kern="0">
              <a:solidFill>
                <a:srgbClr val="0072C6">
                  <a:lumMod val="50000"/>
                </a:srgbClr>
              </a:solidFill>
              <a:effectLst>
                <a:outerShdw blurRad="60007" dist="310007" dir="7680000" sy="30000" kx="1300200" algn="ctr" rotWithShape="0">
                  <a:prstClr val="black">
                    <a:alpha val="32000"/>
                  </a:prstClr>
                </a:outerShdw>
              </a:effectLst>
              <a:latin typeface="Arial" charset="0"/>
            </a:endParaRPr>
          </a:p>
        </p:txBody>
      </p:sp>
      <p:sp>
        <p:nvSpPr>
          <p:cNvPr id="18" name="AutoShape 38">
            <a:extLst>
              <a:ext uri="{FF2B5EF4-FFF2-40B4-BE49-F238E27FC236}">
                <a16:creationId xmlns:a16="http://schemas.microsoft.com/office/drawing/2014/main" id="{35161317-803E-4F29-8518-06DF0852AE21}"/>
              </a:ext>
            </a:extLst>
          </p:cNvPr>
          <p:cNvSpPr>
            <a:spLocks noChangeArrowheads="1"/>
          </p:cNvSpPr>
          <p:nvPr/>
        </p:nvSpPr>
        <p:spPr bwMode="auto">
          <a:xfrm rot="16200000" flipV="1">
            <a:off x="6695872" y="3151710"/>
            <a:ext cx="2642376" cy="2253791"/>
          </a:xfrm>
          <a:custGeom>
            <a:avLst/>
            <a:gdLst>
              <a:gd name="G0" fmla="+- -33813 0 0"/>
              <a:gd name="G1" fmla="+- -11796480 0 0"/>
              <a:gd name="G2" fmla="+- -33813 0 -11796480"/>
              <a:gd name="G3" fmla="+- 10800 0 0"/>
              <a:gd name="G4" fmla="+- 0 0 -33813"/>
              <a:gd name="T0" fmla="*/ 360 256 1"/>
              <a:gd name="T1" fmla="*/ 0 256 1"/>
              <a:gd name="G5" fmla="+- G2 T0 T1"/>
              <a:gd name="G6" fmla="?: G2 G2 G5"/>
              <a:gd name="G7" fmla="+- 0 0 G6"/>
              <a:gd name="G8" fmla="+- 6885 0 0"/>
              <a:gd name="G9" fmla="+- 0 0 -11796480"/>
              <a:gd name="G10" fmla="+- 6885 0 2700"/>
              <a:gd name="G11" fmla="cos G10 -33813"/>
              <a:gd name="G12" fmla="sin G10 -33813"/>
              <a:gd name="G13" fmla="cos 13500 -33813"/>
              <a:gd name="G14" fmla="sin 13500 -33813"/>
              <a:gd name="G15" fmla="+- G11 10800 0"/>
              <a:gd name="G16" fmla="+- G12 10800 0"/>
              <a:gd name="G17" fmla="+- G13 10800 0"/>
              <a:gd name="G18" fmla="+- G14 10800 0"/>
              <a:gd name="G19" fmla="*/ 6885 1 2"/>
              <a:gd name="G20" fmla="+- G19 5400 0"/>
              <a:gd name="G21" fmla="cos G20 -33813"/>
              <a:gd name="G22" fmla="sin G20 -33813"/>
              <a:gd name="G23" fmla="+- G21 10800 0"/>
              <a:gd name="G24" fmla="+- G12 G23 G22"/>
              <a:gd name="G25" fmla="+- G22 G23 G11"/>
              <a:gd name="G26" fmla="cos 10800 -33813"/>
              <a:gd name="G27" fmla="sin 10800 -33813"/>
              <a:gd name="G28" fmla="cos 6885 -33813"/>
              <a:gd name="G29" fmla="sin 6885 -33813"/>
              <a:gd name="G30" fmla="+- G26 10800 0"/>
              <a:gd name="G31" fmla="+- G27 10800 0"/>
              <a:gd name="G32" fmla="+- G28 10800 0"/>
              <a:gd name="G33" fmla="+- G29 10800 0"/>
              <a:gd name="G34" fmla="+- G19 5400 0"/>
              <a:gd name="G35" fmla="cos G34 -11796480"/>
              <a:gd name="G36" fmla="sin G34 -11796480"/>
              <a:gd name="G37" fmla="+/ -11796480 -33813 2"/>
              <a:gd name="T2" fmla="*/ 180 256 1"/>
              <a:gd name="T3" fmla="*/ 0 256 1"/>
              <a:gd name="G38" fmla="+- G37 T2 T3"/>
              <a:gd name="G39" fmla="?: G2 G37 G38"/>
              <a:gd name="G40" fmla="cos 10800 G39"/>
              <a:gd name="G41" fmla="sin 10800 G39"/>
              <a:gd name="G42" fmla="cos 6885 G39"/>
              <a:gd name="G43" fmla="sin 6885 G39"/>
              <a:gd name="G44" fmla="+- G40 10800 0"/>
              <a:gd name="G45" fmla="+- G41 10800 0"/>
              <a:gd name="G46" fmla="+- G42 10800 0"/>
              <a:gd name="G47" fmla="+- G43 10800 0"/>
              <a:gd name="G48" fmla="+- G35 10800 0"/>
              <a:gd name="G49" fmla="+- G36 10800 0"/>
              <a:gd name="T4" fmla="*/ 10751 w 21600"/>
              <a:gd name="T5" fmla="*/ 0 h 21600"/>
              <a:gd name="T6" fmla="*/ 1957 w 21600"/>
              <a:gd name="T7" fmla="*/ 10800 h 21600"/>
              <a:gd name="T8" fmla="*/ 10769 w 21600"/>
              <a:gd name="T9" fmla="*/ 3915 h 21600"/>
              <a:gd name="T10" fmla="*/ 24299 w 21600"/>
              <a:gd name="T11" fmla="*/ 10678 h 21600"/>
              <a:gd name="T12" fmla="*/ 19684 w 21600"/>
              <a:gd name="T13" fmla="*/ 15378 h 21600"/>
              <a:gd name="T14" fmla="*/ 14984 w 21600"/>
              <a:gd name="T15" fmla="*/ 1076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684" y="10738"/>
                </a:moveTo>
                <a:cubicBezTo>
                  <a:pt x="17650" y="6959"/>
                  <a:pt x="14578" y="3915"/>
                  <a:pt x="10800" y="3915"/>
                </a:cubicBezTo>
                <a:cubicBezTo>
                  <a:pt x="6997" y="3915"/>
                  <a:pt x="3915" y="6997"/>
                  <a:pt x="3915" y="10800"/>
                </a:cubicBezTo>
                <a:lnTo>
                  <a:pt x="0" y="10800"/>
                </a:lnTo>
                <a:cubicBezTo>
                  <a:pt x="0" y="4835"/>
                  <a:pt x="4835" y="0"/>
                  <a:pt x="10800" y="0"/>
                </a:cubicBezTo>
                <a:cubicBezTo>
                  <a:pt x="16726" y="0"/>
                  <a:pt x="21546" y="4776"/>
                  <a:pt x="21599" y="10702"/>
                </a:cubicBezTo>
                <a:lnTo>
                  <a:pt x="24299" y="10678"/>
                </a:lnTo>
                <a:lnTo>
                  <a:pt x="19684" y="15378"/>
                </a:lnTo>
                <a:lnTo>
                  <a:pt x="14984" y="10762"/>
                </a:lnTo>
                <a:lnTo>
                  <a:pt x="17684" y="10738"/>
                </a:lnTo>
                <a:close/>
              </a:path>
            </a:pathLst>
          </a:custGeom>
          <a:solidFill>
            <a:srgbClr val="00BCF2">
              <a:lumMod val="20000"/>
              <a:lumOff val="80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lgn="ctr">
                <a:solidFill>
                  <a:schemeClr val="tx1"/>
                </a:solidFill>
                <a:miter lim="800000"/>
                <a:headEnd/>
                <a:tailEnd/>
              </a14:hiddenLine>
            </a:ext>
          </a:extLst>
        </p:spPr>
        <p:txBody>
          <a:bodyPr rot="10800000" vert="eaVert" wrap="none" anchor="ctr"/>
          <a:lstStyle/>
          <a:p>
            <a:pPr defTabSz="932597" fontAlgn="auto">
              <a:defRPr/>
            </a:pPr>
            <a:endParaRPr lang="en-GB" sz="1632" kern="0">
              <a:solidFill>
                <a:srgbClr val="0072C6">
                  <a:lumMod val="50000"/>
                </a:srgbClr>
              </a:solidFill>
              <a:effectLst>
                <a:outerShdw blurRad="60007" dist="310007" dir="7680000" sy="30000" kx="1300200" algn="ctr" rotWithShape="0">
                  <a:prstClr val="black">
                    <a:alpha val="32000"/>
                  </a:prstClr>
                </a:outerShdw>
              </a:effectLst>
              <a:latin typeface="Arial" charset="0"/>
            </a:endParaRPr>
          </a:p>
        </p:txBody>
      </p:sp>
      <p:sp>
        <p:nvSpPr>
          <p:cNvPr id="19" name="WordArt 40">
            <a:extLst>
              <a:ext uri="{FF2B5EF4-FFF2-40B4-BE49-F238E27FC236}">
                <a16:creationId xmlns:a16="http://schemas.microsoft.com/office/drawing/2014/main" id="{D5C2AB6E-6700-48BC-BCAB-F725B62BDF5E}"/>
              </a:ext>
            </a:extLst>
          </p:cNvPr>
          <p:cNvSpPr>
            <a:spLocks noChangeArrowheads="1" noChangeShapeType="1" noTextEdit="1"/>
          </p:cNvSpPr>
          <p:nvPr/>
        </p:nvSpPr>
        <p:spPr bwMode="auto">
          <a:xfrm rot="5400000">
            <a:off x="7084456" y="3550010"/>
            <a:ext cx="2098358" cy="1476622"/>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defTabSz="932597" fontAlgn="auto">
              <a:defRPr/>
            </a:pPr>
            <a:r>
              <a:rPr lang="en-US" sz="1836" kern="10">
                <a:ln w="9525">
                  <a:noFill/>
                  <a:round/>
                  <a:headEnd/>
                  <a:tailEnd/>
                </a:ln>
                <a:solidFill>
                  <a:srgbClr val="0072C6">
                    <a:lumMod val="50000"/>
                  </a:srgbClr>
                </a:solidFill>
                <a:latin typeface="Segoe UI" panose="020B0502040204020203" pitchFamily="34" charset="0"/>
                <a:cs typeface="Arial"/>
              </a:rPr>
              <a:t>Synchronization</a:t>
            </a:r>
          </a:p>
        </p:txBody>
      </p:sp>
      <p:grpSp>
        <p:nvGrpSpPr>
          <p:cNvPr id="20" name="Group 19">
            <a:extLst>
              <a:ext uri="{FF2B5EF4-FFF2-40B4-BE49-F238E27FC236}">
                <a16:creationId xmlns:a16="http://schemas.microsoft.com/office/drawing/2014/main" id="{CE05BDD7-0593-4F06-B89F-A3F72C488B70}"/>
              </a:ext>
            </a:extLst>
          </p:cNvPr>
          <p:cNvGrpSpPr/>
          <p:nvPr/>
        </p:nvGrpSpPr>
        <p:grpSpPr>
          <a:xfrm>
            <a:off x="501575" y="5138839"/>
            <a:ext cx="1704370" cy="397321"/>
            <a:chOff x="830339" y="3066446"/>
            <a:chExt cx="1704370" cy="397321"/>
          </a:xfrm>
        </p:grpSpPr>
        <p:pic>
          <p:nvPicPr>
            <p:cNvPr id="21" name="Picture 20">
              <a:extLst>
                <a:ext uri="{FF2B5EF4-FFF2-40B4-BE49-F238E27FC236}">
                  <a16:creationId xmlns:a16="http://schemas.microsoft.com/office/drawing/2014/main" id="{E267114B-7FB5-4878-8655-90289EFD31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339" y="3066446"/>
              <a:ext cx="600209" cy="397321"/>
            </a:xfrm>
            <a:prstGeom prst="rect">
              <a:avLst/>
            </a:prstGeom>
          </p:spPr>
        </p:pic>
        <p:sp>
          <p:nvSpPr>
            <p:cNvPr id="22" name="Rectangle 21">
              <a:extLst>
                <a:ext uri="{FF2B5EF4-FFF2-40B4-BE49-F238E27FC236}">
                  <a16:creationId xmlns:a16="http://schemas.microsoft.com/office/drawing/2014/main" id="{00845994-C657-45BF-957A-EA70DF295120}"/>
                </a:ext>
              </a:extLst>
            </p:cNvPr>
            <p:cNvSpPr/>
            <p:nvPr/>
          </p:nvSpPr>
          <p:spPr>
            <a:xfrm>
              <a:off x="1460824" y="3115751"/>
              <a:ext cx="1073885" cy="298710"/>
            </a:xfrm>
            <a:prstGeom prst="rect">
              <a:avLst/>
            </a:prstGeom>
            <a:ln>
              <a:noFill/>
            </a:ln>
          </p:spPr>
          <p:txBody>
            <a:bodyPr wrap="square" lIns="0" tIns="0" rIns="0" bIns="0" anchor="ctr">
              <a:spAutoFit/>
            </a:bodyPr>
            <a:lstStyle/>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Windows Server</a:t>
              </a:r>
            </a:p>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Active Directory</a:t>
              </a:r>
            </a:p>
          </p:txBody>
        </p:sp>
      </p:grpSp>
      <p:pic>
        <p:nvPicPr>
          <p:cNvPr id="23" name="Picture 22">
            <a:extLst>
              <a:ext uri="{FF2B5EF4-FFF2-40B4-BE49-F238E27FC236}">
                <a16:creationId xmlns:a16="http://schemas.microsoft.com/office/drawing/2014/main" id="{503B4890-8078-4D69-9B00-0268EE4CA63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1151" y="2128281"/>
            <a:ext cx="851938" cy="851939"/>
          </a:xfrm>
          <a:prstGeom prst="rect">
            <a:avLst/>
          </a:prstGeom>
        </p:spPr>
      </p:pic>
      <p:sp>
        <p:nvSpPr>
          <p:cNvPr id="24" name="Rectangle 23">
            <a:extLst>
              <a:ext uri="{FF2B5EF4-FFF2-40B4-BE49-F238E27FC236}">
                <a16:creationId xmlns:a16="http://schemas.microsoft.com/office/drawing/2014/main" id="{018797D8-C4C2-4834-993C-0421DA657372}"/>
              </a:ext>
            </a:extLst>
          </p:cNvPr>
          <p:cNvSpPr/>
          <p:nvPr/>
        </p:nvSpPr>
        <p:spPr>
          <a:xfrm>
            <a:off x="448043" y="3161425"/>
            <a:ext cx="1800493" cy="590931"/>
          </a:xfrm>
          <a:prstGeom prst="rect">
            <a:avLst/>
          </a:prstGeom>
        </p:spPr>
        <p:txBody>
          <a:bodyPr wrap="non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Microsoft Azure</a:t>
            </a:r>
            <a:b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br>
            <a: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Active Directory</a:t>
            </a:r>
          </a:p>
        </p:txBody>
      </p:sp>
      <p:sp>
        <p:nvSpPr>
          <p:cNvPr id="25" name="Freeform: Shape 24">
            <a:extLst>
              <a:ext uri="{FF2B5EF4-FFF2-40B4-BE49-F238E27FC236}">
                <a16:creationId xmlns:a16="http://schemas.microsoft.com/office/drawing/2014/main" id="{0968ABEF-ACFC-44C3-BE28-28B879A2D51E}"/>
              </a:ext>
            </a:extLst>
          </p:cNvPr>
          <p:cNvSpPr/>
          <p:nvPr/>
        </p:nvSpPr>
        <p:spPr bwMode="auto">
          <a:xfrm>
            <a:off x="386856" y="1798373"/>
            <a:ext cx="2198111" cy="12948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Arrow: Right 2">
            <a:extLst>
              <a:ext uri="{FF2B5EF4-FFF2-40B4-BE49-F238E27FC236}">
                <a16:creationId xmlns:a16="http://schemas.microsoft.com/office/drawing/2014/main" id="{9943E30B-38FD-490E-B884-340CBEB5661D}"/>
              </a:ext>
            </a:extLst>
          </p:cNvPr>
          <p:cNvSpPr/>
          <p:nvPr/>
        </p:nvSpPr>
        <p:spPr>
          <a:xfrm>
            <a:off x="4389457" y="4960286"/>
            <a:ext cx="1015991" cy="144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Arrow: Right 25">
            <a:extLst>
              <a:ext uri="{FF2B5EF4-FFF2-40B4-BE49-F238E27FC236}">
                <a16:creationId xmlns:a16="http://schemas.microsoft.com/office/drawing/2014/main" id="{F4087890-B437-496B-9108-32DCB6185161}"/>
              </a:ext>
            </a:extLst>
          </p:cNvPr>
          <p:cNvSpPr/>
          <p:nvPr/>
        </p:nvSpPr>
        <p:spPr>
          <a:xfrm rot="10800000">
            <a:off x="4533352" y="2765750"/>
            <a:ext cx="1015991" cy="144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53357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502329" y="5240471"/>
            <a:ext cx="370531" cy="123076"/>
          </a:xfrm>
        </p:spPr>
        <p:txBody>
          <a:bodyPr/>
          <a:lstStyle/>
          <a:p>
            <a:fld id="{ED077441-DF17-4513-BACB-525ED94CFAE4}" type="slidenum">
              <a:rPr lang="en-US" smtClean="0"/>
              <a:pPr/>
              <a:t>1</a:t>
            </a:fld>
            <a:endParaRPr lang="en-US"/>
          </a:p>
        </p:txBody>
      </p:sp>
      <p:sp>
        <p:nvSpPr>
          <p:cNvPr id="2" name="Espace réservé du texte 1">
            <a:extLst>
              <a:ext uri="{FF2B5EF4-FFF2-40B4-BE49-F238E27FC236}">
                <a16:creationId xmlns:a16="http://schemas.microsoft.com/office/drawing/2014/main" id="{4FA2594E-E01A-4B8D-8922-182DF38D5D39}"/>
              </a:ext>
            </a:extLst>
          </p:cNvPr>
          <p:cNvSpPr>
            <a:spLocks noGrp="1"/>
          </p:cNvSpPr>
          <p:nvPr>
            <p:ph type="body" sz="quarter" idx="13"/>
          </p:nvPr>
        </p:nvSpPr>
        <p:spPr/>
        <p:txBody>
          <a:bodyPr/>
          <a:lstStyle/>
          <a:p>
            <a:r>
              <a:rPr lang="fr-FR" dirty="0"/>
              <a:t>Agenda – Module 4 - </a:t>
            </a:r>
            <a:r>
              <a:rPr lang="en-US" spc="-50" dirty="0"/>
              <a:t>Section 2 – Directory Synchronization</a:t>
            </a:r>
            <a:endParaRPr lang="fr-FR" dirty="0"/>
          </a:p>
        </p:txBody>
      </p:sp>
      <p:sp>
        <p:nvSpPr>
          <p:cNvPr id="17" name="TextBox 16"/>
          <p:cNvSpPr txBox="1"/>
          <p:nvPr/>
        </p:nvSpPr>
        <p:spPr>
          <a:xfrm>
            <a:off x="638164" y="1975125"/>
            <a:ext cx="5562117" cy="671847"/>
          </a:xfrm>
          <a:prstGeom prst="rect">
            <a:avLst/>
          </a:prstGeom>
          <a:noFill/>
        </p:spPr>
        <p:txBody>
          <a:bodyPr wrap="square" lIns="182854" tIns="146283" rIns="182854" bIns="146283"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390" algn="l"/>
              </a:tabLst>
            </a:pPr>
            <a:r>
              <a:rPr lang="en-US" sz="1199" b="1" dirty="0">
                <a:gradFill>
                  <a:gsLst>
                    <a:gs pos="2917">
                      <a:schemeClr val="tx1"/>
                    </a:gs>
                    <a:gs pos="30000">
                      <a:schemeClr val="tx1"/>
                    </a:gs>
                  </a:gsLst>
                  <a:lin ang="5400000" scaled="0"/>
                </a:gradFill>
                <a:latin typeface="+mn-lt"/>
                <a:cs typeface="Segoe UI Semilight" panose="020B0402040204020203" pitchFamily="34" charset="0"/>
              </a:rPr>
              <a:t>Directory Sync Overview</a:t>
            </a:r>
            <a:br>
              <a:rPr lang="en-US" sz="1199" b="1" dirty="0">
                <a:gradFill>
                  <a:gsLst>
                    <a:gs pos="2917">
                      <a:schemeClr val="tx1"/>
                    </a:gs>
                    <a:gs pos="30000">
                      <a:schemeClr val="tx1"/>
                    </a:gs>
                  </a:gsLst>
                  <a:lin ang="5400000" scaled="0"/>
                </a:gradFill>
                <a:latin typeface="+mn-lt"/>
                <a:cs typeface="Segoe UI Semilight" panose="020B0402040204020203" pitchFamily="34" charset="0"/>
              </a:rPr>
            </a:br>
            <a:endParaRPr lang="en-US" sz="1199"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3" name="TextBox 22"/>
          <p:cNvSpPr txBox="1"/>
          <p:nvPr/>
        </p:nvSpPr>
        <p:spPr>
          <a:xfrm>
            <a:off x="275545" y="1913577"/>
            <a:ext cx="725238" cy="609327"/>
          </a:xfrm>
          <a:prstGeom prst="rect">
            <a:avLst/>
          </a:prstGeom>
        </p:spPr>
        <p:txBody>
          <a:bodyPr wrap="square" lIns="182854" tIns="146283" rIns="182854" bIns="146283" numCol="1" spcCol="0" rtlCol="0">
            <a:spAutoFit/>
          </a:bodyPr>
          <a:lstStyle/>
          <a:p>
            <a:pPr>
              <a:spcAft>
                <a:spcPts val="600"/>
              </a:spcAft>
              <a:tabLst>
                <a:tab pos="342834"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099">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275545" y="2727959"/>
            <a:ext cx="725238" cy="609327"/>
          </a:xfrm>
          <a:prstGeom prst="rect">
            <a:avLst/>
          </a:prstGeom>
        </p:spPr>
        <p:txBody>
          <a:bodyPr wrap="square" lIns="182854" tIns="146283" rIns="182854" bIns="146283" numCol="1" spcCol="0" rtlCol="0">
            <a:spAutoFit/>
          </a:bodyPr>
          <a:lstStyle/>
          <a:p>
            <a:pPr>
              <a:spcAft>
                <a:spcPts val="600"/>
              </a:spcAft>
              <a:tabLst>
                <a:tab pos="342834"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0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8150708-5FAC-4950-AB76-35F27A7763B0}"/>
              </a:ext>
            </a:extLst>
          </p:cNvPr>
          <p:cNvSpPr txBox="1"/>
          <p:nvPr/>
        </p:nvSpPr>
        <p:spPr>
          <a:xfrm>
            <a:off x="682134" y="3545253"/>
            <a:ext cx="3354182" cy="671847"/>
          </a:xfrm>
          <a:prstGeom prst="rect">
            <a:avLst/>
          </a:prstGeom>
          <a:noFill/>
        </p:spPr>
        <p:txBody>
          <a:bodyPr wrap="square" lIns="182854" tIns="146283" rIns="182854" bIns="146283"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99"/>
              </a:spcAft>
              <a:tabLst>
                <a:tab pos="571390" algn="l"/>
              </a:tabLst>
            </a:pPr>
            <a:r>
              <a:rPr lang="en-US" sz="1199" b="1" dirty="0">
                <a:gradFill>
                  <a:gsLst>
                    <a:gs pos="2917">
                      <a:schemeClr val="tx1"/>
                    </a:gs>
                    <a:gs pos="30000">
                      <a:schemeClr val="tx1"/>
                    </a:gs>
                  </a:gsLst>
                  <a:lin ang="5400000" scaled="0"/>
                </a:gradFill>
                <a:latin typeface="+mn-lt"/>
                <a:cs typeface="Segoe UI Semilight" panose="020B0402040204020203" pitchFamily="34" charset="0"/>
              </a:rPr>
              <a:t>Azure AD Connect Concepts</a:t>
            </a:r>
            <a:br>
              <a:rPr lang="en-US" sz="1199" b="1" dirty="0">
                <a:gradFill>
                  <a:gsLst>
                    <a:gs pos="2917">
                      <a:schemeClr val="tx1"/>
                    </a:gs>
                    <a:gs pos="30000">
                      <a:schemeClr val="tx1"/>
                    </a:gs>
                  </a:gsLst>
                  <a:lin ang="5400000" scaled="0"/>
                </a:gradFill>
                <a:latin typeface="+mn-lt"/>
                <a:cs typeface="Segoe UI Semilight" panose="020B0402040204020203" pitchFamily="34" charset="0"/>
              </a:rPr>
            </a:br>
            <a:endParaRPr lang="en-US" sz="1199"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11" name="TextBox 10">
            <a:extLst>
              <a:ext uri="{FF2B5EF4-FFF2-40B4-BE49-F238E27FC236}">
                <a16:creationId xmlns:a16="http://schemas.microsoft.com/office/drawing/2014/main" id="{EF51852C-94F1-4462-959C-D621C273F5B3}"/>
              </a:ext>
            </a:extLst>
          </p:cNvPr>
          <p:cNvSpPr txBox="1"/>
          <p:nvPr/>
        </p:nvSpPr>
        <p:spPr>
          <a:xfrm>
            <a:off x="275545" y="3468957"/>
            <a:ext cx="725238" cy="609327"/>
          </a:xfrm>
          <a:prstGeom prst="rect">
            <a:avLst/>
          </a:prstGeom>
        </p:spPr>
        <p:txBody>
          <a:bodyPr wrap="square" lIns="182854" tIns="146283" rIns="182854" bIns="146283" numCol="1" spcCol="0" rtlCol="0">
            <a:spAutoFit/>
          </a:bodyPr>
          <a:lstStyle/>
          <a:p>
            <a:pPr>
              <a:spcAft>
                <a:spcPts val="600"/>
              </a:spcAft>
              <a:tabLst>
                <a:tab pos="342834"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0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F55B65B2-C2A5-4833-BA4A-77FE63B3FA15}"/>
              </a:ext>
            </a:extLst>
          </p:cNvPr>
          <p:cNvSpPr txBox="1"/>
          <p:nvPr/>
        </p:nvSpPr>
        <p:spPr>
          <a:xfrm>
            <a:off x="275545" y="4209955"/>
            <a:ext cx="725238" cy="609327"/>
          </a:xfrm>
          <a:prstGeom prst="rect">
            <a:avLst/>
          </a:prstGeom>
        </p:spPr>
        <p:txBody>
          <a:bodyPr wrap="square" lIns="182854" tIns="146283" rIns="182854" bIns="146283" numCol="1" spcCol="0" rtlCol="0">
            <a:spAutoFit/>
          </a:bodyPr>
          <a:lstStyle/>
          <a:p>
            <a:pPr>
              <a:spcAft>
                <a:spcPts val="600"/>
              </a:spcAft>
              <a:tabLst>
                <a:tab pos="342834"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04</a:t>
            </a:r>
            <a:endParaRPr lang="en-US" sz="10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0A673C60-1692-40A1-BA9F-B903719B0F7E}"/>
              </a:ext>
            </a:extLst>
          </p:cNvPr>
          <p:cNvSpPr txBox="1"/>
          <p:nvPr/>
        </p:nvSpPr>
        <p:spPr>
          <a:xfrm>
            <a:off x="275545" y="4963502"/>
            <a:ext cx="725238" cy="609327"/>
          </a:xfrm>
          <a:prstGeom prst="rect">
            <a:avLst/>
          </a:prstGeom>
        </p:spPr>
        <p:txBody>
          <a:bodyPr wrap="square" lIns="182854" tIns="146283" rIns="182854" bIns="146283" numCol="1" spcCol="0" rtlCol="0">
            <a:spAutoFit/>
          </a:bodyPr>
          <a:lstStyle/>
          <a:p>
            <a:pPr>
              <a:spcAft>
                <a:spcPts val="600"/>
              </a:spcAft>
              <a:tabLst>
                <a:tab pos="342834"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05</a:t>
            </a:r>
            <a:endParaRPr lang="en-US" sz="109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C681A204-0C34-4C8A-B232-34A1F5F68FBE}"/>
              </a:ext>
            </a:extLst>
          </p:cNvPr>
          <p:cNvSpPr txBox="1"/>
          <p:nvPr/>
        </p:nvSpPr>
        <p:spPr>
          <a:xfrm>
            <a:off x="638163" y="2805354"/>
            <a:ext cx="3354182" cy="480063"/>
          </a:xfrm>
          <a:prstGeom prst="rect">
            <a:avLst/>
          </a:prstGeom>
          <a:noFill/>
        </p:spPr>
        <p:txBody>
          <a:bodyPr wrap="square" lIns="182854" tIns="146283" rIns="182854" bIns="146283"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99"/>
              </a:spcAft>
              <a:tabLst>
                <a:tab pos="571390" algn="l"/>
              </a:tabLst>
            </a:pPr>
            <a:r>
              <a:rPr lang="en-US" sz="1199" b="1" dirty="0">
                <a:gradFill>
                  <a:gsLst>
                    <a:gs pos="2917">
                      <a:schemeClr val="tx1"/>
                    </a:gs>
                    <a:gs pos="30000">
                      <a:schemeClr val="tx1"/>
                    </a:gs>
                  </a:gsLst>
                  <a:lin ang="5400000" scaled="0"/>
                </a:gradFill>
                <a:latin typeface="+mn-lt"/>
                <a:cs typeface="Segoe UI Semilight" panose="020B0402040204020203" pitchFamily="34" charset="0"/>
              </a:rPr>
              <a:t>Object Properties of Interest</a:t>
            </a:r>
            <a:endParaRPr lang="en-US" sz="1199"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1" name="TextBox 20">
            <a:extLst>
              <a:ext uri="{FF2B5EF4-FFF2-40B4-BE49-F238E27FC236}">
                <a16:creationId xmlns:a16="http://schemas.microsoft.com/office/drawing/2014/main" id="{EE8FBCF5-9629-4853-A5F2-BBA3EEBFA49A}"/>
              </a:ext>
            </a:extLst>
          </p:cNvPr>
          <p:cNvSpPr txBox="1"/>
          <p:nvPr/>
        </p:nvSpPr>
        <p:spPr>
          <a:xfrm>
            <a:off x="682134" y="4267710"/>
            <a:ext cx="3354182" cy="480063"/>
          </a:xfrm>
          <a:prstGeom prst="rect">
            <a:avLst/>
          </a:prstGeom>
          <a:noFill/>
        </p:spPr>
        <p:txBody>
          <a:bodyPr wrap="square" lIns="182854" tIns="146283" rIns="182854" bIns="146283"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99"/>
              </a:spcAft>
              <a:tabLst>
                <a:tab pos="571390" algn="l"/>
              </a:tabLst>
            </a:pPr>
            <a:r>
              <a:rPr lang="en-US" sz="1199" b="1" dirty="0">
                <a:gradFill>
                  <a:gsLst>
                    <a:gs pos="2917">
                      <a:schemeClr val="tx1"/>
                    </a:gs>
                    <a:gs pos="30000">
                      <a:schemeClr val="tx1"/>
                    </a:gs>
                  </a:gsLst>
                  <a:lin ang="5400000" scaled="0"/>
                </a:gradFill>
                <a:latin typeface="+mn-lt"/>
                <a:cs typeface="Segoe UI Semilight" panose="020B0402040204020203" pitchFamily="34" charset="0"/>
              </a:rPr>
              <a:t>Password Synchronization</a:t>
            </a:r>
            <a:endParaRPr lang="en-US" sz="1199"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4" name="TextBox 23">
            <a:extLst>
              <a:ext uri="{FF2B5EF4-FFF2-40B4-BE49-F238E27FC236}">
                <a16:creationId xmlns:a16="http://schemas.microsoft.com/office/drawing/2014/main" id="{993EDA6A-D637-460F-A2FA-2A378F6B9676}"/>
              </a:ext>
            </a:extLst>
          </p:cNvPr>
          <p:cNvSpPr txBox="1"/>
          <p:nvPr/>
        </p:nvSpPr>
        <p:spPr>
          <a:xfrm>
            <a:off x="682134" y="5042738"/>
            <a:ext cx="3354182" cy="480063"/>
          </a:xfrm>
          <a:prstGeom prst="rect">
            <a:avLst/>
          </a:prstGeom>
          <a:noFill/>
        </p:spPr>
        <p:txBody>
          <a:bodyPr wrap="square" lIns="182854" tIns="146283" rIns="182854" bIns="146283"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199"/>
              </a:spcAft>
              <a:tabLst>
                <a:tab pos="571390" algn="l"/>
              </a:tabLst>
            </a:pPr>
            <a:r>
              <a:rPr lang="en-US" sz="1199" b="1" dirty="0">
                <a:gradFill>
                  <a:gsLst>
                    <a:gs pos="2917">
                      <a:schemeClr val="tx1"/>
                    </a:gs>
                    <a:gs pos="30000">
                      <a:schemeClr val="tx1"/>
                    </a:gs>
                  </a:gsLst>
                  <a:lin ang="5400000" scaled="0"/>
                </a:gradFill>
                <a:latin typeface="+mn-lt"/>
                <a:cs typeface="Segoe UI Semilight" panose="020B0402040204020203" pitchFamily="34" charset="0"/>
              </a:rPr>
              <a:t>Password Write-back Synchronization</a:t>
            </a:r>
            <a:endParaRPr lang="en-US" sz="1199" dirty="0">
              <a:gradFill>
                <a:gsLst>
                  <a:gs pos="2917">
                    <a:schemeClr val="tx1"/>
                  </a:gs>
                  <a:gs pos="30000">
                    <a:schemeClr val="tx1"/>
                  </a:gs>
                </a:gsLst>
                <a:lin ang="5400000" scaled="0"/>
              </a:gradFill>
              <a:latin typeface="+mn-lt"/>
              <a:cs typeface="Segoe UI Semilight" panose="020B0402040204020203" pitchFamily="34" charset="0"/>
            </a:endParaRPr>
          </a:p>
        </p:txBody>
      </p:sp>
    </p:spTree>
    <p:extLst>
      <p:ext uri="{BB962C8B-B14F-4D97-AF65-F5344CB8AC3E}">
        <p14:creationId xmlns:p14="http://schemas.microsoft.com/office/powerpoint/2010/main" val="28464349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094AFDBA-EFDB-4E25-A467-1255B3BC918B}"/>
              </a:ext>
            </a:extLst>
          </p:cNvPr>
          <p:cNvGrpSpPr/>
          <p:nvPr/>
        </p:nvGrpSpPr>
        <p:grpSpPr>
          <a:xfrm>
            <a:off x="10268530" y="2444746"/>
            <a:ext cx="2090474" cy="1325810"/>
            <a:chOff x="7431433" y="3094780"/>
            <a:chExt cx="3170344" cy="1827028"/>
          </a:xfrm>
        </p:grpSpPr>
        <p:sp>
          <p:nvSpPr>
            <p:cNvPr id="138" name="Freeform 38">
              <a:extLst>
                <a:ext uri="{FF2B5EF4-FFF2-40B4-BE49-F238E27FC236}">
                  <a16:creationId xmlns:a16="http://schemas.microsoft.com/office/drawing/2014/main" id="{B5DC7BA4-5BE0-4B7C-A947-0DC532B23C03}"/>
                </a:ext>
              </a:extLst>
            </p:cNvPr>
            <p:cNvSpPr>
              <a:spLocks/>
            </p:cNvSpPr>
            <p:nvPr/>
          </p:nvSpPr>
          <p:spPr bwMode="auto">
            <a:xfrm>
              <a:off x="8401385" y="3474930"/>
              <a:ext cx="2200392" cy="144687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pic>
          <p:nvPicPr>
            <p:cNvPr id="139" name="Picture 138">
              <a:extLst>
                <a:ext uri="{FF2B5EF4-FFF2-40B4-BE49-F238E27FC236}">
                  <a16:creationId xmlns:a16="http://schemas.microsoft.com/office/drawing/2014/main" id="{A448A168-3FD7-454F-B4CF-908884DE03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4548" y="3951123"/>
              <a:ext cx="851938" cy="851939"/>
            </a:xfrm>
            <a:prstGeom prst="rect">
              <a:avLst/>
            </a:prstGeom>
          </p:spPr>
        </p:pic>
        <p:sp>
          <p:nvSpPr>
            <p:cNvPr id="140" name="Rectangle 139">
              <a:extLst>
                <a:ext uri="{FF2B5EF4-FFF2-40B4-BE49-F238E27FC236}">
                  <a16:creationId xmlns:a16="http://schemas.microsoft.com/office/drawing/2014/main" id="{4E095BD0-5F5C-4D12-9A1A-48D8B8A796D2}"/>
                </a:ext>
              </a:extLst>
            </p:cNvPr>
            <p:cNvSpPr/>
            <p:nvPr/>
          </p:nvSpPr>
          <p:spPr>
            <a:xfrm>
              <a:off x="7431433" y="3094780"/>
              <a:ext cx="2200391" cy="606280"/>
            </a:xfrm>
            <a:prstGeom prst="rect">
              <a:avLst/>
            </a:prstGeom>
          </p:spPr>
          <p:txBody>
            <a:bodyPr wrap="squar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Microsoft Azure</a:t>
              </a:r>
              <a:br>
                <a:rPr kumimoji="0" lang="en-US" sz="14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br>
              <a:r>
                <a:rPr kumimoji="0" lang="en-US" sz="14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Active Directory</a:t>
              </a:r>
            </a:p>
          </p:txBody>
        </p:sp>
        <p:sp>
          <p:nvSpPr>
            <p:cNvPr id="141" name="Freeform: Shape 140">
              <a:extLst>
                <a:ext uri="{FF2B5EF4-FFF2-40B4-BE49-F238E27FC236}">
                  <a16:creationId xmlns:a16="http://schemas.microsoft.com/office/drawing/2014/main" id="{E37D6349-AAFF-436A-922C-2A9815640D2F}"/>
                </a:ext>
              </a:extLst>
            </p:cNvPr>
            <p:cNvSpPr/>
            <p:nvPr/>
          </p:nvSpPr>
          <p:spPr bwMode="auto">
            <a:xfrm>
              <a:off x="8325382" y="3626645"/>
              <a:ext cx="2198111" cy="12948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Synchronization data flow &amp; key terms</a:t>
            </a:r>
            <a:endParaRPr lang="fr-FR" dirty="0"/>
          </a:p>
        </p:txBody>
      </p:sp>
      <p:sp>
        <p:nvSpPr>
          <p:cNvPr id="72" name="Espace réservé du numéro de diapositive 3">
            <a:extLst>
              <a:ext uri="{FF2B5EF4-FFF2-40B4-BE49-F238E27FC236}">
                <a16:creationId xmlns:a16="http://schemas.microsoft.com/office/drawing/2014/main" id="{A4700AE5-C957-4426-AD44-677633B24CD0}"/>
              </a:ext>
            </a:extLst>
          </p:cNvPr>
          <p:cNvSpPr txBox="1">
            <a:spLocks/>
          </p:cNvSpPr>
          <p:nvPr/>
        </p:nvSpPr>
        <p:spPr>
          <a:xfrm>
            <a:off x="9541108" y="6622132"/>
            <a:ext cx="2901844" cy="372394"/>
          </a:xfrm>
          <a:prstGeom prst="rect">
            <a:avLst/>
          </a:prstGeom>
        </p:spPr>
        <p:txBody>
          <a:bodyPr/>
          <a:lstStyle>
            <a:defPPr>
              <a:defRPr lang="en-GB"/>
            </a:defPPr>
            <a:lvl1pPr algn="r" rtl="0" fontAlgn="base">
              <a:defRPr sz="1224" kern="1200" smtClean="0">
                <a:solidFill>
                  <a:srgbClr val="3F3F3F"/>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r" defTabSz="466298"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24" b="0" i="0" u="none" strike="noStrike" kern="1200" cap="none" spc="0" normalizeH="0" baseline="0" noProof="0" smtClean="0">
                <a:ln>
                  <a:noFill/>
                </a:ln>
                <a:solidFill>
                  <a:srgbClr val="3F3F3F"/>
                </a:solidFill>
                <a:effectLst/>
                <a:uLnTx/>
                <a:uFillTx/>
                <a:latin typeface="Segoe UI"/>
                <a:ea typeface="+mn-ea"/>
                <a:cs typeface="+mn-cs"/>
              </a:rPr>
              <a:pPr marL="0" marR="0" lvl="0" indent="0" algn="r" defTabSz="466298" rtl="0" eaLnBrk="0" fontAlgn="base" latinLnBrk="0" hangingPunct="0">
                <a:lnSpc>
                  <a:spcPct val="100000"/>
                </a:lnSpc>
                <a:spcBef>
                  <a:spcPct val="0"/>
                </a:spcBef>
                <a:spcAft>
                  <a:spcPct val="0"/>
                </a:spcAft>
                <a:buClrTx/>
                <a:buSzTx/>
                <a:buFontTx/>
                <a:buNone/>
                <a:tabLst/>
                <a:defRPr/>
              </a:pPr>
              <a:t>19</a:t>
            </a:fld>
            <a:endParaRPr kumimoji="0" lang="en-US" sz="1224" b="0" i="0" u="none" strike="noStrike" kern="1200" cap="none" spc="0" normalizeH="0" baseline="0" noProof="0" dirty="0">
              <a:ln>
                <a:noFill/>
              </a:ln>
              <a:solidFill>
                <a:srgbClr val="3F3F3F"/>
              </a:solidFill>
              <a:effectLst/>
              <a:uLnTx/>
              <a:uFillTx/>
              <a:latin typeface="Segoe UI"/>
              <a:ea typeface="+mn-ea"/>
              <a:cs typeface="+mn-cs"/>
            </a:endParaRPr>
          </a:p>
        </p:txBody>
      </p:sp>
      <p:cxnSp>
        <p:nvCxnSpPr>
          <p:cNvPr id="73" name="Straight Arrow Connector 35">
            <a:extLst>
              <a:ext uri="{FF2B5EF4-FFF2-40B4-BE49-F238E27FC236}">
                <a16:creationId xmlns:a16="http://schemas.microsoft.com/office/drawing/2014/main" id="{E752A420-4A9C-4B2C-9E9E-1A3C15486F56}"/>
              </a:ext>
            </a:extLst>
          </p:cNvPr>
          <p:cNvCxnSpPr/>
          <p:nvPr/>
        </p:nvCxnSpPr>
        <p:spPr>
          <a:xfrm>
            <a:off x="1581997" y="4585299"/>
            <a:ext cx="1216694" cy="0"/>
          </a:xfrm>
          <a:prstGeom prst="straightConnector1">
            <a:avLst/>
          </a:prstGeom>
          <a:noFill/>
          <a:ln w="76200" cap="flat" cmpd="sng" algn="ctr">
            <a:solidFill>
              <a:srgbClr val="002050">
                <a:lumMod val="90000"/>
                <a:lumOff val="10000"/>
              </a:srgbClr>
            </a:solidFill>
            <a:prstDash val="solid"/>
            <a:headEnd type="triangle"/>
            <a:tailEnd type="triangle"/>
          </a:ln>
          <a:effectLst/>
        </p:spPr>
      </p:cxnSp>
      <p:grpSp>
        <p:nvGrpSpPr>
          <p:cNvPr id="74" name="Group 25">
            <a:extLst>
              <a:ext uri="{FF2B5EF4-FFF2-40B4-BE49-F238E27FC236}">
                <a16:creationId xmlns:a16="http://schemas.microsoft.com/office/drawing/2014/main" id="{BD36874A-C7E1-4831-A394-97E866FEB90D}"/>
              </a:ext>
            </a:extLst>
          </p:cNvPr>
          <p:cNvGrpSpPr/>
          <p:nvPr/>
        </p:nvGrpSpPr>
        <p:grpSpPr>
          <a:xfrm>
            <a:off x="316768" y="1830086"/>
            <a:ext cx="1260759" cy="1241922"/>
            <a:chOff x="990380" y="1746740"/>
            <a:chExt cx="1236150" cy="1217681"/>
          </a:xfrm>
          <a:solidFill>
            <a:srgbClr val="000000">
              <a:lumMod val="50000"/>
              <a:lumOff val="50000"/>
            </a:srgbClr>
          </a:solidFill>
        </p:grpSpPr>
        <p:grpSp>
          <p:nvGrpSpPr>
            <p:cNvPr id="75" name="Group 4">
              <a:extLst>
                <a:ext uri="{FF2B5EF4-FFF2-40B4-BE49-F238E27FC236}">
                  <a16:creationId xmlns:a16="http://schemas.microsoft.com/office/drawing/2014/main" id="{A0F780E4-A9C0-4784-BF80-9AC657CB9D61}"/>
                </a:ext>
              </a:extLst>
            </p:cNvPr>
            <p:cNvGrpSpPr/>
            <p:nvPr/>
          </p:nvGrpSpPr>
          <p:grpSpPr>
            <a:xfrm>
              <a:off x="990380" y="1746740"/>
              <a:ext cx="1236150" cy="1217681"/>
              <a:chOff x="1036320" y="2505783"/>
              <a:chExt cx="1236150" cy="1217681"/>
            </a:xfrm>
            <a:grpFill/>
          </p:grpSpPr>
          <p:sp>
            <p:nvSpPr>
              <p:cNvPr id="77" name="Isosceles Triangle 5">
                <a:extLst>
                  <a:ext uri="{FF2B5EF4-FFF2-40B4-BE49-F238E27FC236}">
                    <a16:creationId xmlns:a16="http://schemas.microsoft.com/office/drawing/2014/main" id="{DAE6DC0D-65C4-44A2-9467-0129DDF92B05}"/>
                  </a:ext>
                </a:extLst>
              </p:cNvPr>
              <p:cNvSpPr/>
              <p:nvPr/>
            </p:nvSpPr>
            <p:spPr bwMode="auto">
              <a:xfrm>
                <a:off x="1036320" y="2505783"/>
                <a:ext cx="1236150" cy="695960"/>
              </a:xfrm>
              <a:prstGeom prst="triangle">
                <a:avLst/>
              </a:prstGeom>
              <a:grpFill/>
              <a:ln w="952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8" name="Isosceles Triangle 6">
                <a:extLst>
                  <a:ext uri="{FF2B5EF4-FFF2-40B4-BE49-F238E27FC236}">
                    <a16:creationId xmlns:a16="http://schemas.microsoft.com/office/drawing/2014/main" id="{84B88419-BDA5-4166-ACAC-10BC8E4AF5C0}"/>
                  </a:ext>
                </a:extLst>
              </p:cNvPr>
              <p:cNvSpPr/>
              <p:nvPr/>
            </p:nvSpPr>
            <p:spPr bwMode="auto">
              <a:xfrm rot="10800000">
                <a:off x="1039714" y="3202377"/>
                <a:ext cx="1232755" cy="521087"/>
              </a:xfrm>
              <a:prstGeom prst="triangle">
                <a:avLst/>
              </a:prstGeom>
              <a:grpFill/>
              <a:ln w="952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76" name="TextBox 7">
              <a:extLst>
                <a:ext uri="{FF2B5EF4-FFF2-40B4-BE49-F238E27FC236}">
                  <a16:creationId xmlns:a16="http://schemas.microsoft.com/office/drawing/2014/main" id="{647E839C-1465-437B-A4FC-5A8CAF1AAEFA}"/>
                </a:ext>
              </a:extLst>
            </p:cNvPr>
            <p:cNvSpPr txBox="1"/>
            <p:nvPr/>
          </p:nvSpPr>
          <p:spPr>
            <a:xfrm>
              <a:off x="1166507" y="2214513"/>
              <a:ext cx="883896" cy="489365"/>
            </a:xfrm>
            <a:prstGeom prst="rect">
              <a:avLst/>
            </a:prstGeom>
            <a:grp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428" b="0" i="0" u="none" strike="noStrike" kern="0" cap="none" spc="0" normalizeH="0" baseline="0" noProof="0" dirty="0">
                  <a:ln>
                    <a:noFill/>
                  </a:ln>
                  <a:solidFill>
                    <a:srgbClr val="FFFFFF"/>
                  </a:solidFill>
                  <a:effectLst/>
                  <a:uLnTx/>
                  <a:uFillTx/>
                </a:rPr>
                <a:t>AD DS</a:t>
              </a:r>
            </a:p>
          </p:txBody>
        </p:sp>
      </p:grpSp>
      <p:grpSp>
        <p:nvGrpSpPr>
          <p:cNvPr id="80" name="Group 24">
            <a:extLst>
              <a:ext uri="{FF2B5EF4-FFF2-40B4-BE49-F238E27FC236}">
                <a16:creationId xmlns:a16="http://schemas.microsoft.com/office/drawing/2014/main" id="{CCA96759-2294-4877-AA28-DD516DFDF3AE}"/>
              </a:ext>
            </a:extLst>
          </p:cNvPr>
          <p:cNvGrpSpPr/>
          <p:nvPr/>
        </p:nvGrpSpPr>
        <p:grpSpPr>
          <a:xfrm>
            <a:off x="3076147" y="1606650"/>
            <a:ext cx="6483919" cy="3778985"/>
            <a:chOff x="2824740" y="1476376"/>
            <a:chExt cx="7048500" cy="4171950"/>
          </a:xfrm>
          <a:solidFill>
            <a:sysClr val="window" lastClr="FFFFFF"/>
          </a:solidFill>
        </p:grpSpPr>
        <p:sp>
          <p:nvSpPr>
            <p:cNvPr id="81" name="Rectangle 80">
              <a:extLst>
                <a:ext uri="{FF2B5EF4-FFF2-40B4-BE49-F238E27FC236}">
                  <a16:creationId xmlns:a16="http://schemas.microsoft.com/office/drawing/2014/main" id="{FDEAC7F4-36E9-4507-BC2C-97038A68832F}"/>
                </a:ext>
              </a:extLst>
            </p:cNvPr>
            <p:cNvSpPr/>
            <p:nvPr/>
          </p:nvSpPr>
          <p:spPr bwMode="auto">
            <a:xfrm>
              <a:off x="2824740" y="1476376"/>
              <a:ext cx="7048500" cy="4171950"/>
            </a:xfrm>
            <a:prstGeom prst="rect">
              <a:avLst/>
            </a:prstGeom>
            <a:grpFill/>
            <a:ln w="38100"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000000">
                    <a:lumMod val="95000"/>
                    <a:lumOff val="5000"/>
                  </a:srgbClr>
                </a:solidFill>
                <a:effectLst/>
                <a:uLnTx/>
                <a:uFillTx/>
                <a:latin typeface="Segoe UI"/>
                <a:ea typeface="Segoe UI" pitchFamily="34" charset="0"/>
                <a:cs typeface="Segoe UI" pitchFamily="34" charset="0"/>
              </a:endParaRPr>
            </a:p>
          </p:txBody>
        </p:sp>
        <p:cxnSp>
          <p:nvCxnSpPr>
            <p:cNvPr id="82" name="Straight Connector 15">
              <a:extLst>
                <a:ext uri="{FF2B5EF4-FFF2-40B4-BE49-F238E27FC236}">
                  <a16:creationId xmlns:a16="http://schemas.microsoft.com/office/drawing/2014/main" id="{64E70D8A-4DD9-4C5F-82B4-C853849B9FD4}"/>
                </a:ext>
              </a:extLst>
            </p:cNvPr>
            <p:cNvCxnSpPr/>
            <p:nvPr/>
          </p:nvCxnSpPr>
          <p:spPr>
            <a:xfrm>
              <a:off x="5000625" y="1476376"/>
              <a:ext cx="0" cy="4171950"/>
            </a:xfrm>
            <a:prstGeom prst="line">
              <a:avLst/>
            </a:prstGeom>
            <a:grpFill/>
            <a:ln w="38100" cap="flat" cmpd="sng" algn="ctr">
              <a:solidFill>
                <a:srgbClr val="002050">
                  <a:lumMod val="90000"/>
                  <a:lumOff val="10000"/>
                </a:srgbClr>
              </a:solidFill>
              <a:prstDash val="solid"/>
              <a:headEnd type="none"/>
              <a:tailEnd type="none"/>
            </a:ln>
            <a:effectLst/>
          </p:spPr>
        </p:cxnSp>
        <p:cxnSp>
          <p:nvCxnSpPr>
            <p:cNvPr id="83" name="Straight Connector 16">
              <a:extLst>
                <a:ext uri="{FF2B5EF4-FFF2-40B4-BE49-F238E27FC236}">
                  <a16:creationId xmlns:a16="http://schemas.microsoft.com/office/drawing/2014/main" id="{46DC20EC-EACE-4E17-90C1-9A6E13A94671}"/>
                </a:ext>
              </a:extLst>
            </p:cNvPr>
            <p:cNvCxnSpPr/>
            <p:nvPr/>
          </p:nvCxnSpPr>
          <p:spPr>
            <a:xfrm>
              <a:off x="7448550" y="1476376"/>
              <a:ext cx="0" cy="4171950"/>
            </a:xfrm>
            <a:prstGeom prst="line">
              <a:avLst/>
            </a:prstGeom>
            <a:grpFill/>
            <a:ln w="38100" cap="flat" cmpd="sng" algn="ctr">
              <a:solidFill>
                <a:srgbClr val="002050">
                  <a:lumMod val="90000"/>
                  <a:lumOff val="10000"/>
                </a:srgbClr>
              </a:solidFill>
              <a:prstDash val="solid"/>
              <a:headEnd type="none"/>
              <a:tailEnd type="none"/>
            </a:ln>
            <a:effectLst/>
          </p:spPr>
        </p:cxnSp>
        <p:cxnSp>
          <p:nvCxnSpPr>
            <p:cNvPr id="84" name="Straight Connector 21">
              <a:extLst>
                <a:ext uri="{FF2B5EF4-FFF2-40B4-BE49-F238E27FC236}">
                  <a16:creationId xmlns:a16="http://schemas.microsoft.com/office/drawing/2014/main" id="{C6D2BB72-DEFA-4E3D-9517-126BF4B269D0}"/>
                </a:ext>
              </a:extLst>
            </p:cNvPr>
            <p:cNvCxnSpPr>
              <a:stCxn id="81" idx="1"/>
            </p:cNvCxnSpPr>
            <p:nvPr/>
          </p:nvCxnSpPr>
          <p:spPr>
            <a:xfrm>
              <a:off x="2824740" y="3562351"/>
              <a:ext cx="2175885" cy="9524"/>
            </a:xfrm>
            <a:prstGeom prst="line">
              <a:avLst/>
            </a:prstGeom>
            <a:grpFill/>
            <a:ln w="38100" cap="flat" cmpd="sng" algn="ctr">
              <a:solidFill>
                <a:srgbClr val="002050">
                  <a:lumMod val="90000"/>
                  <a:lumOff val="10000"/>
                </a:srgbClr>
              </a:solidFill>
              <a:prstDash val="solid"/>
              <a:headEnd type="none"/>
              <a:tailEnd type="none"/>
            </a:ln>
            <a:effectLst/>
          </p:spPr>
        </p:cxnSp>
      </p:grpSp>
      <p:grpSp>
        <p:nvGrpSpPr>
          <p:cNvPr id="85" name="Group 26">
            <a:extLst>
              <a:ext uri="{FF2B5EF4-FFF2-40B4-BE49-F238E27FC236}">
                <a16:creationId xmlns:a16="http://schemas.microsoft.com/office/drawing/2014/main" id="{2D3A90ED-60AE-410E-8123-093C6A433512}"/>
              </a:ext>
            </a:extLst>
          </p:cNvPr>
          <p:cNvGrpSpPr/>
          <p:nvPr/>
        </p:nvGrpSpPr>
        <p:grpSpPr>
          <a:xfrm>
            <a:off x="321654" y="3748978"/>
            <a:ext cx="1260759" cy="1241922"/>
            <a:chOff x="990380" y="1746740"/>
            <a:chExt cx="1236150" cy="1217681"/>
          </a:xfrm>
          <a:solidFill>
            <a:srgbClr val="000000">
              <a:lumMod val="50000"/>
              <a:lumOff val="50000"/>
            </a:srgbClr>
          </a:solidFill>
        </p:grpSpPr>
        <p:grpSp>
          <p:nvGrpSpPr>
            <p:cNvPr id="86" name="Group 27">
              <a:extLst>
                <a:ext uri="{FF2B5EF4-FFF2-40B4-BE49-F238E27FC236}">
                  <a16:creationId xmlns:a16="http://schemas.microsoft.com/office/drawing/2014/main" id="{2ED747DA-D94F-4252-A7AF-A1DAFEE44ED4}"/>
                </a:ext>
              </a:extLst>
            </p:cNvPr>
            <p:cNvGrpSpPr/>
            <p:nvPr/>
          </p:nvGrpSpPr>
          <p:grpSpPr>
            <a:xfrm>
              <a:off x="990380" y="1746740"/>
              <a:ext cx="1236150" cy="1217681"/>
              <a:chOff x="1036320" y="2505783"/>
              <a:chExt cx="1236150" cy="1217681"/>
            </a:xfrm>
            <a:grpFill/>
          </p:grpSpPr>
          <p:sp>
            <p:nvSpPr>
              <p:cNvPr id="88" name="Isosceles Triangle 29">
                <a:extLst>
                  <a:ext uri="{FF2B5EF4-FFF2-40B4-BE49-F238E27FC236}">
                    <a16:creationId xmlns:a16="http://schemas.microsoft.com/office/drawing/2014/main" id="{980A697B-083E-4708-96F6-ADBC7978116D}"/>
                  </a:ext>
                </a:extLst>
              </p:cNvPr>
              <p:cNvSpPr/>
              <p:nvPr/>
            </p:nvSpPr>
            <p:spPr bwMode="auto">
              <a:xfrm>
                <a:off x="1036320" y="2505783"/>
                <a:ext cx="1236150" cy="695960"/>
              </a:xfrm>
              <a:prstGeom prst="triangle">
                <a:avLst/>
              </a:prstGeom>
              <a:grpFill/>
              <a:ln w="952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9" name="Isosceles Triangle 30">
                <a:extLst>
                  <a:ext uri="{FF2B5EF4-FFF2-40B4-BE49-F238E27FC236}">
                    <a16:creationId xmlns:a16="http://schemas.microsoft.com/office/drawing/2014/main" id="{090BF3C6-4FA9-45CB-B13B-E16EC3AA877D}"/>
                  </a:ext>
                </a:extLst>
              </p:cNvPr>
              <p:cNvSpPr/>
              <p:nvPr/>
            </p:nvSpPr>
            <p:spPr bwMode="auto">
              <a:xfrm rot="10800000">
                <a:off x="1039714" y="3202377"/>
                <a:ext cx="1232755" cy="521087"/>
              </a:xfrm>
              <a:prstGeom prst="triangle">
                <a:avLst/>
              </a:prstGeom>
              <a:grpFill/>
              <a:ln w="952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87" name="TextBox 28">
              <a:extLst>
                <a:ext uri="{FF2B5EF4-FFF2-40B4-BE49-F238E27FC236}">
                  <a16:creationId xmlns:a16="http://schemas.microsoft.com/office/drawing/2014/main" id="{632044C5-820C-4426-AD98-FC144CB6523B}"/>
                </a:ext>
              </a:extLst>
            </p:cNvPr>
            <p:cNvSpPr txBox="1"/>
            <p:nvPr/>
          </p:nvSpPr>
          <p:spPr>
            <a:xfrm>
              <a:off x="1166507" y="2214513"/>
              <a:ext cx="883896" cy="489365"/>
            </a:xfrm>
            <a:prstGeom prst="rect">
              <a:avLst/>
            </a:prstGeom>
            <a:grp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428" b="0" i="0" u="none" strike="noStrike" kern="0" cap="none" spc="0" normalizeH="0" baseline="0" noProof="0" dirty="0">
                  <a:ln>
                    <a:noFill/>
                  </a:ln>
                  <a:solidFill>
                    <a:srgbClr val="FFFFFF"/>
                  </a:solidFill>
                  <a:effectLst/>
                  <a:uLnTx/>
                  <a:uFillTx/>
                </a:rPr>
                <a:t>AD DS</a:t>
              </a:r>
            </a:p>
          </p:txBody>
        </p:sp>
      </p:grpSp>
      <p:sp>
        <p:nvSpPr>
          <p:cNvPr id="90" name="TextBox 34">
            <a:extLst>
              <a:ext uri="{FF2B5EF4-FFF2-40B4-BE49-F238E27FC236}">
                <a16:creationId xmlns:a16="http://schemas.microsoft.com/office/drawing/2014/main" id="{25F50DA8-964D-4ACB-A480-65B0CA8FA798}"/>
              </a:ext>
            </a:extLst>
          </p:cNvPr>
          <p:cNvSpPr txBox="1"/>
          <p:nvPr/>
        </p:nvSpPr>
        <p:spPr>
          <a:xfrm>
            <a:off x="1710076" y="1948263"/>
            <a:ext cx="1316107" cy="474256"/>
          </a:xfrm>
          <a:prstGeom prst="rect">
            <a:avLst/>
          </a:prstGeom>
          <a:solidFill>
            <a:srgbClr val="FFFFCC"/>
          </a:solid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0" i="1" u="none" strike="noStrike" kern="0" cap="none" spc="0" normalizeH="0" baseline="0" noProof="0" dirty="0">
                <a:ln>
                  <a:noFill/>
                </a:ln>
                <a:solidFill>
                  <a:srgbClr val="000000">
                    <a:lumMod val="95000"/>
                    <a:lumOff val="5000"/>
                  </a:srgbClr>
                </a:solidFill>
                <a:effectLst/>
                <a:uLnTx/>
                <a:uFillTx/>
              </a:rPr>
              <a:t>CONNECTOR</a:t>
            </a:r>
          </a:p>
        </p:txBody>
      </p:sp>
      <p:sp>
        <p:nvSpPr>
          <p:cNvPr id="91" name="TextBox 36">
            <a:extLst>
              <a:ext uri="{FF2B5EF4-FFF2-40B4-BE49-F238E27FC236}">
                <a16:creationId xmlns:a16="http://schemas.microsoft.com/office/drawing/2014/main" id="{D9E9C23F-0E57-4DB7-8108-ACCA422F0FE4}"/>
              </a:ext>
            </a:extLst>
          </p:cNvPr>
          <p:cNvSpPr txBox="1"/>
          <p:nvPr/>
        </p:nvSpPr>
        <p:spPr>
          <a:xfrm>
            <a:off x="1742263" y="3868457"/>
            <a:ext cx="1316107" cy="474256"/>
          </a:xfrm>
          <a:prstGeom prst="rect">
            <a:avLst/>
          </a:prstGeom>
          <a:solidFill>
            <a:srgbClr val="FFFFCC"/>
          </a:solid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0" i="1" u="none" strike="noStrike" kern="0" cap="none" spc="0" normalizeH="0" baseline="0" noProof="0" dirty="0">
                <a:ln>
                  <a:noFill/>
                </a:ln>
                <a:solidFill>
                  <a:srgbClr val="000000">
                    <a:lumMod val="95000"/>
                    <a:lumOff val="5000"/>
                  </a:srgbClr>
                </a:solidFill>
                <a:effectLst/>
                <a:uLnTx/>
                <a:uFillTx/>
              </a:rPr>
              <a:t>CONNECTOR</a:t>
            </a:r>
          </a:p>
        </p:txBody>
      </p:sp>
      <p:cxnSp>
        <p:nvCxnSpPr>
          <p:cNvPr id="92" name="Straight Arrow Connector 37">
            <a:extLst>
              <a:ext uri="{FF2B5EF4-FFF2-40B4-BE49-F238E27FC236}">
                <a16:creationId xmlns:a16="http://schemas.microsoft.com/office/drawing/2014/main" id="{6B712069-9A2E-4466-9923-71AA0E49219F}"/>
              </a:ext>
            </a:extLst>
          </p:cNvPr>
          <p:cNvCxnSpPr>
            <a:cxnSpLocks/>
          </p:cNvCxnSpPr>
          <p:nvPr/>
        </p:nvCxnSpPr>
        <p:spPr>
          <a:xfrm>
            <a:off x="9692919" y="3652696"/>
            <a:ext cx="1066809" cy="0"/>
          </a:xfrm>
          <a:prstGeom prst="straightConnector1">
            <a:avLst/>
          </a:prstGeom>
          <a:noFill/>
          <a:ln w="76200" cap="flat" cmpd="sng" algn="ctr">
            <a:solidFill>
              <a:srgbClr val="002050">
                <a:lumMod val="90000"/>
                <a:lumOff val="10000"/>
              </a:srgbClr>
            </a:solidFill>
            <a:prstDash val="solid"/>
            <a:headEnd type="triangle"/>
            <a:tailEnd type="triangle"/>
          </a:ln>
          <a:effectLst/>
        </p:spPr>
      </p:cxnSp>
      <p:sp>
        <p:nvSpPr>
          <p:cNvPr id="93" name="TextBox 38">
            <a:extLst>
              <a:ext uri="{FF2B5EF4-FFF2-40B4-BE49-F238E27FC236}">
                <a16:creationId xmlns:a16="http://schemas.microsoft.com/office/drawing/2014/main" id="{85695019-AE60-40D7-AD73-3186607A61EF}"/>
              </a:ext>
            </a:extLst>
          </p:cNvPr>
          <p:cNvSpPr txBox="1"/>
          <p:nvPr/>
        </p:nvSpPr>
        <p:spPr>
          <a:xfrm>
            <a:off x="9443621" y="2874750"/>
            <a:ext cx="1316107" cy="474256"/>
          </a:xfrm>
          <a:prstGeom prst="rect">
            <a:avLst/>
          </a:prstGeom>
          <a:solidFill>
            <a:srgbClr val="002050">
              <a:lumMod val="10000"/>
              <a:lumOff val="90000"/>
            </a:srgbClr>
          </a:solid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0" i="1" u="none" strike="noStrike" kern="0" cap="none" spc="0" normalizeH="0" baseline="0" noProof="0" dirty="0">
                <a:ln>
                  <a:noFill/>
                </a:ln>
                <a:solidFill>
                  <a:srgbClr val="000000">
                    <a:lumMod val="95000"/>
                    <a:lumOff val="5000"/>
                  </a:srgbClr>
                </a:solidFill>
                <a:effectLst/>
                <a:uLnTx/>
                <a:uFillTx/>
              </a:rPr>
              <a:t>CONNECTOR</a:t>
            </a:r>
          </a:p>
        </p:txBody>
      </p:sp>
      <p:sp>
        <p:nvSpPr>
          <p:cNvPr id="94" name="TextBox 42">
            <a:extLst>
              <a:ext uri="{FF2B5EF4-FFF2-40B4-BE49-F238E27FC236}">
                <a16:creationId xmlns:a16="http://schemas.microsoft.com/office/drawing/2014/main" id="{B98FA1FA-FA28-4F87-8EEB-33F582DA9601}"/>
              </a:ext>
            </a:extLst>
          </p:cNvPr>
          <p:cNvSpPr txBox="1"/>
          <p:nvPr/>
        </p:nvSpPr>
        <p:spPr>
          <a:xfrm>
            <a:off x="9520870" y="3895021"/>
            <a:ext cx="1909385" cy="1647732"/>
          </a:xfrm>
          <a:prstGeom prst="rect">
            <a:avLst/>
          </a:prstGeom>
          <a:solidFill>
            <a:srgbClr val="002050">
              <a:lumMod val="10000"/>
              <a:lumOff val="90000"/>
            </a:srgbClr>
          </a:solid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428" b="0" i="0" u="none" strike="noStrike" kern="0" cap="none" spc="0" normalizeH="0" baseline="0" noProof="0" dirty="0">
                <a:ln>
                  <a:noFill/>
                </a:ln>
                <a:solidFill>
                  <a:srgbClr val="000000">
                    <a:lumMod val="95000"/>
                    <a:lumOff val="5000"/>
                  </a:srgbClr>
                </a:solidFill>
                <a:effectLst/>
                <a:uLnTx/>
                <a:uFillTx/>
              </a:rPr>
              <a:t>Run Profiles and </a:t>
            </a:r>
            <a:br>
              <a:rPr kumimoji="0" lang="en-US" sz="1428" b="0" i="0" u="none" strike="noStrike" kern="0" cap="none" spc="0" normalizeH="0" baseline="0" noProof="0" dirty="0">
                <a:ln>
                  <a:noFill/>
                </a:ln>
                <a:solidFill>
                  <a:srgbClr val="000000">
                    <a:lumMod val="95000"/>
                    <a:lumOff val="5000"/>
                  </a:srgbClr>
                </a:solidFill>
                <a:effectLst/>
                <a:uLnTx/>
                <a:uFillTx/>
              </a:rPr>
            </a:br>
            <a:r>
              <a:rPr kumimoji="0" lang="en-US" sz="1428" b="0" i="0" u="none" strike="noStrike" kern="0" cap="none" spc="0" normalizeH="0" baseline="0" noProof="0" dirty="0">
                <a:ln>
                  <a:noFill/>
                </a:ln>
                <a:solidFill>
                  <a:srgbClr val="000000">
                    <a:lumMod val="95000"/>
                    <a:lumOff val="5000"/>
                  </a:srgbClr>
                </a:solidFill>
                <a:effectLst/>
                <a:uLnTx/>
                <a:uFillTx/>
              </a:rPr>
              <a:t>Steps:</a:t>
            </a:r>
          </a:p>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000000">
                    <a:lumMod val="95000"/>
                    <a:lumOff val="5000"/>
                  </a:srgbClr>
                </a:solidFill>
                <a:effectLst/>
                <a:uLnTx/>
                <a:uFillTx/>
              </a:rPr>
              <a:t>Full Import</a:t>
            </a:r>
            <a:br>
              <a:rPr kumimoji="0" lang="en-US" sz="1224" b="0" i="0" u="none" strike="noStrike" kern="0" cap="none" spc="0" normalizeH="0" baseline="0" noProof="0" dirty="0">
                <a:ln>
                  <a:noFill/>
                </a:ln>
                <a:solidFill>
                  <a:srgbClr val="000000">
                    <a:lumMod val="95000"/>
                    <a:lumOff val="5000"/>
                  </a:srgbClr>
                </a:solidFill>
                <a:effectLst/>
                <a:uLnTx/>
                <a:uFillTx/>
              </a:rPr>
            </a:br>
            <a:r>
              <a:rPr kumimoji="0" lang="en-US" sz="1224" b="0" i="0" u="none" strike="noStrike" kern="0" cap="none" spc="0" normalizeH="0" baseline="0" noProof="0" dirty="0">
                <a:ln>
                  <a:noFill/>
                </a:ln>
                <a:solidFill>
                  <a:srgbClr val="000000">
                    <a:lumMod val="95000"/>
                    <a:lumOff val="5000"/>
                  </a:srgbClr>
                </a:solidFill>
                <a:effectLst/>
                <a:uLnTx/>
                <a:uFillTx/>
              </a:rPr>
              <a:t>Delta Import</a:t>
            </a:r>
            <a:br>
              <a:rPr kumimoji="0" lang="en-US" sz="1224" b="0" i="0" u="none" strike="noStrike" kern="0" cap="none" spc="0" normalizeH="0" baseline="0" noProof="0" dirty="0">
                <a:ln>
                  <a:noFill/>
                </a:ln>
                <a:solidFill>
                  <a:srgbClr val="000000">
                    <a:lumMod val="95000"/>
                    <a:lumOff val="5000"/>
                  </a:srgbClr>
                </a:solidFill>
                <a:effectLst/>
                <a:uLnTx/>
                <a:uFillTx/>
              </a:rPr>
            </a:br>
            <a:r>
              <a:rPr kumimoji="0" lang="en-US" sz="1224" b="0" i="0" u="none" strike="noStrike" kern="0" cap="none" spc="0" normalizeH="0" baseline="0" noProof="0" dirty="0">
                <a:ln>
                  <a:noFill/>
                </a:ln>
                <a:solidFill>
                  <a:srgbClr val="000000">
                    <a:lumMod val="95000"/>
                    <a:lumOff val="5000"/>
                  </a:srgbClr>
                </a:solidFill>
                <a:effectLst/>
                <a:uLnTx/>
                <a:uFillTx/>
              </a:rPr>
              <a:t>Full Synchronization</a:t>
            </a:r>
            <a:br>
              <a:rPr kumimoji="0" lang="en-US" sz="1224" b="0" i="0" u="none" strike="noStrike" kern="0" cap="none" spc="0" normalizeH="0" baseline="0" noProof="0" dirty="0">
                <a:ln>
                  <a:noFill/>
                </a:ln>
                <a:solidFill>
                  <a:srgbClr val="000000">
                    <a:lumMod val="95000"/>
                    <a:lumOff val="5000"/>
                  </a:srgbClr>
                </a:solidFill>
                <a:effectLst/>
                <a:uLnTx/>
                <a:uFillTx/>
              </a:rPr>
            </a:br>
            <a:r>
              <a:rPr kumimoji="0" lang="en-US" sz="1224" b="0" i="0" u="none" strike="noStrike" kern="0" cap="none" spc="0" normalizeH="0" baseline="0" noProof="0" dirty="0">
                <a:ln>
                  <a:noFill/>
                </a:ln>
                <a:solidFill>
                  <a:srgbClr val="000000">
                    <a:lumMod val="95000"/>
                    <a:lumOff val="5000"/>
                  </a:srgbClr>
                </a:solidFill>
                <a:effectLst/>
                <a:uLnTx/>
                <a:uFillTx/>
              </a:rPr>
              <a:t>Delta Synchronization</a:t>
            </a:r>
            <a:br>
              <a:rPr kumimoji="0" lang="en-US" sz="1224" b="0" i="0" u="none" strike="noStrike" kern="0" cap="none" spc="0" normalizeH="0" baseline="0" noProof="0" dirty="0">
                <a:ln>
                  <a:noFill/>
                </a:ln>
                <a:solidFill>
                  <a:srgbClr val="000000">
                    <a:lumMod val="95000"/>
                    <a:lumOff val="5000"/>
                  </a:srgbClr>
                </a:solidFill>
                <a:effectLst/>
                <a:uLnTx/>
                <a:uFillTx/>
              </a:rPr>
            </a:br>
            <a:r>
              <a:rPr kumimoji="0" lang="en-US" sz="1224" b="0" i="0" u="none" strike="noStrike" kern="0" cap="none" spc="0" normalizeH="0" baseline="0" noProof="0" dirty="0">
                <a:ln>
                  <a:noFill/>
                </a:ln>
                <a:solidFill>
                  <a:srgbClr val="000000">
                    <a:lumMod val="95000"/>
                    <a:lumOff val="5000"/>
                  </a:srgbClr>
                </a:solidFill>
                <a:effectLst/>
                <a:uLnTx/>
                <a:uFillTx/>
              </a:rPr>
              <a:t>Export</a:t>
            </a:r>
          </a:p>
        </p:txBody>
      </p:sp>
      <p:sp>
        <p:nvSpPr>
          <p:cNvPr id="95" name="Oval 59">
            <a:extLst>
              <a:ext uri="{FF2B5EF4-FFF2-40B4-BE49-F238E27FC236}">
                <a16:creationId xmlns:a16="http://schemas.microsoft.com/office/drawing/2014/main" id="{94C7E534-29FE-46C3-9296-8914CA2F1E3A}"/>
              </a:ext>
            </a:extLst>
          </p:cNvPr>
          <p:cNvSpPr/>
          <p:nvPr/>
        </p:nvSpPr>
        <p:spPr bwMode="auto">
          <a:xfrm>
            <a:off x="8180103" y="3165845"/>
            <a:ext cx="660594" cy="660594"/>
          </a:xfrm>
          <a:prstGeom prst="ellipse">
            <a:avLst/>
          </a:prstGeom>
          <a:solidFill>
            <a:sysClr val="window" lastClr="FFFFFF"/>
          </a:solidFill>
          <a:ln w="2857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000000">
                  <a:lumMod val="95000"/>
                  <a:lumOff val="5000"/>
                </a:srgbClr>
              </a:solidFill>
              <a:effectLst/>
              <a:uLnTx/>
              <a:uFillTx/>
              <a:latin typeface="Segoe UI"/>
              <a:ea typeface="Segoe UI" pitchFamily="34" charset="0"/>
              <a:cs typeface="Segoe UI" pitchFamily="34" charset="0"/>
            </a:endParaRPr>
          </a:p>
        </p:txBody>
      </p:sp>
      <p:sp>
        <p:nvSpPr>
          <p:cNvPr id="96" name="TextBox 60">
            <a:extLst>
              <a:ext uri="{FF2B5EF4-FFF2-40B4-BE49-F238E27FC236}">
                <a16:creationId xmlns:a16="http://schemas.microsoft.com/office/drawing/2014/main" id="{F772E7D2-EA59-428C-B061-A4CA6B792973}"/>
              </a:ext>
            </a:extLst>
          </p:cNvPr>
          <p:cNvSpPr txBox="1"/>
          <p:nvPr/>
        </p:nvSpPr>
        <p:spPr>
          <a:xfrm>
            <a:off x="3137165" y="1632056"/>
            <a:ext cx="1862625" cy="647165"/>
          </a:xfrm>
          <a:prstGeom prst="rect">
            <a:avLst/>
          </a:prstGeom>
          <a:solidFill>
            <a:sysClr val="window" lastClr="FFFFFF"/>
          </a:solidFill>
          <a:ln>
            <a:solidFill>
              <a:srgbClr val="002050">
                <a:lumMod val="90000"/>
                <a:lumOff val="10000"/>
              </a:srgbClr>
            </a:solidFill>
          </a:ln>
        </p:spPr>
        <p:txBody>
          <a:bodyPr wrap="none" lIns="186521" tIns="149217" rIns="186521" bIns="149217" rtlCol="0">
            <a:spAutoFit/>
          </a:bodyPr>
          <a:lstStyle/>
          <a:p>
            <a:pPr marL="0" marR="0" lvl="0" indent="0" defTabSz="466298" eaLnBrk="0" fontAlgn="auto" latinLnBrk="0" hangingPunct="0">
              <a:lnSpc>
                <a:spcPct val="90000"/>
              </a:lnSpc>
              <a:spcBef>
                <a:spcPct val="0"/>
              </a:spcBef>
              <a:spcAft>
                <a:spcPts val="612"/>
              </a:spcAft>
              <a:buClrTx/>
              <a:buSzTx/>
              <a:buFontTx/>
              <a:buNone/>
              <a:tabLst/>
              <a:defRPr/>
            </a:pPr>
            <a:r>
              <a:rPr kumimoji="0" lang="en-US" sz="1224" b="1" i="0" u="none" strike="noStrike" kern="0" cap="none" spc="0" normalizeH="0" baseline="0" noProof="0" dirty="0">
                <a:ln>
                  <a:noFill/>
                </a:ln>
                <a:solidFill>
                  <a:srgbClr val="000000">
                    <a:lumMod val="95000"/>
                    <a:lumOff val="5000"/>
                  </a:srgbClr>
                </a:solidFill>
                <a:effectLst/>
                <a:uLnTx/>
                <a:uFillTx/>
              </a:rPr>
              <a:t>(source)</a:t>
            </a:r>
            <a:br>
              <a:rPr kumimoji="0" lang="en-US" sz="1224" b="1" i="0" u="none" strike="noStrike" kern="0" cap="none" spc="0" normalizeH="0" baseline="0" noProof="0" dirty="0">
                <a:ln>
                  <a:noFill/>
                </a:ln>
                <a:solidFill>
                  <a:srgbClr val="000000">
                    <a:lumMod val="95000"/>
                    <a:lumOff val="5000"/>
                  </a:srgbClr>
                </a:solidFill>
                <a:effectLst/>
                <a:uLnTx/>
                <a:uFillTx/>
              </a:rPr>
            </a:br>
            <a:r>
              <a:rPr kumimoji="0" lang="en-US" sz="1224" b="1" i="0" u="none" strike="noStrike" kern="0" cap="none" spc="0" normalizeH="0" baseline="0" noProof="0" dirty="0">
                <a:ln>
                  <a:noFill/>
                </a:ln>
                <a:solidFill>
                  <a:srgbClr val="000000">
                    <a:lumMod val="95000"/>
                    <a:lumOff val="5000"/>
                  </a:srgbClr>
                </a:solidFill>
                <a:effectLst/>
                <a:uLnTx/>
                <a:uFillTx/>
              </a:rPr>
              <a:t>CONNECTOR SPACE</a:t>
            </a:r>
          </a:p>
        </p:txBody>
      </p:sp>
      <p:sp>
        <p:nvSpPr>
          <p:cNvPr id="97" name="TextBox 61">
            <a:extLst>
              <a:ext uri="{FF2B5EF4-FFF2-40B4-BE49-F238E27FC236}">
                <a16:creationId xmlns:a16="http://schemas.microsoft.com/office/drawing/2014/main" id="{70076527-F725-4F78-8056-3935BC358117}"/>
              </a:ext>
            </a:extLst>
          </p:cNvPr>
          <p:cNvSpPr txBox="1"/>
          <p:nvPr/>
        </p:nvSpPr>
        <p:spPr>
          <a:xfrm>
            <a:off x="3132481" y="4674339"/>
            <a:ext cx="1862625" cy="647165"/>
          </a:xfrm>
          <a:prstGeom prst="rect">
            <a:avLst/>
          </a:prstGeom>
          <a:solidFill>
            <a:sysClr val="window" lastClr="FFFFFF"/>
          </a:solidFill>
          <a:ln>
            <a:solidFill>
              <a:srgbClr val="002050">
                <a:lumMod val="90000"/>
                <a:lumOff val="10000"/>
              </a:srgbClr>
            </a:solidFill>
          </a:ln>
        </p:spPr>
        <p:txBody>
          <a:bodyPr wrap="none" lIns="186521" tIns="149217" rIns="186521" bIns="149217" rtlCol="0">
            <a:spAutoFit/>
          </a:bodyPr>
          <a:lstStyle/>
          <a:p>
            <a:pPr marL="0" marR="0" lvl="0" indent="0" defTabSz="466298" eaLnBrk="0" fontAlgn="auto" latinLnBrk="0" hangingPunct="0">
              <a:lnSpc>
                <a:spcPct val="90000"/>
              </a:lnSpc>
              <a:spcBef>
                <a:spcPct val="0"/>
              </a:spcBef>
              <a:spcAft>
                <a:spcPts val="612"/>
              </a:spcAft>
              <a:buClrTx/>
              <a:buSzTx/>
              <a:buFontTx/>
              <a:buNone/>
              <a:tabLst/>
              <a:defRPr/>
            </a:pPr>
            <a:r>
              <a:rPr kumimoji="0" lang="en-US" sz="1224" b="1" i="0" u="none" strike="noStrike" kern="0" cap="none" spc="0" normalizeH="0" baseline="0" noProof="0" dirty="0">
                <a:ln>
                  <a:noFill/>
                </a:ln>
                <a:solidFill>
                  <a:srgbClr val="000000">
                    <a:lumMod val="95000"/>
                    <a:lumOff val="5000"/>
                  </a:srgbClr>
                </a:solidFill>
                <a:effectLst/>
                <a:uLnTx/>
                <a:uFillTx/>
              </a:rPr>
              <a:t>(source)</a:t>
            </a:r>
            <a:br>
              <a:rPr kumimoji="0" lang="en-US" sz="1224" b="1" i="0" u="none" strike="noStrike" kern="0" cap="none" spc="0" normalizeH="0" baseline="0" noProof="0" dirty="0">
                <a:ln>
                  <a:noFill/>
                </a:ln>
                <a:solidFill>
                  <a:srgbClr val="000000">
                    <a:lumMod val="95000"/>
                    <a:lumOff val="5000"/>
                  </a:srgbClr>
                </a:solidFill>
                <a:effectLst/>
                <a:uLnTx/>
                <a:uFillTx/>
              </a:rPr>
            </a:br>
            <a:r>
              <a:rPr kumimoji="0" lang="en-US" sz="1224" b="1" i="0" u="none" strike="noStrike" kern="0" cap="none" spc="0" normalizeH="0" baseline="0" noProof="0" dirty="0">
                <a:ln>
                  <a:noFill/>
                </a:ln>
                <a:solidFill>
                  <a:srgbClr val="000000">
                    <a:lumMod val="95000"/>
                    <a:lumOff val="5000"/>
                  </a:srgbClr>
                </a:solidFill>
                <a:effectLst/>
                <a:uLnTx/>
                <a:uFillTx/>
              </a:rPr>
              <a:t>CONNECTOR SPACE</a:t>
            </a:r>
          </a:p>
        </p:txBody>
      </p:sp>
      <p:sp>
        <p:nvSpPr>
          <p:cNvPr id="98" name="TextBox 62">
            <a:extLst>
              <a:ext uri="{FF2B5EF4-FFF2-40B4-BE49-F238E27FC236}">
                <a16:creationId xmlns:a16="http://schemas.microsoft.com/office/drawing/2014/main" id="{856E4B5D-0EEC-45B3-80F2-2E2A614FA82D}"/>
              </a:ext>
            </a:extLst>
          </p:cNvPr>
          <p:cNvSpPr txBox="1"/>
          <p:nvPr/>
        </p:nvSpPr>
        <p:spPr>
          <a:xfrm>
            <a:off x="7513518" y="1668428"/>
            <a:ext cx="1862625" cy="647165"/>
          </a:xfrm>
          <a:prstGeom prst="rect">
            <a:avLst/>
          </a:prstGeom>
          <a:solidFill>
            <a:sysClr val="window" lastClr="FFFFFF"/>
          </a:solidFill>
          <a:ln>
            <a:solidFill>
              <a:srgbClr val="002050">
                <a:lumMod val="90000"/>
                <a:lumOff val="10000"/>
              </a:srgbClr>
            </a:solidFill>
          </a:ln>
        </p:spPr>
        <p:txBody>
          <a:bodyPr wrap="none" lIns="186521" tIns="149217" rIns="186521" bIns="149217" rtlCol="0">
            <a:spAutoFit/>
          </a:bodyPr>
          <a:lstStyle/>
          <a:p>
            <a:pPr marL="0" marR="0" lvl="0" indent="0" defTabSz="466298" eaLnBrk="0" fontAlgn="auto" latinLnBrk="0" hangingPunct="0">
              <a:lnSpc>
                <a:spcPct val="90000"/>
              </a:lnSpc>
              <a:spcBef>
                <a:spcPct val="0"/>
              </a:spcBef>
              <a:spcAft>
                <a:spcPts val="612"/>
              </a:spcAft>
              <a:buClrTx/>
              <a:buSzTx/>
              <a:buFontTx/>
              <a:buNone/>
              <a:tabLst/>
              <a:defRPr/>
            </a:pPr>
            <a:r>
              <a:rPr kumimoji="0" lang="en-US" sz="1224" b="1" i="0" u="none" strike="noStrike" kern="0" cap="none" spc="0" normalizeH="0" baseline="0" noProof="0" dirty="0">
                <a:ln>
                  <a:noFill/>
                </a:ln>
                <a:solidFill>
                  <a:srgbClr val="000000">
                    <a:lumMod val="95000"/>
                    <a:lumOff val="5000"/>
                  </a:srgbClr>
                </a:solidFill>
                <a:effectLst/>
                <a:uLnTx/>
                <a:uFillTx/>
              </a:rPr>
              <a:t>(target)</a:t>
            </a:r>
            <a:br>
              <a:rPr kumimoji="0" lang="en-US" sz="1224" b="1" i="0" u="none" strike="noStrike" kern="0" cap="none" spc="0" normalizeH="0" baseline="0" noProof="0" dirty="0">
                <a:ln>
                  <a:noFill/>
                </a:ln>
                <a:solidFill>
                  <a:srgbClr val="000000">
                    <a:lumMod val="95000"/>
                    <a:lumOff val="5000"/>
                  </a:srgbClr>
                </a:solidFill>
                <a:effectLst/>
                <a:uLnTx/>
                <a:uFillTx/>
              </a:rPr>
            </a:br>
            <a:r>
              <a:rPr kumimoji="0" lang="en-US" sz="1224" b="1" i="0" u="none" strike="noStrike" kern="0" cap="none" spc="0" normalizeH="0" baseline="0" noProof="0" dirty="0">
                <a:ln>
                  <a:noFill/>
                </a:ln>
                <a:solidFill>
                  <a:srgbClr val="000000">
                    <a:lumMod val="95000"/>
                    <a:lumOff val="5000"/>
                  </a:srgbClr>
                </a:solidFill>
                <a:effectLst/>
                <a:uLnTx/>
                <a:uFillTx/>
              </a:rPr>
              <a:t>CONNECTOR SPACE</a:t>
            </a:r>
          </a:p>
        </p:txBody>
      </p:sp>
      <p:sp>
        <p:nvSpPr>
          <p:cNvPr id="99" name="TextBox 63">
            <a:extLst>
              <a:ext uri="{FF2B5EF4-FFF2-40B4-BE49-F238E27FC236}">
                <a16:creationId xmlns:a16="http://schemas.microsoft.com/office/drawing/2014/main" id="{08A81663-758C-4FCB-888E-EA4B8E80DC5E}"/>
              </a:ext>
            </a:extLst>
          </p:cNvPr>
          <p:cNvSpPr txBox="1"/>
          <p:nvPr/>
        </p:nvSpPr>
        <p:spPr>
          <a:xfrm>
            <a:off x="5577867" y="1676967"/>
            <a:ext cx="1273663" cy="474256"/>
          </a:xfrm>
          <a:prstGeom prst="rect">
            <a:avLst/>
          </a:prstGeom>
          <a:solidFill>
            <a:sysClr val="window" lastClr="FFFFFF"/>
          </a:solidFill>
          <a:ln>
            <a:solidFill>
              <a:srgbClr val="002050">
                <a:lumMod val="90000"/>
                <a:lumOff val="10000"/>
              </a:srgbClr>
            </a:solidFill>
          </a:ln>
        </p:spPr>
        <p:txBody>
          <a:bodyPr wrap="non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1" i="0" u="sng" strike="noStrike" kern="0" cap="none" spc="0" normalizeH="0" baseline="0" noProof="0" dirty="0">
                <a:ln>
                  <a:noFill/>
                </a:ln>
                <a:solidFill>
                  <a:srgbClr val="000000">
                    <a:lumMod val="95000"/>
                    <a:lumOff val="5000"/>
                  </a:srgbClr>
                </a:solidFill>
                <a:effectLst/>
                <a:uLnTx/>
                <a:uFillTx/>
              </a:rPr>
              <a:t>M</a:t>
            </a:r>
            <a:r>
              <a:rPr kumimoji="0" lang="en-US" sz="1224" b="1" i="0" u="none" strike="noStrike" kern="0" cap="none" spc="0" normalizeH="0" baseline="0" noProof="0" dirty="0">
                <a:ln>
                  <a:noFill/>
                </a:ln>
                <a:solidFill>
                  <a:srgbClr val="000000">
                    <a:lumMod val="95000"/>
                    <a:lumOff val="5000"/>
                  </a:srgbClr>
                </a:solidFill>
                <a:effectLst/>
                <a:uLnTx/>
                <a:uFillTx/>
              </a:rPr>
              <a:t>ETA</a:t>
            </a:r>
            <a:r>
              <a:rPr kumimoji="0" lang="en-US" sz="1224" b="1" i="0" u="sng" strike="noStrike" kern="0" cap="none" spc="0" normalizeH="0" baseline="0" noProof="0" dirty="0">
                <a:ln>
                  <a:noFill/>
                </a:ln>
                <a:solidFill>
                  <a:srgbClr val="000000">
                    <a:lumMod val="95000"/>
                    <a:lumOff val="5000"/>
                  </a:srgbClr>
                </a:solidFill>
                <a:effectLst/>
                <a:uLnTx/>
                <a:uFillTx/>
              </a:rPr>
              <a:t>V</a:t>
            </a:r>
            <a:r>
              <a:rPr kumimoji="0" lang="en-US" sz="1224" b="1" i="0" u="none" strike="noStrike" kern="0" cap="none" spc="0" normalizeH="0" baseline="0" noProof="0" dirty="0">
                <a:ln>
                  <a:noFill/>
                </a:ln>
                <a:solidFill>
                  <a:srgbClr val="000000">
                    <a:lumMod val="95000"/>
                    <a:lumOff val="5000"/>
                  </a:srgbClr>
                </a:solidFill>
                <a:effectLst/>
                <a:uLnTx/>
                <a:uFillTx/>
              </a:rPr>
              <a:t>ERSE</a:t>
            </a:r>
          </a:p>
        </p:txBody>
      </p:sp>
      <p:sp>
        <p:nvSpPr>
          <p:cNvPr id="100" name="Oval 64">
            <a:extLst>
              <a:ext uri="{FF2B5EF4-FFF2-40B4-BE49-F238E27FC236}">
                <a16:creationId xmlns:a16="http://schemas.microsoft.com/office/drawing/2014/main" id="{7AA2552A-56C4-4805-AD45-ECAD8580CE91}"/>
              </a:ext>
            </a:extLst>
          </p:cNvPr>
          <p:cNvSpPr/>
          <p:nvPr/>
        </p:nvSpPr>
        <p:spPr bwMode="auto">
          <a:xfrm>
            <a:off x="5936170" y="3165845"/>
            <a:ext cx="660594" cy="660594"/>
          </a:xfrm>
          <a:prstGeom prst="ellipse">
            <a:avLst/>
          </a:prstGeom>
          <a:solidFill>
            <a:sysClr val="window" lastClr="FFFFFF"/>
          </a:solidFill>
          <a:ln w="2857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000000">
                  <a:lumMod val="95000"/>
                  <a:lumOff val="5000"/>
                </a:srgbClr>
              </a:solidFill>
              <a:effectLst/>
              <a:uLnTx/>
              <a:uFillTx/>
              <a:latin typeface="Segoe UI"/>
              <a:ea typeface="Segoe UI" pitchFamily="34" charset="0"/>
              <a:cs typeface="Segoe UI" pitchFamily="34" charset="0"/>
            </a:endParaRPr>
          </a:p>
        </p:txBody>
      </p:sp>
      <p:cxnSp>
        <p:nvCxnSpPr>
          <p:cNvPr id="101" name="Straight Arrow Connector 66">
            <a:extLst>
              <a:ext uri="{FF2B5EF4-FFF2-40B4-BE49-F238E27FC236}">
                <a16:creationId xmlns:a16="http://schemas.microsoft.com/office/drawing/2014/main" id="{3D76C8A6-1CBC-424D-A4B8-714F615F28E6}"/>
              </a:ext>
            </a:extLst>
          </p:cNvPr>
          <p:cNvCxnSpPr>
            <a:stCxn id="120" idx="6"/>
          </p:cNvCxnSpPr>
          <p:nvPr/>
        </p:nvCxnSpPr>
        <p:spPr>
          <a:xfrm>
            <a:off x="4339725" y="4446216"/>
            <a:ext cx="882460" cy="0"/>
          </a:xfrm>
          <a:prstGeom prst="straightConnector1">
            <a:avLst/>
          </a:prstGeom>
          <a:noFill/>
          <a:ln w="28575" cap="flat" cmpd="sng" algn="ctr">
            <a:solidFill>
              <a:srgbClr val="002050">
                <a:lumMod val="90000"/>
                <a:lumOff val="10000"/>
              </a:srgbClr>
            </a:solidFill>
            <a:prstDash val="solid"/>
            <a:headEnd type="none"/>
            <a:tailEnd type="triangle"/>
          </a:ln>
          <a:effectLst/>
        </p:spPr>
      </p:cxnSp>
      <p:cxnSp>
        <p:nvCxnSpPr>
          <p:cNvPr id="102" name="Straight Arrow Connector 68">
            <a:extLst>
              <a:ext uri="{FF2B5EF4-FFF2-40B4-BE49-F238E27FC236}">
                <a16:creationId xmlns:a16="http://schemas.microsoft.com/office/drawing/2014/main" id="{49FCE041-D571-4D34-BA46-D34C1C9B3515}"/>
              </a:ext>
            </a:extLst>
          </p:cNvPr>
          <p:cNvCxnSpPr>
            <a:stCxn id="119" idx="6"/>
          </p:cNvCxnSpPr>
          <p:nvPr/>
        </p:nvCxnSpPr>
        <p:spPr>
          <a:xfrm flipV="1">
            <a:off x="4354850" y="2520945"/>
            <a:ext cx="833461" cy="16349"/>
          </a:xfrm>
          <a:prstGeom prst="straightConnector1">
            <a:avLst/>
          </a:prstGeom>
          <a:noFill/>
          <a:ln w="28575" cap="flat" cmpd="sng" algn="ctr">
            <a:solidFill>
              <a:srgbClr val="002050">
                <a:lumMod val="90000"/>
                <a:lumOff val="10000"/>
              </a:srgbClr>
            </a:solidFill>
            <a:prstDash val="solid"/>
            <a:headEnd type="none"/>
            <a:tailEnd type="triangle"/>
          </a:ln>
          <a:effectLst/>
        </p:spPr>
      </p:cxnSp>
      <p:cxnSp>
        <p:nvCxnSpPr>
          <p:cNvPr id="103" name="Straight Arrow Connector 70">
            <a:extLst>
              <a:ext uri="{FF2B5EF4-FFF2-40B4-BE49-F238E27FC236}">
                <a16:creationId xmlns:a16="http://schemas.microsoft.com/office/drawing/2014/main" id="{CFC427D7-21D8-448C-BA35-43987A239AE3}"/>
              </a:ext>
            </a:extLst>
          </p:cNvPr>
          <p:cNvCxnSpPr>
            <a:stCxn id="100" idx="6"/>
            <a:endCxn id="95" idx="2"/>
          </p:cNvCxnSpPr>
          <p:nvPr/>
        </p:nvCxnSpPr>
        <p:spPr>
          <a:xfrm>
            <a:off x="6596764" y="3496142"/>
            <a:ext cx="1583339" cy="0"/>
          </a:xfrm>
          <a:prstGeom prst="straightConnector1">
            <a:avLst/>
          </a:prstGeom>
          <a:noFill/>
          <a:ln w="28575" cap="flat" cmpd="sng" algn="ctr">
            <a:solidFill>
              <a:srgbClr val="002050">
                <a:lumMod val="90000"/>
                <a:lumOff val="10000"/>
              </a:srgbClr>
            </a:solidFill>
            <a:prstDash val="solid"/>
            <a:headEnd type="none"/>
            <a:tailEnd type="triangle"/>
          </a:ln>
          <a:effectLst/>
        </p:spPr>
      </p:cxnSp>
      <p:cxnSp>
        <p:nvCxnSpPr>
          <p:cNvPr id="104" name="Straight Arrow Connector 103">
            <a:extLst>
              <a:ext uri="{FF2B5EF4-FFF2-40B4-BE49-F238E27FC236}">
                <a16:creationId xmlns:a16="http://schemas.microsoft.com/office/drawing/2014/main" id="{E0C6CF86-C4F8-4F03-B2F6-E7E61A024F84}"/>
              </a:ext>
            </a:extLst>
          </p:cNvPr>
          <p:cNvCxnSpPr/>
          <p:nvPr/>
        </p:nvCxnSpPr>
        <p:spPr>
          <a:xfrm>
            <a:off x="1397894" y="2537294"/>
            <a:ext cx="2296362" cy="12953"/>
          </a:xfrm>
          <a:prstGeom prst="straightConnector1">
            <a:avLst/>
          </a:prstGeom>
          <a:noFill/>
          <a:ln w="28575" cap="flat" cmpd="sng" algn="ctr">
            <a:solidFill>
              <a:srgbClr val="002050">
                <a:lumMod val="90000"/>
                <a:lumOff val="10000"/>
              </a:srgbClr>
            </a:solidFill>
            <a:prstDash val="solid"/>
            <a:headEnd type="none"/>
            <a:tailEnd type="triangle"/>
          </a:ln>
          <a:effectLst/>
        </p:spPr>
      </p:cxnSp>
      <p:cxnSp>
        <p:nvCxnSpPr>
          <p:cNvPr id="105" name="Straight Arrow Connector 104">
            <a:extLst>
              <a:ext uri="{FF2B5EF4-FFF2-40B4-BE49-F238E27FC236}">
                <a16:creationId xmlns:a16="http://schemas.microsoft.com/office/drawing/2014/main" id="{9B1F9F3A-4AA3-42AB-8BF1-9D99791FE5AD}"/>
              </a:ext>
            </a:extLst>
          </p:cNvPr>
          <p:cNvCxnSpPr>
            <a:stCxn id="89" idx="2"/>
          </p:cNvCxnSpPr>
          <p:nvPr/>
        </p:nvCxnSpPr>
        <p:spPr>
          <a:xfrm>
            <a:off x="1582412" y="4459438"/>
            <a:ext cx="2096719" cy="5830"/>
          </a:xfrm>
          <a:prstGeom prst="straightConnector1">
            <a:avLst/>
          </a:prstGeom>
          <a:noFill/>
          <a:ln w="28575" cap="flat" cmpd="sng" algn="ctr">
            <a:solidFill>
              <a:srgbClr val="002050">
                <a:lumMod val="90000"/>
                <a:lumOff val="10000"/>
              </a:srgbClr>
            </a:solidFill>
            <a:prstDash val="solid"/>
            <a:headEnd type="none"/>
            <a:tailEnd type="triangle"/>
          </a:ln>
          <a:effectLst/>
        </p:spPr>
      </p:cxnSp>
      <p:cxnSp>
        <p:nvCxnSpPr>
          <p:cNvPr id="106" name="Straight Arrow Connector 105">
            <a:extLst>
              <a:ext uri="{FF2B5EF4-FFF2-40B4-BE49-F238E27FC236}">
                <a16:creationId xmlns:a16="http://schemas.microsoft.com/office/drawing/2014/main" id="{BC50E7F5-6115-4EF5-AEDE-AFE930E51C38}"/>
              </a:ext>
            </a:extLst>
          </p:cNvPr>
          <p:cNvCxnSpPr>
            <a:cxnSpLocks/>
          </p:cNvCxnSpPr>
          <p:nvPr/>
        </p:nvCxnSpPr>
        <p:spPr>
          <a:xfrm>
            <a:off x="8840698" y="3507048"/>
            <a:ext cx="2017288" cy="0"/>
          </a:xfrm>
          <a:prstGeom prst="straightConnector1">
            <a:avLst/>
          </a:prstGeom>
          <a:noFill/>
          <a:ln w="28575" cap="flat" cmpd="sng" algn="ctr">
            <a:solidFill>
              <a:srgbClr val="002050">
                <a:lumMod val="90000"/>
                <a:lumOff val="10000"/>
              </a:srgbClr>
            </a:solidFill>
            <a:prstDash val="solid"/>
            <a:headEnd type="none"/>
            <a:tailEnd type="triangle"/>
          </a:ln>
          <a:effectLst/>
        </p:spPr>
      </p:cxnSp>
      <p:sp>
        <p:nvSpPr>
          <p:cNvPr id="107" name="TextBox 90">
            <a:extLst>
              <a:ext uri="{FF2B5EF4-FFF2-40B4-BE49-F238E27FC236}">
                <a16:creationId xmlns:a16="http://schemas.microsoft.com/office/drawing/2014/main" id="{473D6370-4C04-48DC-9F50-AADB79BF82DF}"/>
              </a:ext>
            </a:extLst>
          </p:cNvPr>
          <p:cNvSpPr txBox="1"/>
          <p:nvPr/>
        </p:nvSpPr>
        <p:spPr>
          <a:xfrm>
            <a:off x="5192566" y="2331508"/>
            <a:ext cx="1258822" cy="647165"/>
          </a:xfrm>
          <a:prstGeom prst="rect">
            <a:avLst/>
          </a:prstGeom>
          <a:solidFill>
            <a:srgbClr val="6EB005">
              <a:lumMod val="75000"/>
            </a:srgbClr>
          </a:solidFill>
          <a:ln>
            <a:solidFill>
              <a:srgbClr val="002050">
                <a:lumMod val="90000"/>
                <a:lumOff val="10000"/>
              </a:srgbClr>
            </a:solidFill>
          </a:ln>
        </p:spPr>
        <p:txBody>
          <a:bodyPr wrap="squar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1" i="0" u="none" strike="noStrike" kern="0" cap="none" spc="0" normalizeH="0" baseline="0" noProof="0" dirty="0">
                <a:ln>
                  <a:noFill/>
                </a:ln>
                <a:solidFill>
                  <a:srgbClr val="FFFFFF"/>
                </a:solidFill>
                <a:effectLst/>
                <a:uLnTx/>
                <a:uFillTx/>
              </a:rPr>
              <a:t>I</a:t>
            </a:r>
            <a:r>
              <a:rPr kumimoji="0" lang="en-US" sz="1224" b="0" i="0" u="none" strike="noStrike" kern="0" cap="none" spc="0" normalizeH="0" baseline="0" noProof="0" dirty="0">
                <a:ln>
                  <a:noFill/>
                </a:ln>
                <a:solidFill>
                  <a:srgbClr val="FFFFFF"/>
                </a:solidFill>
                <a:effectLst/>
                <a:uLnTx/>
                <a:uFillTx/>
              </a:rPr>
              <a:t>NBOUND </a:t>
            </a:r>
            <a:r>
              <a:rPr kumimoji="0" lang="en-US" sz="1224" b="1" i="0" u="none" strike="noStrike" kern="0" cap="none" spc="0" normalizeH="0" baseline="0" noProof="0" dirty="0">
                <a:ln>
                  <a:noFill/>
                </a:ln>
                <a:solidFill>
                  <a:srgbClr val="FFFFFF"/>
                </a:solidFill>
                <a:effectLst/>
                <a:uLnTx/>
                <a:uFillTx/>
              </a:rPr>
              <a:t>S</a:t>
            </a:r>
            <a:r>
              <a:rPr kumimoji="0" lang="en-US" sz="1224" b="0" i="0" u="none" strike="noStrike" kern="0" cap="none" spc="0" normalizeH="0" baseline="0" noProof="0" dirty="0">
                <a:ln>
                  <a:noFill/>
                </a:ln>
                <a:solidFill>
                  <a:srgbClr val="FFFFFF"/>
                </a:solidFill>
                <a:effectLst/>
                <a:uLnTx/>
                <a:uFillTx/>
              </a:rPr>
              <a:t>YNC </a:t>
            </a:r>
            <a:r>
              <a:rPr kumimoji="0" lang="en-US" sz="1224" b="1" i="0" u="none" strike="noStrike" kern="0" cap="none" spc="0" normalizeH="0" baseline="0" noProof="0" dirty="0">
                <a:ln>
                  <a:noFill/>
                </a:ln>
                <a:solidFill>
                  <a:srgbClr val="FFFFFF"/>
                </a:solidFill>
                <a:effectLst/>
                <a:uLnTx/>
                <a:uFillTx/>
              </a:rPr>
              <a:t>R</a:t>
            </a:r>
            <a:r>
              <a:rPr kumimoji="0" lang="en-US" sz="1224" b="0" i="0" u="none" strike="noStrike" kern="0" cap="none" spc="0" normalizeH="0" baseline="0" noProof="0" dirty="0">
                <a:ln>
                  <a:noFill/>
                </a:ln>
                <a:solidFill>
                  <a:srgbClr val="FFFFFF"/>
                </a:solidFill>
                <a:effectLst/>
                <a:uLnTx/>
                <a:uFillTx/>
              </a:rPr>
              <a:t>ULE</a:t>
            </a:r>
            <a:endParaRPr kumimoji="0" lang="en-US" sz="1428" b="0" i="0" u="none" strike="noStrike" kern="0" cap="none" spc="0" normalizeH="0" baseline="0" noProof="0" dirty="0">
              <a:ln>
                <a:noFill/>
              </a:ln>
              <a:solidFill>
                <a:srgbClr val="FFFFFF"/>
              </a:solidFill>
              <a:effectLst/>
              <a:uLnTx/>
              <a:uFillTx/>
            </a:endParaRPr>
          </a:p>
        </p:txBody>
      </p:sp>
      <p:sp>
        <p:nvSpPr>
          <p:cNvPr id="108" name="Rectangle 107">
            <a:extLst>
              <a:ext uri="{FF2B5EF4-FFF2-40B4-BE49-F238E27FC236}">
                <a16:creationId xmlns:a16="http://schemas.microsoft.com/office/drawing/2014/main" id="{54BD9E4B-8153-4240-8C1E-3F5E16F38F6E}"/>
              </a:ext>
            </a:extLst>
          </p:cNvPr>
          <p:cNvSpPr/>
          <p:nvPr/>
        </p:nvSpPr>
        <p:spPr bwMode="auto">
          <a:xfrm>
            <a:off x="6878221" y="3229443"/>
            <a:ext cx="934063" cy="582877"/>
          </a:xfrm>
          <a:prstGeom prst="rect">
            <a:avLst/>
          </a:prstGeom>
          <a:solidFill>
            <a:srgbClr val="002050">
              <a:lumMod val="10000"/>
              <a:lumOff val="90000"/>
            </a:srgbClr>
          </a:solidFill>
          <a:ln w="952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000000">
                  <a:lumMod val="95000"/>
                  <a:lumOff val="5000"/>
                </a:srgbClr>
              </a:solidFill>
              <a:effectLst/>
              <a:uLnTx/>
              <a:uFillTx/>
              <a:latin typeface="Segoe UI"/>
              <a:ea typeface="Segoe UI" pitchFamily="34" charset="0"/>
              <a:cs typeface="Segoe UI" pitchFamily="34" charset="0"/>
            </a:endParaRPr>
          </a:p>
        </p:txBody>
      </p:sp>
      <p:sp>
        <p:nvSpPr>
          <p:cNvPr id="109" name="TextBox 94">
            <a:extLst>
              <a:ext uri="{FF2B5EF4-FFF2-40B4-BE49-F238E27FC236}">
                <a16:creationId xmlns:a16="http://schemas.microsoft.com/office/drawing/2014/main" id="{5E2E5F92-8BE4-46BA-8D5E-11EC505B4648}"/>
              </a:ext>
            </a:extLst>
          </p:cNvPr>
          <p:cNvSpPr txBox="1"/>
          <p:nvPr/>
        </p:nvSpPr>
        <p:spPr>
          <a:xfrm>
            <a:off x="6747005" y="3207755"/>
            <a:ext cx="1258822" cy="647165"/>
          </a:xfrm>
          <a:prstGeom prst="rect">
            <a:avLst/>
          </a:prstGeom>
          <a:solidFill>
            <a:srgbClr val="6EB005">
              <a:lumMod val="75000"/>
            </a:srgbClr>
          </a:solidFill>
          <a:ln>
            <a:solidFill>
              <a:srgbClr val="002050">
                <a:lumMod val="90000"/>
                <a:lumOff val="10000"/>
              </a:srgbClr>
            </a:solidFill>
          </a:ln>
        </p:spPr>
        <p:txBody>
          <a:bodyPr wrap="squar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1" i="0" u="none" strike="noStrike" kern="0" cap="none" spc="0" normalizeH="0" baseline="0" noProof="0" dirty="0">
                <a:ln>
                  <a:noFill/>
                </a:ln>
                <a:solidFill>
                  <a:srgbClr val="FFFFFF"/>
                </a:solidFill>
                <a:effectLst/>
                <a:uLnTx/>
                <a:uFillTx/>
              </a:rPr>
              <a:t>O</a:t>
            </a:r>
            <a:r>
              <a:rPr kumimoji="0" lang="en-US" sz="1224" b="0" i="0" u="none" strike="noStrike" kern="0" cap="none" spc="0" normalizeH="0" baseline="0" noProof="0" dirty="0">
                <a:ln>
                  <a:noFill/>
                </a:ln>
                <a:solidFill>
                  <a:srgbClr val="FFFFFF"/>
                </a:solidFill>
                <a:effectLst/>
                <a:uLnTx/>
                <a:uFillTx/>
              </a:rPr>
              <a:t>UTBOUND </a:t>
            </a:r>
            <a:r>
              <a:rPr kumimoji="0" lang="en-US" sz="1224" b="1" i="0" u="none" strike="noStrike" kern="0" cap="none" spc="0" normalizeH="0" baseline="0" noProof="0" dirty="0">
                <a:ln>
                  <a:noFill/>
                </a:ln>
                <a:solidFill>
                  <a:srgbClr val="FFFFFF"/>
                </a:solidFill>
                <a:effectLst/>
                <a:uLnTx/>
                <a:uFillTx/>
              </a:rPr>
              <a:t>S</a:t>
            </a:r>
            <a:r>
              <a:rPr kumimoji="0" lang="en-US" sz="1224" b="0" i="0" u="none" strike="noStrike" kern="0" cap="none" spc="0" normalizeH="0" baseline="0" noProof="0" dirty="0">
                <a:ln>
                  <a:noFill/>
                </a:ln>
                <a:solidFill>
                  <a:srgbClr val="FFFFFF"/>
                </a:solidFill>
                <a:effectLst/>
                <a:uLnTx/>
                <a:uFillTx/>
              </a:rPr>
              <a:t>YNC </a:t>
            </a:r>
            <a:r>
              <a:rPr kumimoji="0" lang="en-US" sz="1224" b="1" i="0" u="none" strike="noStrike" kern="0" cap="none" spc="0" normalizeH="0" baseline="0" noProof="0" dirty="0">
                <a:ln>
                  <a:noFill/>
                </a:ln>
                <a:solidFill>
                  <a:srgbClr val="FFFFFF"/>
                </a:solidFill>
                <a:effectLst/>
                <a:uLnTx/>
                <a:uFillTx/>
              </a:rPr>
              <a:t>R</a:t>
            </a:r>
            <a:r>
              <a:rPr kumimoji="0" lang="en-US" sz="1224" b="0" i="0" u="none" strike="noStrike" kern="0" cap="none" spc="0" normalizeH="0" baseline="0" noProof="0" dirty="0">
                <a:ln>
                  <a:noFill/>
                </a:ln>
                <a:solidFill>
                  <a:srgbClr val="FFFFFF"/>
                </a:solidFill>
                <a:effectLst/>
                <a:uLnTx/>
                <a:uFillTx/>
              </a:rPr>
              <a:t>ULE</a:t>
            </a:r>
            <a:endParaRPr kumimoji="0" lang="en-US" sz="1428" b="0" i="0" u="none" strike="noStrike" kern="0" cap="none" spc="0" normalizeH="0" baseline="0" noProof="0" dirty="0">
              <a:ln>
                <a:noFill/>
              </a:ln>
              <a:solidFill>
                <a:srgbClr val="FFFFFF"/>
              </a:solidFill>
              <a:effectLst/>
              <a:uLnTx/>
              <a:uFillTx/>
            </a:endParaRPr>
          </a:p>
        </p:txBody>
      </p:sp>
      <p:sp>
        <p:nvSpPr>
          <p:cNvPr id="110" name="Rectangle 109">
            <a:extLst>
              <a:ext uri="{FF2B5EF4-FFF2-40B4-BE49-F238E27FC236}">
                <a16:creationId xmlns:a16="http://schemas.microsoft.com/office/drawing/2014/main" id="{9B718224-ECE5-4FED-8E3C-5705D0EF1A39}"/>
              </a:ext>
            </a:extLst>
          </p:cNvPr>
          <p:cNvSpPr/>
          <p:nvPr/>
        </p:nvSpPr>
        <p:spPr>
          <a:xfrm>
            <a:off x="3070296" y="3789878"/>
            <a:ext cx="1545910" cy="350330"/>
          </a:xfrm>
          <a:prstGeom prst="rect">
            <a:avLst/>
          </a:prstGeom>
        </p:spPr>
        <p:txBody>
          <a:bodyPr wrap="none">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en-US" sz="816" b="0" i="0" u="none" strike="noStrike" kern="0" cap="none" spc="0" normalizeH="0" baseline="0" noProof="0" dirty="0">
                <a:ln>
                  <a:noFill/>
                </a:ln>
                <a:solidFill>
                  <a:srgbClr val="C00000"/>
                </a:solidFill>
                <a:effectLst/>
                <a:uLnTx/>
                <a:uFillTx/>
              </a:rPr>
              <a:t>Hologram/</a:t>
            </a:r>
            <a:r>
              <a:rPr kumimoji="0" lang="en-US" sz="1632" b="0" i="0" u="none" strike="noStrike" kern="0" cap="none" spc="0" normalizeH="0" baseline="0" noProof="0" dirty="0">
                <a:ln>
                  <a:noFill/>
                </a:ln>
                <a:solidFill>
                  <a:srgbClr val="C00000"/>
                </a:solidFill>
                <a:effectLst/>
                <a:uLnTx/>
                <a:uFillTx/>
              </a:rPr>
              <a:t>Replica Y</a:t>
            </a:r>
            <a:endParaRPr kumimoji="0" lang="en-US" sz="1632" b="0" i="0" u="none" strike="noStrike" kern="0" cap="none" spc="0" normalizeH="0" baseline="0" noProof="0" dirty="0">
              <a:ln>
                <a:noFill/>
              </a:ln>
              <a:solidFill>
                <a:prstClr val="white"/>
              </a:solidFill>
              <a:effectLst/>
              <a:uLnTx/>
              <a:uFillTx/>
            </a:endParaRPr>
          </a:p>
        </p:txBody>
      </p:sp>
      <p:sp>
        <p:nvSpPr>
          <p:cNvPr id="111" name="Rectangle 110">
            <a:extLst>
              <a:ext uri="{FF2B5EF4-FFF2-40B4-BE49-F238E27FC236}">
                <a16:creationId xmlns:a16="http://schemas.microsoft.com/office/drawing/2014/main" id="{5FDD4BE8-19F6-4520-88B5-AB6AAA48947E}"/>
              </a:ext>
            </a:extLst>
          </p:cNvPr>
          <p:cNvSpPr/>
          <p:nvPr/>
        </p:nvSpPr>
        <p:spPr>
          <a:xfrm>
            <a:off x="3079406" y="2856452"/>
            <a:ext cx="1042357" cy="350330"/>
          </a:xfrm>
          <a:prstGeom prst="rect">
            <a:avLst/>
          </a:prstGeom>
        </p:spPr>
        <p:txBody>
          <a:bodyPr wrap="none">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C00000"/>
                </a:solidFill>
                <a:effectLst/>
                <a:uLnTx/>
                <a:uFillTx/>
              </a:rPr>
              <a:t>Replica X</a:t>
            </a:r>
            <a:endParaRPr kumimoji="0" lang="en-US" sz="1632" b="0" i="0" u="none" strike="noStrike" kern="0" cap="none" spc="0" normalizeH="0" baseline="0" noProof="0" dirty="0">
              <a:ln>
                <a:noFill/>
              </a:ln>
              <a:solidFill>
                <a:prstClr val="white"/>
              </a:solidFill>
              <a:effectLst/>
              <a:uLnTx/>
              <a:uFillTx/>
            </a:endParaRPr>
          </a:p>
        </p:txBody>
      </p:sp>
      <p:sp>
        <p:nvSpPr>
          <p:cNvPr id="112" name="Rectangle 111">
            <a:extLst>
              <a:ext uri="{FF2B5EF4-FFF2-40B4-BE49-F238E27FC236}">
                <a16:creationId xmlns:a16="http://schemas.microsoft.com/office/drawing/2014/main" id="{AD56C23E-F13B-45D3-801C-5672BE8B3340}"/>
              </a:ext>
            </a:extLst>
          </p:cNvPr>
          <p:cNvSpPr/>
          <p:nvPr/>
        </p:nvSpPr>
        <p:spPr>
          <a:xfrm>
            <a:off x="444486" y="5135762"/>
            <a:ext cx="1151307" cy="382308"/>
          </a:xfrm>
          <a:prstGeom prst="rect">
            <a:avLst/>
          </a:prstGeom>
        </p:spPr>
        <p:txBody>
          <a:bodyPr wrap="none">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836" b="0" i="0" u="none" strike="noStrike" kern="0" cap="none" spc="0" normalizeH="0" baseline="0" noProof="0" dirty="0">
                <a:ln>
                  <a:noFill/>
                </a:ln>
                <a:solidFill>
                  <a:srgbClr val="C00000"/>
                </a:solidFill>
                <a:effectLst/>
                <a:uLnTx/>
                <a:uFillTx/>
              </a:rPr>
              <a:t>Object Y </a:t>
            </a:r>
            <a:endParaRPr kumimoji="0" lang="en-US" sz="1836" b="0" i="0" u="none" strike="noStrike" kern="0" cap="none" spc="0" normalizeH="0" baseline="0" noProof="0" dirty="0">
              <a:ln>
                <a:noFill/>
              </a:ln>
              <a:solidFill>
                <a:prstClr val="white"/>
              </a:solidFill>
              <a:effectLst/>
              <a:uLnTx/>
              <a:uFillTx/>
            </a:endParaRPr>
          </a:p>
        </p:txBody>
      </p:sp>
      <p:sp>
        <p:nvSpPr>
          <p:cNvPr id="113" name="Rectangle 112">
            <a:extLst>
              <a:ext uri="{FF2B5EF4-FFF2-40B4-BE49-F238E27FC236}">
                <a16:creationId xmlns:a16="http://schemas.microsoft.com/office/drawing/2014/main" id="{142FC248-D090-4A9D-BB2C-CB0A0B64E6DA}"/>
              </a:ext>
            </a:extLst>
          </p:cNvPr>
          <p:cNvSpPr/>
          <p:nvPr/>
        </p:nvSpPr>
        <p:spPr>
          <a:xfrm>
            <a:off x="426230" y="3019412"/>
            <a:ext cx="1095720" cy="382308"/>
          </a:xfrm>
          <a:prstGeom prst="rect">
            <a:avLst/>
          </a:prstGeom>
        </p:spPr>
        <p:txBody>
          <a:bodyPr wrap="none">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836" b="0" i="0" u="none" strike="noStrike" kern="0" cap="none" spc="0" normalizeH="0" baseline="0" noProof="0" dirty="0">
                <a:ln>
                  <a:noFill/>
                </a:ln>
                <a:solidFill>
                  <a:srgbClr val="C00000"/>
                </a:solidFill>
                <a:effectLst/>
                <a:uLnTx/>
                <a:uFillTx/>
              </a:rPr>
              <a:t>Object X</a:t>
            </a:r>
            <a:endParaRPr kumimoji="0" lang="en-US" sz="1836" b="0" i="0" u="none" strike="noStrike" kern="0" cap="none" spc="0" normalizeH="0" baseline="0" noProof="0" dirty="0">
              <a:ln>
                <a:noFill/>
              </a:ln>
              <a:solidFill>
                <a:prstClr val="white"/>
              </a:solidFill>
              <a:effectLst/>
              <a:uLnTx/>
              <a:uFillTx/>
            </a:endParaRPr>
          </a:p>
        </p:txBody>
      </p:sp>
      <p:sp>
        <p:nvSpPr>
          <p:cNvPr id="114" name="Rectangle 113">
            <a:extLst>
              <a:ext uri="{FF2B5EF4-FFF2-40B4-BE49-F238E27FC236}">
                <a16:creationId xmlns:a16="http://schemas.microsoft.com/office/drawing/2014/main" id="{26D5442C-E32B-448D-8EA0-259F29BF865A}"/>
              </a:ext>
            </a:extLst>
          </p:cNvPr>
          <p:cNvSpPr/>
          <p:nvPr/>
        </p:nvSpPr>
        <p:spPr>
          <a:xfrm>
            <a:off x="5833458" y="3950846"/>
            <a:ext cx="1550533" cy="350330"/>
          </a:xfrm>
          <a:prstGeom prst="rect">
            <a:avLst/>
          </a:prstGeom>
        </p:spPr>
        <p:txBody>
          <a:bodyPr wrap="square">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C00000"/>
                </a:solidFill>
                <a:effectLst/>
                <a:uLnTx/>
                <a:uFillTx/>
              </a:rPr>
              <a:t>Aggregate XY</a:t>
            </a:r>
            <a:endParaRPr kumimoji="0" lang="en-US" sz="1632" b="0" i="0" u="none" strike="noStrike" kern="0" cap="none" spc="0" normalizeH="0" baseline="0" noProof="0" dirty="0">
              <a:ln>
                <a:noFill/>
              </a:ln>
              <a:solidFill>
                <a:prstClr val="white"/>
              </a:solidFill>
              <a:effectLst/>
              <a:uLnTx/>
              <a:uFillTx/>
            </a:endParaRPr>
          </a:p>
        </p:txBody>
      </p:sp>
      <p:sp>
        <p:nvSpPr>
          <p:cNvPr id="115" name="Arrow: Striped Right 114">
            <a:extLst>
              <a:ext uri="{FF2B5EF4-FFF2-40B4-BE49-F238E27FC236}">
                <a16:creationId xmlns:a16="http://schemas.microsoft.com/office/drawing/2014/main" id="{41E39033-205E-4C35-9C32-3CEEEA05485F}"/>
              </a:ext>
            </a:extLst>
          </p:cNvPr>
          <p:cNvSpPr/>
          <p:nvPr/>
        </p:nvSpPr>
        <p:spPr>
          <a:xfrm>
            <a:off x="2332390" y="5511496"/>
            <a:ext cx="1801948" cy="959952"/>
          </a:xfrm>
          <a:prstGeom prst="stripedRightArrow">
            <a:avLst/>
          </a:prstGeom>
          <a:gradFill rotWithShape="1">
            <a:gsLst>
              <a:gs pos="0">
                <a:srgbClr val="0A5BBA">
                  <a:tint val="100000"/>
                  <a:shade val="100000"/>
                  <a:satMod val="130000"/>
                </a:srgbClr>
              </a:gs>
              <a:gs pos="100000">
                <a:srgbClr val="0A5BBA">
                  <a:tint val="50000"/>
                  <a:shade val="100000"/>
                  <a:satMod val="350000"/>
                </a:srgbClr>
              </a:gs>
            </a:gsLst>
            <a:lin ang="16200000" scaled="0"/>
          </a:gra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fr-FR" sz="1122" b="0" i="0" u="none" strike="noStrike" kern="0" cap="none" spc="0" normalizeH="0" baseline="0" noProof="0" dirty="0" err="1">
                <a:ln>
                  <a:noFill/>
                </a:ln>
                <a:solidFill>
                  <a:srgbClr val="C00000"/>
                </a:solidFill>
                <a:effectLst/>
                <a:uLnTx/>
                <a:uFillTx/>
                <a:latin typeface="Segoe UI"/>
                <a:ea typeface="+mn-ea"/>
                <a:cs typeface="+mn-cs"/>
              </a:rPr>
              <a:t>Step</a:t>
            </a:r>
            <a:r>
              <a:rPr kumimoji="0" lang="fr-FR" sz="1122" b="0" i="0" u="none" strike="noStrike" kern="0" cap="none" spc="0" normalizeH="0" baseline="0" noProof="0" dirty="0">
                <a:ln>
                  <a:noFill/>
                </a:ln>
                <a:solidFill>
                  <a:srgbClr val="C00000"/>
                </a:solidFill>
                <a:effectLst/>
                <a:uLnTx/>
                <a:uFillTx/>
                <a:latin typeface="Segoe UI"/>
                <a:ea typeface="+mn-ea"/>
                <a:cs typeface="+mn-cs"/>
              </a:rPr>
              <a:t> Import</a:t>
            </a:r>
            <a:r>
              <a:rPr kumimoji="0" lang="fr-FR" sz="1122" b="0" i="0" u="none" strike="noStrike" kern="0" cap="none" spc="0" normalizeH="0" baseline="0" noProof="0" dirty="0">
                <a:ln>
                  <a:noFill/>
                </a:ln>
                <a:solidFill>
                  <a:prstClr val="white"/>
                </a:solidFill>
                <a:effectLst/>
                <a:uLnTx/>
                <a:uFillTx/>
                <a:latin typeface="Segoe UI"/>
                <a:ea typeface="+mn-ea"/>
                <a:cs typeface="+mn-cs"/>
              </a:rPr>
              <a:t> </a:t>
            </a:r>
            <a:r>
              <a:rPr kumimoji="0" lang="fr-FR" sz="1122"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 </a:t>
            </a:r>
            <a:r>
              <a:rPr kumimoji="0" lang="fr-FR" sz="1122" b="0" i="0" u="none" strike="noStrike" kern="0" cap="none" spc="0" normalizeH="0" baseline="0" noProof="0" dirty="0" err="1">
                <a:ln>
                  <a:noFill/>
                </a:ln>
                <a:solidFill>
                  <a:prstClr val="white"/>
                </a:solidFill>
                <a:effectLst/>
                <a:uLnTx/>
                <a:uFillTx/>
                <a:latin typeface="Segoe UI"/>
                <a:ea typeface="+mn-ea"/>
                <a:cs typeface="+mn-cs"/>
                <a:sym typeface="Wingdings" panose="05000000000000000000" pitchFamily="2" charset="2"/>
              </a:rPr>
              <a:t>replica</a:t>
            </a:r>
            <a:r>
              <a:rPr kumimoji="0" lang="fr-FR" sz="1122"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 </a:t>
            </a:r>
            <a:r>
              <a:rPr kumimoji="0" lang="fr-FR" sz="1122" b="0" i="0" u="none" strike="noStrike" kern="0" cap="none" spc="0" normalizeH="0" baseline="0" noProof="0" dirty="0" err="1">
                <a:ln>
                  <a:noFill/>
                </a:ln>
                <a:solidFill>
                  <a:prstClr val="white"/>
                </a:solidFill>
                <a:effectLst/>
                <a:uLnTx/>
                <a:uFillTx/>
                <a:latin typeface="Segoe UI"/>
                <a:ea typeface="+mn-ea"/>
                <a:cs typeface="+mn-cs"/>
                <a:sym typeface="Wingdings" panose="05000000000000000000" pitchFamily="2" charset="2"/>
              </a:rPr>
              <a:t>creation</a:t>
            </a:r>
            <a:endParaRPr kumimoji="0" lang="en-US" sz="1122" b="0" i="0" u="none" strike="noStrike" kern="0" cap="none" spc="0" normalizeH="0" baseline="0" noProof="0" dirty="0">
              <a:ln>
                <a:noFill/>
              </a:ln>
              <a:solidFill>
                <a:prstClr val="white"/>
              </a:solidFill>
              <a:effectLst/>
              <a:uLnTx/>
              <a:uFillTx/>
              <a:latin typeface="Segoe UI"/>
              <a:ea typeface="+mn-ea"/>
              <a:cs typeface="+mn-cs"/>
            </a:endParaRPr>
          </a:p>
        </p:txBody>
      </p:sp>
      <p:sp>
        <p:nvSpPr>
          <p:cNvPr id="116" name="Arrow: Striped Right 115">
            <a:extLst>
              <a:ext uri="{FF2B5EF4-FFF2-40B4-BE49-F238E27FC236}">
                <a16:creationId xmlns:a16="http://schemas.microsoft.com/office/drawing/2014/main" id="{E0DC511E-B53D-4225-B7A3-0574611108C8}"/>
              </a:ext>
            </a:extLst>
          </p:cNvPr>
          <p:cNvSpPr/>
          <p:nvPr/>
        </p:nvSpPr>
        <p:spPr>
          <a:xfrm>
            <a:off x="4301243" y="5469761"/>
            <a:ext cx="2024371" cy="980745"/>
          </a:xfrm>
          <a:prstGeom prst="stripedRightArrow">
            <a:avLst/>
          </a:prstGeom>
          <a:gradFill rotWithShape="1">
            <a:gsLst>
              <a:gs pos="0">
                <a:srgbClr val="0A5BBA">
                  <a:tint val="100000"/>
                  <a:shade val="100000"/>
                  <a:satMod val="130000"/>
                </a:srgbClr>
              </a:gs>
              <a:gs pos="100000">
                <a:srgbClr val="0A5BBA">
                  <a:tint val="50000"/>
                  <a:shade val="100000"/>
                  <a:satMod val="350000"/>
                </a:srgbClr>
              </a:gs>
            </a:gsLst>
            <a:lin ang="16200000" scaled="0"/>
          </a:gra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fr-FR" sz="1122" b="0" i="0" u="none" strike="noStrike" kern="0" cap="none" spc="0" normalizeH="0" baseline="0" noProof="0" dirty="0" err="1">
                <a:ln>
                  <a:noFill/>
                </a:ln>
                <a:solidFill>
                  <a:srgbClr val="C00000"/>
                </a:solidFill>
                <a:effectLst/>
                <a:uLnTx/>
                <a:uFillTx/>
                <a:latin typeface="Segoe UI"/>
                <a:ea typeface="+mn-ea"/>
                <a:cs typeface="+mn-cs"/>
              </a:rPr>
              <a:t>Step</a:t>
            </a:r>
            <a:r>
              <a:rPr kumimoji="0" lang="fr-FR" sz="1122" b="0" i="0" u="none" strike="noStrike" kern="0" cap="none" spc="0" normalizeH="0" baseline="0" noProof="0" dirty="0">
                <a:ln>
                  <a:noFill/>
                </a:ln>
                <a:solidFill>
                  <a:srgbClr val="C00000"/>
                </a:solidFill>
                <a:effectLst/>
                <a:uLnTx/>
                <a:uFillTx/>
                <a:latin typeface="Segoe UI"/>
                <a:ea typeface="+mn-ea"/>
                <a:cs typeface="+mn-cs"/>
              </a:rPr>
              <a:t> Synchronisation</a:t>
            </a:r>
            <a:r>
              <a:rPr kumimoji="0" lang="fr-FR" sz="1122" b="0" i="0" u="none" strike="noStrike" kern="0" cap="none" spc="0" normalizeH="0" baseline="0" noProof="0" dirty="0">
                <a:ln>
                  <a:noFill/>
                </a:ln>
                <a:solidFill>
                  <a:prstClr val="white"/>
                </a:solidFill>
                <a:effectLst/>
                <a:uLnTx/>
                <a:uFillTx/>
                <a:latin typeface="Segoe UI"/>
                <a:ea typeface="+mn-ea"/>
                <a:cs typeface="+mn-cs"/>
              </a:rPr>
              <a:t> </a:t>
            </a:r>
            <a:r>
              <a:rPr kumimoji="0" lang="fr-FR" sz="1122"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a:t>
            </a:r>
            <a:r>
              <a:rPr kumimoji="0" lang="fr-FR" sz="1122" b="0" i="0" u="none" strike="noStrike" kern="0" cap="none" spc="0" normalizeH="0" baseline="0" noProof="0" dirty="0">
                <a:ln>
                  <a:noFill/>
                </a:ln>
                <a:solidFill>
                  <a:prstClr val="white"/>
                </a:solidFill>
                <a:effectLst/>
                <a:uLnTx/>
                <a:uFillTx/>
                <a:latin typeface="Segoe UI"/>
                <a:ea typeface="+mn-ea"/>
                <a:cs typeface="+mn-cs"/>
              </a:rPr>
              <a:t> Projection || </a:t>
            </a:r>
            <a:r>
              <a:rPr kumimoji="0" lang="fr-FR" sz="1122" b="0" i="0" u="none" strike="noStrike" kern="0" cap="none" spc="0" normalizeH="0" baseline="0" noProof="0" dirty="0" err="1">
                <a:ln>
                  <a:noFill/>
                </a:ln>
                <a:solidFill>
                  <a:prstClr val="white"/>
                </a:solidFill>
                <a:effectLst/>
                <a:uLnTx/>
                <a:uFillTx/>
                <a:latin typeface="Segoe UI"/>
                <a:ea typeface="+mn-ea"/>
                <a:cs typeface="+mn-cs"/>
              </a:rPr>
              <a:t>join</a:t>
            </a:r>
            <a:r>
              <a:rPr kumimoji="0" lang="fr-FR" sz="1122" b="0" i="0" u="none" strike="noStrike" kern="0" cap="none" spc="0" normalizeH="0" baseline="0" noProof="0" dirty="0">
                <a:ln>
                  <a:noFill/>
                </a:ln>
                <a:solidFill>
                  <a:prstClr val="white"/>
                </a:solidFill>
                <a:effectLst/>
                <a:uLnTx/>
                <a:uFillTx/>
                <a:latin typeface="Segoe UI"/>
                <a:ea typeface="+mn-ea"/>
                <a:cs typeface="+mn-cs"/>
              </a:rPr>
              <a:t> (</a:t>
            </a:r>
            <a:r>
              <a:rPr kumimoji="0" lang="fr-FR" sz="1122" b="0" i="0" u="none" strike="noStrike" kern="0" cap="none" spc="0" normalizeH="0" baseline="0" noProof="0" dirty="0" err="1">
                <a:ln>
                  <a:noFill/>
                </a:ln>
                <a:solidFill>
                  <a:prstClr val="white"/>
                </a:solidFill>
                <a:effectLst/>
                <a:uLnTx/>
                <a:uFillTx/>
                <a:latin typeface="Segoe UI"/>
                <a:ea typeface="+mn-ea"/>
                <a:cs typeface="+mn-cs"/>
              </a:rPr>
              <a:t>ops</a:t>
            </a:r>
            <a:r>
              <a:rPr kumimoji="0" lang="fr-FR" sz="1122" b="0" i="0" u="none" strike="noStrike" kern="0" cap="none" spc="0" normalizeH="0" baseline="0" noProof="0" dirty="0">
                <a:ln>
                  <a:noFill/>
                </a:ln>
                <a:solidFill>
                  <a:prstClr val="white"/>
                </a:solidFill>
                <a:effectLst/>
                <a:uLnTx/>
                <a:uFillTx/>
                <a:latin typeface="Segoe UI"/>
                <a:ea typeface="+mn-ea"/>
                <a:cs typeface="+mn-cs"/>
              </a:rPr>
              <a:t>) in MV</a:t>
            </a:r>
            <a:endParaRPr kumimoji="0" lang="en-US" sz="1122" b="0" i="0" u="none" strike="noStrike" kern="0" cap="none" spc="0" normalizeH="0" baseline="0" noProof="0" dirty="0">
              <a:ln>
                <a:noFill/>
              </a:ln>
              <a:solidFill>
                <a:prstClr val="white"/>
              </a:solidFill>
              <a:effectLst/>
              <a:uLnTx/>
              <a:uFillTx/>
              <a:latin typeface="Segoe UI"/>
              <a:ea typeface="+mn-ea"/>
              <a:cs typeface="+mn-cs"/>
            </a:endParaRPr>
          </a:p>
        </p:txBody>
      </p:sp>
      <p:sp>
        <p:nvSpPr>
          <p:cNvPr id="117" name="Arrow: Striped Right 116">
            <a:extLst>
              <a:ext uri="{FF2B5EF4-FFF2-40B4-BE49-F238E27FC236}">
                <a16:creationId xmlns:a16="http://schemas.microsoft.com/office/drawing/2014/main" id="{374AE775-D0AE-477B-BE94-B7F51835AA43}"/>
              </a:ext>
            </a:extLst>
          </p:cNvPr>
          <p:cNvSpPr/>
          <p:nvPr/>
        </p:nvSpPr>
        <p:spPr>
          <a:xfrm>
            <a:off x="6447134" y="5469761"/>
            <a:ext cx="2180328" cy="1004714"/>
          </a:xfrm>
          <a:prstGeom prst="stripedRightArrow">
            <a:avLst/>
          </a:prstGeom>
          <a:gradFill rotWithShape="1">
            <a:gsLst>
              <a:gs pos="0">
                <a:srgbClr val="0A5BBA">
                  <a:tint val="100000"/>
                  <a:shade val="100000"/>
                  <a:satMod val="130000"/>
                </a:srgbClr>
              </a:gs>
              <a:gs pos="100000">
                <a:srgbClr val="0A5BBA">
                  <a:tint val="50000"/>
                  <a:shade val="100000"/>
                  <a:satMod val="350000"/>
                </a:srgbClr>
              </a:gs>
            </a:gsLst>
            <a:lin ang="16200000" scaled="0"/>
          </a:gra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fr-FR" sz="1122" b="0" i="0" u="none" strike="noStrike" kern="0" cap="none" spc="0" normalizeH="0" baseline="0" noProof="0" dirty="0" err="1">
                <a:ln>
                  <a:noFill/>
                </a:ln>
                <a:solidFill>
                  <a:srgbClr val="C00000"/>
                </a:solidFill>
                <a:effectLst/>
                <a:uLnTx/>
                <a:uFillTx/>
                <a:latin typeface="Segoe UI"/>
                <a:ea typeface="+mn-ea"/>
                <a:cs typeface="+mn-cs"/>
              </a:rPr>
              <a:t>Step</a:t>
            </a:r>
            <a:r>
              <a:rPr kumimoji="0" lang="fr-FR" sz="1122" b="0" i="0" u="none" strike="noStrike" kern="0" cap="none" spc="0" normalizeH="0" baseline="0" noProof="0" dirty="0">
                <a:ln>
                  <a:noFill/>
                </a:ln>
                <a:solidFill>
                  <a:srgbClr val="C00000"/>
                </a:solidFill>
                <a:effectLst/>
                <a:uLnTx/>
                <a:uFillTx/>
                <a:latin typeface="Segoe UI"/>
                <a:ea typeface="+mn-ea"/>
                <a:cs typeface="+mn-cs"/>
              </a:rPr>
              <a:t> Synchronisation </a:t>
            </a:r>
            <a:r>
              <a:rPr kumimoji="0" lang="fr-FR" sz="1122" b="0" i="0" u="none" strike="noStrike" kern="0" cap="none" spc="0" normalizeH="0" baseline="0" noProof="0" dirty="0">
                <a:ln>
                  <a:noFill/>
                </a:ln>
                <a:solidFill>
                  <a:prstClr val="white"/>
                </a:solidFill>
                <a:effectLst/>
                <a:uLnTx/>
                <a:uFillTx/>
                <a:latin typeface="Segoe UI"/>
                <a:ea typeface="+mn-ea"/>
                <a:cs typeface="+mn-cs"/>
              </a:rPr>
              <a:t> </a:t>
            </a:r>
            <a:r>
              <a:rPr kumimoji="0" lang="fr-FR" sz="1122" b="0" i="0" u="none" strike="noStrike" kern="0" cap="none" spc="0" normalizeH="0" baseline="0" noProof="0" dirty="0">
                <a:ln>
                  <a:noFill/>
                </a:ln>
                <a:solidFill>
                  <a:prstClr val="white"/>
                </a:solidFill>
                <a:effectLst/>
                <a:uLnTx/>
                <a:uFillTx/>
                <a:latin typeface="Segoe UI"/>
                <a:ea typeface="+mn-ea"/>
                <a:cs typeface="+mn-cs"/>
                <a:sym typeface="Wingdings" panose="05000000000000000000" pitchFamily="2" charset="2"/>
              </a:rPr>
              <a:t></a:t>
            </a:r>
            <a:r>
              <a:rPr kumimoji="0" lang="fr-FR" sz="1122" b="0" i="0" u="none" strike="noStrike" kern="0" cap="none" spc="0" normalizeH="0" baseline="0" noProof="0" dirty="0">
                <a:ln>
                  <a:noFill/>
                </a:ln>
                <a:solidFill>
                  <a:prstClr val="white"/>
                </a:solidFill>
                <a:effectLst/>
                <a:uLnTx/>
                <a:uFillTx/>
                <a:latin typeface="Segoe UI"/>
                <a:ea typeface="+mn-ea"/>
                <a:cs typeface="+mn-cs"/>
              </a:rPr>
              <a:t>Provision</a:t>
            </a:r>
            <a:endParaRPr kumimoji="0" lang="en-US" sz="1122" b="0" i="0" u="none" strike="noStrike" kern="0" cap="none" spc="0" normalizeH="0" baseline="0" noProof="0" dirty="0">
              <a:ln>
                <a:noFill/>
              </a:ln>
              <a:solidFill>
                <a:prstClr val="white"/>
              </a:solidFill>
              <a:effectLst/>
              <a:uLnTx/>
              <a:uFillTx/>
              <a:latin typeface="Segoe UI"/>
              <a:ea typeface="+mn-ea"/>
              <a:cs typeface="+mn-cs"/>
            </a:endParaRPr>
          </a:p>
        </p:txBody>
      </p:sp>
      <p:sp>
        <p:nvSpPr>
          <p:cNvPr id="118" name="Arrow: Striped Right 117">
            <a:extLst>
              <a:ext uri="{FF2B5EF4-FFF2-40B4-BE49-F238E27FC236}">
                <a16:creationId xmlns:a16="http://schemas.microsoft.com/office/drawing/2014/main" id="{11B3FAD7-6CDE-4497-BE6B-3DD02B74A639}"/>
              </a:ext>
            </a:extLst>
          </p:cNvPr>
          <p:cNvSpPr/>
          <p:nvPr/>
        </p:nvSpPr>
        <p:spPr>
          <a:xfrm>
            <a:off x="9013701" y="5469762"/>
            <a:ext cx="1805037" cy="976248"/>
          </a:xfrm>
          <a:prstGeom prst="stripedRightArrow">
            <a:avLst/>
          </a:prstGeom>
          <a:gradFill rotWithShape="1">
            <a:gsLst>
              <a:gs pos="0">
                <a:srgbClr val="0A5BBA">
                  <a:tint val="100000"/>
                  <a:shade val="100000"/>
                  <a:satMod val="130000"/>
                </a:srgbClr>
              </a:gs>
              <a:gs pos="100000">
                <a:srgbClr val="0A5BBA">
                  <a:tint val="50000"/>
                  <a:shade val="100000"/>
                  <a:satMod val="350000"/>
                </a:srgbClr>
              </a:gs>
            </a:gsLst>
            <a:lin ang="16200000" scaled="0"/>
          </a:gra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fr-FR" sz="1071" b="0" i="0" u="none" strike="noStrike" kern="0" cap="none" spc="0" normalizeH="0" baseline="0" noProof="0" dirty="0" err="1">
                <a:ln>
                  <a:noFill/>
                </a:ln>
                <a:solidFill>
                  <a:srgbClr val="C00000"/>
                </a:solidFill>
                <a:effectLst/>
                <a:uLnTx/>
                <a:uFillTx/>
                <a:latin typeface="Segoe UI"/>
                <a:ea typeface="+mn-ea"/>
                <a:cs typeface="+mn-cs"/>
              </a:rPr>
              <a:t>Step</a:t>
            </a:r>
            <a:r>
              <a:rPr kumimoji="0" lang="fr-FR" sz="1071" b="0" i="0" u="none" strike="noStrike" kern="0" cap="none" spc="0" normalizeH="0" baseline="0" noProof="0" dirty="0">
                <a:ln>
                  <a:noFill/>
                </a:ln>
                <a:solidFill>
                  <a:srgbClr val="C00000"/>
                </a:solidFill>
                <a:effectLst/>
                <a:uLnTx/>
                <a:uFillTx/>
                <a:latin typeface="Segoe UI"/>
                <a:ea typeface="+mn-ea"/>
                <a:cs typeface="+mn-cs"/>
              </a:rPr>
              <a:t> Export</a:t>
            </a:r>
            <a:endParaRPr kumimoji="0" lang="en-US" sz="1071" b="0" i="0" u="none" strike="noStrike" kern="0" cap="none" spc="0" normalizeH="0" baseline="0" noProof="0" dirty="0">
              <a:ln>
                <a:noFill/>
              </a:ln>
              <a:solidFill>
                <a:srgbClr val="C00000"/>
              </a:solidFill>
              <a:effectLst/>
              <a:uLnTx/>
              <a:uFillTx/>
              <a:latin typeface="Segoe UI"/>
              <a:ea typeface="+mn-ea"/>
              <a:cs typeface="+mn-cs"/>
            </a:endParaRPr>
          </a:p>
        </p:txBody>
      </p:sp>
      <p:sp>
        <p:nvSpPr>
          <p:cNvPr id="119" name="Oval 57">
            <a:extLst>
              <a:ext uri="{FF2B5EF4-FFF2-40B4-BE49-F238E27FC236}">
                <a16:creationId xmlns:a16="http://schemas.microsoft.com/office/drawing/2014/main" id="{CA183380-2E1E-4DBC-B513-64C23BAAD16D}"/>
              </a:ext>
            </a:extLst>
          </p:cNvPr>
          <p:cNvSpPr/>
          <p:nvPr/>
        </p:nvSpPr>
        <p:spPr bwMode="auto">
          <a:xfrm>
            <a:off x="3694256" y="2206998"/>
            <a:ext cx="660594" cy="660594"/>
          </a:xfrm>
          <a:prstGeom prst="ellipse">
            <a:avLst/>
          </a:prstGeom>
          <a:solidFill>
            <a:sysClr val="window" lastClr="FFFFFF"/>
          </a:solidFill>
          <a:ln w="2857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000000">
                  <a:lumMod val="95000"/>
                  <a:lumOff val="5000"/>
                </a:srgbClr>
              </a:solidFill>
              <a:effectLst/>
              <a:uLnTx/>
              <a:uFillTx/>
              <a:latin typeface="Segoe UI"/>
              <a:ea typeface="Segoe UI" pitchFamily="34" charset="0"/>
              <a:cs typeface="Segoe UI" pitchFamily="34" charset="0"/>
            </a:endParaRPr>
          </a:p>
        </p:txBody>
      </p:sp>
      <p:sp>
        <p:nvSpPr>
          <p:cNvPr id="120" name="Oval 58">
            <a:extLst>
              <a:ext uri="{FF2B5EF4-FFF2-40B4-BE49-F238E27FC236}">
                <a16:creationId xmlns:a16="http://schemas.microsoft.com/office/drawing/2014/main" id="{3D9D7348-5C79-47C4-95EA-ED31F51063EB}"/>
              </a:ext>
            </a:extLst>
          </p:cNvPr>
          <p:cNvSpPr/>
          <p:nvPr/>
        </p:nvSpPr>
        <p:spPr bwMode="auto">
          <a:xfrm>
            <a:off x="3679131" y="4115919"/>
            <a:ext cx="660594" cy="660594"/>
          </a:xfrm>
          <a:prstGeom prst="ellipse">
            <a:avLst/>
          </a:prstGeom>
          <a:solidFill>
            <a:sysClr val="window" lastClr="FFFFFF"/>
          </a:solidFill>
          <a:ln w="28575" cap="flat" cmpd="sng" algn="ctr">
            <a:solidFill>
              <a:srgbClr val="002050">
                <a:lumMod val="90000"/>
                <a:lumOff val="1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0" fontAlgn="auto"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000000">
                  <a:lumMod val="95000"/>
                  <a:lumOff val="5000"/>
                </a:srgbClr>
              </a:solidFill>
              <a:effectLst/>
              <a:uLnTx/>
              <a:uFillTx/>
              <a:latin typeface="Segoe UI"/>
              <a:ea typeface="Segoe UI" pitchFamily="34" charset="0"/>
              <a:cs typeface="Segoe UI" pitchFamily="34" charset="0"/>
            </a:endParaRPr>
          </a:p>
        </p:txBody>
      </p:sp>
      <p:sp>
        <p:nvSpPr>
          <p:cNvPr id="121" name="TextBox 90">
            <a:extLst>
              <a:ext uri="{FF2B5EF4-FFF2-40B4-BE49-F238E27FC236}">
                <a16:creationId xmlns:a16="http://schemas.microsoft.com/office/drawing/2014/main" id="{0EB790E3-228B-4E7A-8C23-3576A2280230}"/>
              </a:ext>
            </a:extLst>
          </p:cNvPr>
          <p:cNvSpPr txBox="1"/>
          <p:nvPr/>
        </p:nvSpPr>
        <p:spPr>
          <a:xfrm>
            <a:off x="5188311" y="4241047"/>
            <a:ext cx="1258822" cy="647165"/>
          </a:xfrm>
          <a:prstGeom prst="rect">
            <a:avLst/>
          </a:prstGeom>
          <a:solidFill>
            <a:srgbClr val="6EB005">
              <a:lumMod val="75000"/>
            </a:srgbClr>
          </a:solidFill>
          <a:ln>
            <a:solidFill>
              <a:srgbClr val="002050">
                <a:lumMod val="90000"/>
                <a:lumOff val="10000"/>
              </a:srgbClr>
            </a:solidFill>
          </a:ln>
        </p:spPr>
        <p:txBody>
          <a:bodyPr wrap="square" lIns="186521" tIns="149217" rIns="186521" bIns="149217" rtlCol="0">
            <a:spAutoFit/>
          </a:bodyPr>
          <a:lstStyle/>
          <a:p>
            <a:pPr marL="0" marR="0" lvl="0" indent="0" algn="l" defTabSz="466298" eaLnBrk="0" fontAlgn="auto" latinLnBrk="0" hangingPunct="0">
              <a:lnSpc>
                <a:spcPct val="90000"/>
              </a:lnSpc>
              <a:spcBef>
                <a:spcPct val="0"/>
              </a:spcBef>
              <a:spcAft>
                <a:spcPts val="612"/>
              </a:spcAft>
              <a:buClrTx/>
              <a:buSzTx/>
              <a:buFontTx/>
              <a:buNone/>
              <a:tabLst/>
              <a:defRPr/>
            </a:pPr>
            <a:r>
              <a:rPr kumimoji="0" lang="en-US" sz="1224" b="1" i="0" u="none" strike="noStrike" kern="0" cap="none" spc="0" normalizeH="0" baseline="0" noProof="0" dirty="0">
                <a:ln>
                  <a:noFill/>
                </a:ln>
                <a:solidFill>
                  <a:srgbClr val="FFFFFF"/>
                </a:solidFill>
                <a:effectLst/>
                <a:uLnTx/>
                <a:uFillTx/>
              </a:rPr>
              <a:t>I</a:t>
            </a:r>
            <a:r>
              <a:rPr kumimoji="0" lang="en-US" sz="1224" b="0" i="0" u="none" strike="noStrike" kern="0" cap="none" spc="0" normalizeH="0" baseline="0" noProof="0" dirty="0">
                <a:ln>
                  <a:noFill/>
                </a:ln>
                <a:solidFill>
                  <a:srgbClr val="FFFFFF"/>
                </a:solidFill>
                <a:effectLst/>
                <a:uLnTx/>
                <a:uFillTx/>
              </a:rPr>
              <a:t>NBOUND </a:t>
            </a:r>
            <a:r>
              <a:rPr kumimoji="0" lang="en-US" sz="1224" b="1" i="0" u="none" strike="noStrike" kern="0" cap="none" spc="0" normalizeH="0" baseline="0" noProof="0" dirty="0">
                <a:ln>
                  <a:noFill/>
                </a:ln>
                <a:solidFill>
                  <a:srgbClr val="FFFFFF"/>
                </a:solidFill>
                <a:effectLst/>
                <a:uLnTx/>
                <a:uFillTx/>
              </a:rPr>
              <a:t>S</a:t>
            </a:r>
            <a:r>
              <a:rPr kumimoji="0" lang="en-US" sz="1224" b="0" i="0" u="none" strike="noStrike" kern="0" cap="none" spc="0" normalizeH="0" baseline="0" noProof="0" dirty="0">
                <a:ln>
                  <a:noFill/>
                </a:ln>
                <a:solidFill>
                  <a:srgbClr val="FFFFFF"/>
                </a:solidFill>
                <a:effectLst/>
                <a:uLnTx/>
                <a:uFillTx/>
              </a:rPr>
              <a:t>YNC </a:t>
            </a:r>
            <a:r>
              <a:rPr kumimoji="0" lang="en-US" sz="1224" b="1" i="0" u="none" strike="noStrike" kern="0" cap="none" spc="0" normalizeH="0" baseline="0" noProof="0" dirty="0">
                <a:ln>
                  <a:noFill/>
                </a:ln>
                <a:solidFill>
                  <a:srgbClr val="FFFFFF"/>
                </a:solidFill>
                <a:effectLst/>
                <a:uLnTx/>
                <a:uFillTx/>
              </a:rPr>
              <a:t>R</a:t>
            </a:r>
            <a:r>
              <a:rPr kumimoji="0" lang="en-US" sz="1224" b="0" i="0" u="none" strike="noStrike" kern="0" cap="none" spc="0" normalizeH="0" baseline="0" noProof="0" dirty="0">
                <a:ln>
                  <a:noFill/>
                </a:ln>
                <a:solidFill>
                  <a:srgbClr val="FFFFFF"/>
                </a:solidFill>
                <a:effectLst/>
                <a:uLnTx/>
                <a:uFillTx/>
              </a:rPr>
              <a:t>ULE</a:t>
            </a:r>
            <a:endParaRPr kumimoji="0" lang="en-US" sz="1428" b="0" i="0" u="none" strike="noStrike" kern="0" cap="none" spc="0" normalizeH="0" baseline="0" noProof="0" dirty="0">
              <a:ln>
                <a:noFill/>
              </a:ln>
              <a:solidFill>
                <a:srgbClr val="FFFFFF"/>
              </a:solidFill>
              <a:effectLst/>
              <a:uLnTx/>
              <a:uFillTx/>
            </a:endParaRPr>
          </a:p>
        </p:txBody>
      </p:sp>
      <p:sp>
        <p:nvSpPr>
          <p:cNvPr id="122" name="TextBox 121">
            <a:extLst>
              <a:ext uri="{FF2B5EF4-FFF2-40B4-BE49-F238E27FC236}">
                <a16:creationId xmlns:a16="http://schemas.microsoft.com/office/drawing/2014/main" id="{7143C790-8FA9-4377-9E03-B59638E25E33}"/>
              </a:ext>
            </a:extLst>
          </p:cNvPr>
          <p:cNvSpPr txBox="1"/>
          <p:nvPr/>
        </p:nvSpPr>
        <p:spPr>
          <a:xfrm>
            <a:off x="-32988" y="3380687"/>
            <a:ext cx="2108336" cy="318286"/>
          </a:xfrm>
          <a:prstGeom prst="rect">
            <a:avLst/>
          </a:prstGeom>
          <a:noFill/>
        </p:spPr>
        <p:txBody>
          <a:bodyPr wrap="square" rtlCol="0">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428" b="0" i="0" u="none" strike="noStrike" kern="0" cap="none" spc="0" normalizeH="0" baseline="0" noProof="0" dirty="0" err="1">
                <a:ln>
                  <a:noFill/>
                </a:ln>
                <a:solidFill>
                  <a:srgbClr val="000000"/>
                </a:solidFill>
                <a:effectLst/>
                <a:uLnTx/>
                <a:uFillTx/>
              </a:rPr>
              <a:t>Connected</a:t>
            </a:r>
            <a:r>
              <a:rPr kumimoji="0" lang="fr-FR" sz="1428" b="0" i="0" u="none" strike="noStrike" kern="0" cap="none" spc="0" normalizeH="0" baseline="0" noProof="0" dirty="0">
                <a:ln>
                  <a:noFill/>
                </a:ln>
                <a:solidFill>
                  <a:srgbClr val="000000"/>
                </a:solidFill>
                <a:effectLst/>
                <a:uLnTx/>
                <a:uFillTx/>
              </a:rPr>
              <a:t> directories</a:t>
            </a:r>
            <a:endParaRPr kumimoji="0" lang="en-US" sz="1428" b="0" i="0" u="none" strike="noStrike" kern="0" cap="none" spc="0" normalizeH="0" baseline="0" noProof="0" dirty="0">
              <a:ln>
                <a:noFill/>
              </a:ln>
              <a:solidFill>
                <a:srgbClr val="000000"/>
              </a:solidFill>
              <a:effectLst/>
              <a:uLnTx/>
              <a:uFillTx/>
            </a:endParaRPr>
          </a:p>
        </p:txBody>
      </p:sp>
      <p:sp>
        <p:nvSpPr>
          <p:cNvPr id="123" name="Speech Bubble: Rectangle 122">
            <a:extLst>
              <a:ext uri="{FF2B5EF4-FFF2-40B4-BE49-F238E27FC236}">
                <a16:creationId xmlns:a16="http://schemas.microsoft.com/office/drawing/2014/main" id="{81A3EDCD-51BD-4293-9809-C6EB716D2379}"/>
              </a:ext>
            </a:extLst>
          </p:cNvPr>
          <p:cNvSpPr/>
          <p:nvPr/>
        </p:nvSpPr>
        <p:spPr>
          <a:xfrm>
            <a:off x="156316" y="6295072"/>
            <a:ext cx="2009170" cy="624844"/>
          </a:xfrm>
          <a:prstGeom prst="wedgeRectCallout">
            <a:avLst>
              <a:gd name="adj1" fmla="val 46963"/>
              <a:gd name="adj2" fmla="val -379455"/>
            </a:avLst>
          </a:prstGeom>
          <a:solidFill>
            <a:srgbClr val="FFFFCC"/>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fr-FR" sz="1071" b="0" i="0" u="none" strike="noStrike" kern="0" cap="none" spc="0" normalizeH="0" baseline="0" noProof="0" dirty="0">
                <a:ln>
                  <a:noFill/>
                </a:ln>
                <a:solidFill>
                  <a:srgbClr val="000000"/>
                </a:solidFill>
                <a:effectLst/>
                <a:uLnTx/>
                <a:uFillTx/>
                <a:latin typeface="Segoe UI"/>
                <a:ea typeface="+mn-ea"/>
                <a:cs typeface="+mn-cs"/>
              </a:rPr>
              <a:t>Select containers/</a:t>
            </a:r>
            <a:r>
              <a:rPr kumimoji="0" lang="fr-FR" sz="1071" b="0" i="0" u="none" strike="noStrike" kern="0" cap="none" spc="0" normalizeH="0" baseline="0" noProof="0" dirty="0" err="1">
                <a:ln>
                  <a:noFill/>
                </a:ln>
                <a:solidFill>
                  <a:srgbClr val="000000"/>
                </a:solidFill>
                <a:effectLst/>
                <a:uLnTx/>
                <a:uFillTx/>
                <a:latin typeface="Segoe UI"/>
                <a:ea typeface="+mn-ea"/>
                <a:cs typeface="+mn-cs"/>
              </a:rPr>
              <a:t>object</a:t>
            </a:r>
            <a:r>
              <a:rPr kumimoji="0" lang="fr-FR" sz="1071" b="0" i="0" u="none" strike="noStrike" kern="0" cap="none" spc="0" normalizeH="0" baseline="0" noProof="0" dirty="0">
                <a:ln>
                  <a:noFill/>
                </a:ln>
                <a:solidFill>
                  <a:srgbClr val="000000"/>
                </a:solidFill>
                <a:effectLst/>
                <a:uLnTx/>
                <a:uFillTx/>
                <a:latin typeface="Segoe UI"/>
                <a:ea typeface="+mn-ea"/>
                <a:cs typeface="+mn-cs"/>
              </a:rPr>
              <a:t> type/</a:t>
            </a:r>
            <a:r>
              <a:rPr kumimoji="0" lang="fr-FR" sz="1071" b="0" i="0" u="none" strike="noStrike" kern="0" cap="none" spc="0" normalizeH="0" baseline="0" noProof="0" dirty="0" err="1">
                <a:ln>
                  <a:noFill/>
                </a:ln>
                <a:solidFill>
                  <a:srgbClr val="000000"/>
                </a:solidFill>
                <a:effectLst/>
                <a:uLnTx/>
                <a:uFillTx/>
                <a:latin typeface="Segoe UI"/>
                <a:ea typeface="+mn-ea"/>
                <a:cs typeface="+mn-cs"/>
              </a:rPr>
              <a:t>attributes</a:t>
            </a:r>
            <a:r>
              <a:rPr kumimoji="0" lang="fr-FR" sz="1071" b="0" i="0" u="none" strike="noStrike" kern="0" cap="none" spc="0" normalizeH="0" baseline="0" noProof="0" dirty="0">
                <a:ln>
                  <a:noFill/>
                </a:ln>
                <a:solidFill>
                  <a:srgbClr val="000000"/>
                </a:solidFill>
                <a:effectLst/>
                <a:uLnTx/>
                <a:uFillTx/>
                <a:latin typeface="Segoe UI"/>
                <a:ea typeface="+mn-ea"/>
                <a:cs typeface="+mn-cs"/>
              </a:rPr>
              <a:t> to import </a:t>
            </a:r>
            <a:br>
              <a:rPr kumimoji="0" lang="fr-FR" sz="1071" b="0" i="0" u="none" strike="noStrike" kern="0" cap="none" spc="0" normalizeH="0" baseline="0" noProof="0" dirty="0">
                <a:ln>
                  <a:noFill/>
                </a:ln>
                <a:solidFill>
                  <a:srgbClr val="000000"/>
                </a:solidFill>
                <a:effectLst/>
                <a:uLnTx/>
                <a:uFillTx/>
                <a:latin typeface="Segoe UI"/>
                <a:ea typeface="+mn-ea"/>
                <a:cs typeface="+mn-cs"/>
              </a:rPr>
            </a:br>
            <a:r>
              <a:rPr kumimoji="0" lang="fr-FR" sz="1071" b="0" i="0" u="none" strike="noStrike" kern="0" cap="none" spc="0" normalizeH="0" baseline="0" noProof="0" dirty="0">
                <a:ln>
                  <a:noFill/>
                </a:ln>
                <a:solidFill>
                  <a:srgbClr val="000000"/>
                </a:solidFill>
                <a:effectLst/>
                <a:uLnTx/>
                <a:uFillTx/>
                <a:latin typeface="Segoe UI"/>
                <a:ea typeface="+mn-ea"/>
                <a:cs typeface="+mn-cs"/>
              </a:rPr>
              <a:t>(@ CS </a:t>
            </a:r>
            <a:r>
              <a:rPr kumimoji="0" lang="fr-FR" sz="1071" b="0" i="0" u="none" strike="noStrike" kern="0" cap="none" spc="0" normalizeH="0" baseline="0" noProof="0" dirty="0" err="1">
                <a:ln>
                  <a:noFill/>
                </a:ln>
                <a:solidFill>
                  <a:srgbClr val="000000"/>
                </a:solidFill>
                <a:effectLst/>
                <a:uLnTx/>
                <a:uFillTx/>
                <a:latin typeface="Segoe UI"/>
                <a:ea typeface="+mn-ea"/>
                <a:cs typeface="+mn-cs"/>
              </a:rPr>
              <a:t>properties</a:t>
            </a:r>
            <a:r>
              <a:rPr kumimoji="0" lang="fr-FR" sz="1071" b="0" i="0" u="none" strike="noStrike" kern="0" cap="none" spc="0" normalizeH="0" baseline="0" noProof="0" dirty="0">
                <a:ln>
                  <a:noFill/>
                </a:ln>
                <a:solidFill>
                  <a:srgbClr val="000000"/>
                </a:solidFill>
                <a:effectLst/>
                <a:uLnTx/>
                <a:uFillTx/>
                <a:latin typeface="Segoe UI"/>
                <a:ea typeface="+mn-ea"/>
                <a:cs typeface="+mn-cs"/>
              </a:rPr>
              <a:t>)</a:t>
            </a:r>
            <a:endParaRPr kumimoji="0" lang="en-US" sz="1836"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124" name="Straight Connector 123">
            <a:extLst>
              <a:ext uri="{FF2B5EF4-FFF2-40B4-BE49-F238E27FC236}">
                <a16:creationId xmlns:a16="http://schemas.microsoft.com/office/drawing/2014/main" id="{70E2624C-9364-4E2D-91E3-812A27D99FD9}"/>
              </a:ext>
            </a:extLst>
          </p:cNvPr>
          <p:cNvCxnSpPr/>
          <p:nvPr/>
        </p:nvCxnSpPr>
        <p:spPr>
          <a:xfrm>
            <a:off x="2876408" y="1632055"/>
            <a:ext cx="0" cy="4312974"/>
          </a:xfrm>
          <a:prstGeom prst="line">
            <a:avLst/>
          </a:prstGeom>
          <a:noFill/>
          <a:ln w="25400" cap="flat" cmpd="sng" algn="ctr">
            <a:solidFill>
              <a:srgbClr val="0A5BBA"/>
            </a:solidFill>
            <a:prstDash val="dashDot"/>
          </a:ln>
          <a:effectLst>
            <a:outerShdw blurRad="40000" dist="20000" dir="5400000" rotWithShape="0">
              <a:srgbClr val="000000">
                <a:alpha val="38000"/>
              </a:srgbClr>
            </a:outerShdw>
          </a:effectLst>
        </p:spPr>
      </p:cxnSp>
      <p:cxnSp>
        <p:nvCxnSpPr>
          <p:cNvPr id="125" name="Straight Arrow Connector 35">
            <a:extLst>
              <a:ext uri="{FF2B5EF4-FFF2-40B4-BE49-F238E27FC236}">
                <a16:creationId xmlns:a16="http://schemas.microsoft.com/office/drawing/2014/main" id="{548579E0-B3F9-4CEF-B27D-455DE6AAF397}"/>
              </a:ext>
            </a:extLst>
          </p:cNvPr>
          <p:cNvCxnSpPr/>
          <p:nvPr/>
        </p:nvCxnSpPr>
        <p:spPr>
          <a:xfrm>
            <a:off x="1577526" y="2642376"/>
            <a:ext cx="1216694" cy="0"/>
          </a:xfrm>
          <a:prstGeom prst="straightConnector1">
            <a:avLst/>
          </a:prstGeom>
          <a:noFill/>
          <a:ln w="76200" cap="flat" cmpd="sng" algn="ctr">
            <a:solidFill>
              <a:srgbClr val="002050">
                <a:lumMod val="90000"/>
                <a:lumOff val="10000"/>
              </a:srgbClr>
            </a:solidFill>
            <a:prstDash val="solid"/>
            <a:headEnd type="triangle"/>
            <a:tailEnd type="triangle"/>
          </a:ln>
          <a:effectLst/>
        </p:spPr>
      </p:cxnSp>
      <p:sp>
        <p:nvSpPr>
          <p:cNvPr id="126" name="Arrow: Striped Right 125">
            <a:extLst>
              <a:ext uri="{FF2B5EF4-FFF2-40B4-BE49-F238E27FC236}">
                <a16:creationId xmlns:a16="http://schemas.microsoft.com/office/drawing/2014/main" id="{EB7B5451-C39D-483C-A9EA-846F43306F57}"/>
              </a:ext>
            </a:extLst>
          </p:cNvPr>
          <p:cNvSpPr/>
          <p:nvPr/>
        </p:nvSpPr>
        <p:spPr>
          <a:xfrm rot="10800000">
            <a:off x="8865886" y="6439254"/>
            <a:ext cx="1864085" cy="393081"/>
          </a:xfrm>
          <a:prstGeom prst="stripedRightArrow">
            <a:avLst/>
          </a:prstGeom>
          <a:solidFill>
            <a:srgbClr val="7030A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E9FB57CD-90B2-4C7F-BA70-BD33A06E065A}"/>
              </a:ext>
            </a:extLst>
          </p:cNvPr>
          <p:cNvSpPr txBox="1"/>
          <p:nvPr/>
        </p:nvSpPr>
        <p:spPr>
          <a:xfrm flipH="1">
            <a:off x="9256185" y="6500560"/>
            <a:ext cx="1473787" cy="286306"/>
          </a:xfrm>
          <a:prstGeom prst="rect">
            <a:avLst/>
          </a:prstGeom>
          <a:noFill/>
        </p:spPr>
        <p:txBody>
          <a:bodyPr wrap="square" rtlCol="0">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224" b="0" i="0" u="none" strike="noStrike" kern="0" cap="none" spc="0" normalizeH="0" baseline="0" noProof="0" dirty="0">
                <a:ln>
                  <a:noFill/>
                </a:ln>
                <a:solidFill>
                  <a:prstClr val="white"/>
                </a:solidFill>
                <a:effectLst/>
                <a:uLnTx/>
                <a:uFillTx/>
              </a:rPr>
              <a:t>Import</a:t>
            </a:r>
            <a:endParaRPr kumimoji="0" lang="en-US" sz="1224" b="0" i="0" u="none" strike="noStrike" kern="0" cap="none" spc="0" normalizeH="0" baseline="0" noProof="0" dirty="0">
              <a:ln>
                <a:noFill/>
              </a:ln>
              <a:solidFill>
                <a:prstClr val="white"/>
              </a:solidFill>
              <a:effectLst/>
              <a:uLnTx/>
              <a:uFillTx/>
            </a:endParaRPr>
          </a:p>
        </p:txBody>
      </p:sp>
      <p:sp>
        <p:nvSpPr>
          <p:cNvPr id="128" name="Rectangle 127">
            <a:extLst>
              <a:ext uri="{FF2B5EF4-FFF2-40B4-BE49-F238E27FC236}">
                <a16:creationId xmlns:a16="http://schemas.microsoft.com/office/drawing/2014/main" id="{C57257A3-0D4F-41E1-B4E9-B71FCC470370}"/>
              </a:ext>
            </a:extLst>
          </p:cNvPr>
          <p:cNvSpPr/>
          <p:nvPr/>
        </p:nvSpPr>
        <p:spPr>
          <a:xfrm>
            <a:off x="7847502" y="3950846"/>
            <a:ext cx="1550533" cy="350330"/>
          </a:xfrm>
          <a:prstGeom prst="rect">
            <a:avLst/>
          </a:prstGeom>
        </p:spPr>
        <p:txBody>
          <a:bodyPr wrap="square">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C00000"/>
                </a:solidFill>
                <a:effectLst/>
                <a:uLnTx/>
                <a:uFillTx/>
              </a:rPr>
              <a:t>Aggregate XY</a:t>
            </a:r>
            <a:endParaRPr kumimoji="0" lang="en-US" sz="1632" b="0" i="0" u="none" strike="noStrike" kern="0" cap="none" spc="0" normalizeH="0" baseline="0" noProof="0" dirty="0">
              <a:ln>
                <a:noFill/>
              </a:ln>
              <a:solidFill>
                <a:prstClr val="white"/>
              </a:solidFill>
              <a:effectLst/>
              <a:uLnTx/>
              <a:uFillTx/>
            </a:endParaRPr>
          </a:p>
        </p:txBody>
      </p:sp>
      <p:cxnSp>
        <p:nvCxnSpPr>
          <p:cNvPr id="129" name="Straight Arrow Connector 68">
            <a:extLst>
              <a:ext uri="{FF2B5EF4-FFF2-40B4-BE49-F238E27FC236}">
                <a16:creationId xmlns:a16="http://schemas.microsoft.com/office/drawing/2014/main" id="{4F17EDC7-E5E9-4BFD-B6C3-70F81BF334F1}"/>
              </a:ext>
            </a:extLst>
          </p:cNvPr>
          <p:cNvCxnSpPr/>
          <p:nvPr/>
        </p:nvCxnSpPr>
        <p:spPr>
          <a:xfrm>
            <a:off x="5398205" y="2971871"/>
            <a:ext cx="625418" cy="334613"/>
          </a:xfrm>
          <a:prstGeom prst="straightConnector1">
            <a:avLst/>
          </a:prstGeom>
          <a:noFill/>
          <a:ln w="28575" cap="flat" cmpd="sng" algn="ctr">
            <a:solidFill>
              <a:srgbClr val="002050">
                <a:lumMod val="90000"/>
                <a:lumOff val="10000"/>
              </a:srgbClr>
            </a:solidFill>
            <a:prstDash val="solid"/>
            <a:headEnd type="none"/>
            <a:tailEnd type="triangle"/>
          </a:ln>
          <a:effectLst/>
        </p:spPr>
      </p:cxnSp>
      <p:cxnSp>
        <p:nvCxnSpPr>
          <p:cNvPr id="130" name="Straight Arrow Connector 66">
            <a:extLst>
              <a:ext uri="{FF2B5EF4-FFF2-40B4-BE49-F238E27FC236}">
                <a16:creationId xmlns:a16="http://schemas.microsoft.com/office/drawing/2014/main" id="{D904B018-8BEF-4416-8FC8-4BD926AFEE33}"/>
              </a:ext>
            </a:extLst>
          </p:cNvPr>
          <p:cNvCxnSpPr/>
          <p:nvPr/>
        </p:nvCxnSpPr>
        <p:spPr>
          <a:xfrm flipV="1">
            <a:off x="5441067" y="3652696"/>
            <a:ext cx="544019" cy="588351"/>
          </a:xfrm>
          <a:prstGeom prst="straightConnector1">
            <a:avLst/>
          </a:prstGeom>
          <a:noFill/>
          <a:ln w="28575" cap="flat" cmpd="sng" algn="ctr">
            <a:solidFill>
              <a:srgbClr val="002050">
                <a:lumMod val="90000"/>
                <a:lumOff val="10000"/>
              </a:srgbClr>
            </a:solidFill>
            <a:prstDash val="solid"/>
            <a:headEnd type="none"/>
            <a:tailEnd type="triangle"/>
          </a:ln>
          <a:effectLst/>
        </p:spPr>
      </p:cxnSp>
      <p:sp>
        <p:nvSpPr>
          <p:cNvPr id="131" name="Arrow: Striped Right 130">
            <a:extLst>
              <a:ext uri="{FF2B5EF4-FFF2-40B4-BE49-F238E27FC236}">
                <a16:creationId xmlns:a16="http://schemas.microsoft.com/office/drawing/2014/main" id="{D98AF063-D253-43BD-96E4-2A0FC999C703}"/>
              </a:ext>
            </a:extLst>
          </p:cNvPr>
          <p:cNvSpPr/>
          <p:nvPr/>
        </p:nvSpPr>
        <p:spPr>
          <a:xfrm rot="10800000">
            <a:off x="6462412" y="6484054"/>
            <a:ext cx="1824705" cy="393081"/>
          </a:xfrm>
          <a:prstGeom prst="stripedRightArrow">
            <a:avLst/>
          </a:prstGeom>
          <a:solidFill>
            <a:srgbClr val="7030A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32" name="Arrow: Striped Right 131">
            <a:extLst>
              <a:ext uri="{FF2B5EF4-FFF2-40B4-BE49-F238E27FC236}">
                <a16:creationId xmlns:a16="http://schemas.microsoft.com/office/drawing/2014/main" id="{8A25DB1A-1DCB-4243-9ADE-6FC5C538D230}"/>
              </a:ext>
            </a:extLst>
          </p:cNvPr>
          <p:cNvSpPr/>
          <p:nvPr/>
        </p:nvSpPr>
        <p:spPr>
          <a:xfrm rot="10800000">
            <a:off x="4350608" y="6471447"/>
            <a:ext cx="1804370" cy="393081"/>
          </a:xfrm>
          <a:prstGeom prst="stripedRightArrow">
            <a:avLst/>
          </a:prstGeom>
          <a:solidFill>
            <a:srgbClr val="7030A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33" name="Arrow: Striped Right 132">
            <a:extLst>
              <a:ext uri="{FF2B5EF4-FFF2-40B4-BE49-F238E27FC236}">
                <a16:creationId xmlns:a16="http://schemas.microsoft.com/office/drawing/2014/main" id="{7D98F1EF-F550-4558-9ED0-AC733A753705}"/>
              </a:ext>
            </a:extLst>
          </p:cNvPr>
          <p:cNvSpPr/>
          <p:nvPr/>
        </p:nvSpPr>
        <p:spPr>
          <a:xfrm rot="10800000">
            <a:off x="2332389" y="6454557"/>
            <a:ext cx="1641114" cy="393081"/>
          </a:xfrm>
          <a:prstGeom prst="stripedRightArrow">
            <a:avLst/>
          </a:prstGeom>
          <a:solidFill>
            <a:srgbClr val="7030A0"/>
          </a:solidFill>
          <a:ln w="9525" cap="flat" cmpd="sng" algn="ctr">
            <a:solidFill>
              <a:srgbClr val="0A5B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134" name="TextBox 133">
            <a:extLst>
              <a:ext uri="{FF2B5EF4-FFF2-40B4-BE49-F238E27FC236}">
                <a16:creationId xmlns:a16="http://schemas.microsoft.com/office/drawing/2014/main" id="{46EEA698-EE28-40B6-86DD-85667A73AF48}"/>
              </a:ext>
            </a:extLst>
          </p:cNvPr>
          <p:cNvSpPr txBox="1"/>
          <p:nvPr/>
        </p:nvSpPr>
        <p:spPr>
          <a:xfrm flipH="1">
            <a:off x="2966249" y="6492504"/>
            <a:ext cx="1473787" cy="286306"/>
          </a:xfrm>
          <a:prstGeom prst="rect">
            <a:avLst/>
          </a:prstGeom>
          <a:noFill/>
        </p:spPr>
        <p:txBody>
          <a:bodyPr wrap="square" rtlCol="0">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224" b="0" i="0" u="none" strike="noStrike" kern="0" cap="none" spc="0" normalizeH="0" baseline="0" noProof="0" dirty="0">
                <a:ln>
                  <a:noFill/>
                </a:ln>
                <a:solidFill>
                  <a:prstClr val="white"/>
                </a:solidFill>
                <a:effectLst/>
                <a:uLnTx/>
                <a:uFillTx/>
              </a:rPr>
              <a:t>Export</a:t>
            </a:r>
            <a:endParaRPr kumimoji="0" lang="en-US" sz="1224" b="0" i="0" u="none" strike="noStrike" kern="0" cap="none" spc="0" normalizeH="0" baseline="0" noProof="0" dirty="0">
              <a:ln>
                <a:noFill/>
              </a:ln>
              <a:solidFill>
                <a:prstClr val="white"/>
              </a:solidFill>
              <a:effectLst/>
              <a:uLnTx/>
              <a:uFillTx/>
            </a:endParaRPr>
          </a:p>
        </p:txBody>
      </p:sp>
      <p:sp>
        <p:nvSpPr>
          <p:cNvPr id="135" name="TextBox 134">
            <a:extLst>
              <a:ext uri="{FF2B5EF4-FFF2-40B4-BE49-F238E27FC236}">
                <a16:creationId xmlns:a16="http://schemas.microsoft.com/office/drawing/2014/main" id="{96253D2C-F949-4819-8F65-4D397D96A847}"/>
              </a:ext>
            </a:extLst>
          </p:cNvPr>
          <p:cNvSpPr txBox="1"/>
          <p:nvPr/>
        </p:nvSpPr>
        <p:spPr>
          <a:xfrm flipH="1">
            <a:off x="4704174" y="6514737"/>
            <a:ext cx="1473787" cy="286306"/>
          </a:xfrm>
          <a:prstGeom prst="rect">
            <a:avLst/>
          </a:prstGeom>
          <a:noFill/>
        </p:spPr>
        <p:txBody>
          <a:bodyPr wrap="square" rtlCol="0">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224" b="0" i="0" u="none" strike="noStrike" kern="0" cap="none" spc="0" normalizeH="0" baseline="0" noProof="0" dirty="0" err="1">
                <a:ln>
                  <a:noFill/>
                </a:ln>
                <a:solidFill>
                  <a:prstClr val="white"/>
                </a:solidFill>
                <a:effectLst/>
                <a:uLnTx/>
                <a:uFillTx/>
              </a:rPr>
              <a:t>sync</a:t>
            </a:r>
            <a:endParaRPr kumimoji="0" lang="en-US" sz="1224" b="0" i="0" u="none" strike="noStrike" kern="0" cap="none" spc="0" normalizeH="0" baseline="0" noProof="0" dirty="0">
              <a:ln>
                <a:noFill/>
              </a:ln>
              <a:solidFill>
                <a:prstClr val="white"/>
              </a:solidFill>
              <a:effectLst/>
              <a:uLnTx/>
              <a:uFillTx/>
            </a:endParaRPr>
          </a:p>
        </p:txBody>
      </p:sp>
      <p:sp>
        <p:nvSpPr>
          <p:cNvPr id="136" name="TextBox 135">
            <a:extLst>
              <a:ext uri="{FF2B5EF4-FFF2-40B4-BE49-F238E27FC236}">
                <a16:creationId xmlns:a16="http://schemas.microsoft.com/office/drawing/2014/main" id="{5EC314CC-5FF1-46C7-82E2-C27E4F4D51E0}"/>
              </a:ext>
            </a:extLst>
          </p:cNvPr>
          <p:cNvSpPr txBox="1"/>
          <p:nvPr/>
        </p:nvSpPr>
        <p:spPr>
          <a:xfrm flipH="1">
            <a:off x="7313354" y="6509841"/>
            <a:ext cx="1473787" cy="286306"/>
          </a:xfrm>
          <a:prstGeom prst="rect">
            <a:avLst/>
          </a:prstGeom>
          <a:noFill/>
        </p:spPr>
        <p:txBody>
          <a:bodyPr wrap="square" rtlCol="0">
            <a:spAutoFit/>
          </a:bodyPr>
          <a:lstStyle/>
          <a:p>
            <a:pPr marL="0" marR="0" lvl="0" indent="0" algn="l" defTabSz="466298" eaLnBrk="0" fontAlgn="auto" latinLnBrk="0" hangingPunct="0">
              <a:lnSpc>
                <a:spcPct val="100000"/>
              </a:lnSpc>
              <a:spcBef>
                <a:spcPct val="0"/>
              </a:spcBef>
              <a:spcAft>
                <a:spcPct val="0"/>
              </a:spcAft>
              <a:buClrTx/>
              <a:buSzTx/>
              <a:buFontTx/>
              <a:buNone/>
              <a:tabLst/>
              <a:defRPr/>
            </a:pPr>
            <a:r>
              <a:rPr kumimoji="0" lang="fr-FR" sz="1224" b="0" i="0" u="none" strike="noStrike" kern="0" cap="none" spc="0" normalizeH="0" baseline="0" noProof="0" dirty="0" err="1">
                <a:ln>
                  <a:noFill/>
                </a:ln>
                <a:solidFill>
                  <a:prstClr val="white"/>
                </a:solidFill>
                <a:effectLst/>
                <a:uLnTx/>
                <a:uFillTx/>
              </a:rPr>
              <a:t>sync</a:t>
            </a:r>
            <a:endParaRPr kumimoji="0" lang="en-US" sz="1224"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7737317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Password Sync Overview</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0" y="1922260"/>
            <a:ext cx="11902059" cy="229601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AU" sz="1400" b="1" dirty="0">
                <a:latin typeface="+mn-lt"/>
              </a:rPr>
              <a:t>Password Synchronization is the process of copying a customers on-premises password hash (hash of hash) to Azure Active Directory</a:t>
            </a:r>
            <a:br>
              <a:rPr lang="en-AU" sz="1400" b="1" dirty="0">
                <a:latin typeface="+mn-lt"/>
              </a:rPr>
            </a:br>
            <a:endParaRPr lang="en-AU" sz="1400" b="1" dirty="0">
              <a:latin typeface="+mn-lt"/>
            </a:endParaRPr>
          </a:p>
          <a:p>
            <a:pPr>
              <a:buFont typeface="Wingdings" panose="05000000000000000000" pitchFamily="2" charset="2"/>
              <a:buChar char="§"/>
            </a:pPr>
            <a:r>
              <a:rPr lang="en-AU" sz="1400" dirty="0">
                <a:latin typeface="+mn-lt"/>
              </a:rPr>
              <a:t>Allows the customer to use their on-premises password to log into their Azure AD / Office 365</a:t>
            </a:r>
            <a:br>
              <a:rPr lang="en-AU" sz="1400" dirty="0">
                <a:latin typeface="+mn-lt"/>
              </a:rPr>
            </a:br>
            <a:endParaRPr lang="en-AU" sz="1400" dirty="0">
              <a:latin typeface="+mn-lt"/>
            </a:endParaRPr>
          </a:p>
          <a:p>
            <a:pPr>
              <a:buFont typeface="Wingdings" panose="05000000000000000000" pitchFamily="2" charset="2"/>
              <a:buChar char="§"/>
            </a:pPr>
            <a:r>
              <a:rPr lang="en-AU" sz="1400" u="sng" dirty="0">
                <a:latin typeface="+mn-lt"/>
              </a:rPr>
              <a:t>Password Synchronization does not replace Identity Federation</a:t>
            </a:r>
            <a:br>
              <a:rPr lang="en-AU" sz="1400" u="sng" dirty="0">
                <a:latin typeface="+mn-lt"/>
              </a:rPr>
            </a:br>
            <a:endParaRPr lang="en-AU" sz="1400" u="sng" dirty="0">
              <a:latin typeface="+mn-lt"/>
            </a:endParaRPr>
          </a:p>
          <a:p>
            <a:pPr>
              <a:buFont typeface="Wingdings" panose="05000000000000000000" pitchFamily="2" charset="2"/>
              <a:buChar char="§"/>
            </a:pPr>
            <a:r>
              <a:rPr lang="en-US" sz="1400" dirty="0">
                <a:latin typeface="+mn-lt"/>
              </a:rPr>
              <a:t>Changes to on-premises passwords are synced to the cloud in minutes.</a:t>
            </a:r>
            <a:br>
              <a:rPr lang="en-US" sz="1400" dirty="0">
                <a:latin typeface="+mn-lt"/>
              </a:rPr>
            </a:br>
            <a:endParaRPr lang="en-US" sz="1400" dirty="0">
              <a:latin typeface="+mn-lt"/>
            </a:endParaRPr>
          </a:p>
          <a:p>
            <a:pPr>
              <a:buFont typeface="Wingdings" panose="05000000000000000000" pitchFamily="2" charset="2"/>
              <a:buChar char="§"/>
            </a:pPr>
            <a:r>
              <a:rPr lang="en-US" sz="1400" dirty="0">
                <a:latin typeface="+mn-lt"/>
              </a:rPr>
              <a:t>If the user is currently logged into a cloud service with their old password, then change their password in the on-premises AD, their current cloud service session will continue uninterrupted</a:t>
            </a:r>
            <a:endParaRPr lang="en-AU" sz="1400" dirty="0">
              <a:latin typeface="+mn-lt"/>
            </a:endParaRPr>
          </a:p>
        </p:txBody>
      </p:sp>
      <p:pic>
        <p:nvPicPr>
          <p:cNvPr id="4" name="Picture 3">
            <a:extLst>
              <a:ext uri="{FF2B5EF4-FFF2-40B4-BE49-F238E27FC236}">
                <a16:creationId xmlns:a16="http://schemas.microsoft.com/office/drawing/2014/main" id="{B005311D-C6D0-457A-A964-2BAD26631C78}"/>
              </a:ext>
            </a:extLst>
          </p:cNvPr>
          <p:cNvPicPr>
            <a:picLocks noChangeAspect="1"/>
          </p:cNvPicPr>
          <p:nvPr/>
        </p:nvPicPr>
        <p:blipFill>
          <a:blip r:embed="rId3"/>
          <a:stretch>
            <a:fillRect/>
          </a:stretch>
        </p:blipFill>
        <p:spPr>
          <a:xfrm>
            <a:off x="6949749" y="3954457"/>
            <a:ext cx="4480513" cy="2931949"/>
          </a:xfrm>
          <a:prstGeom prst="rect">
            <a:avLst/>
          </a:prstGeom>
        </p:spPr>
      </p:pic>
      <p:sp>
        <p:nvSpPr>
          <p:cNvPr id="6" name="Espace réservé du texte 2">
            <a:extLst>
              <a:ext uri="{FF2B5EF4-FFF2-40B4-BE49-F238E27FC236}">
                <a16:creationId xmlns:a16="http://schemas.microsoft.com/office/drawing/2014/main" id="{BE6F202F-0C14-40DD-B7C4-04C7320764FB}"/>
              </a:ext>
            </a:extLst>
          </p:cNvPr>
          <p:cNvSpPr txBox="1">
            <a:spLocks/>
          </p:cNvSpPr>
          <p:nvPr/>
        </p:nvSpPr>
        <p:spPr>
          <a:xfrm>
            <a:off x="380999" y="4707739"/>
            <a:ext cx="11887200" cy="60939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600" dirty="0">
                <a:latin typeface="+mn-lt"/>
              </a:rPr>
              <a:t>How to enable Password Synchronization</a:t>
            </a:r>
            <a:endParaRPr lang="fr-FR" sz="1600" dirty="0">
              <a:latin typeface="+mn-lt"/>
            </a:endParaRPr>
          </a:p>
          <a:p>
            <a:pPr lvl="1">
              <a:buFont typeface="Wingdings" panose="05000000000000000000" pitchFamily="2" charset="2"/>
              <a:buChar char="§"/>
            </a:pPr>
            <a:r>
              <a:rPr lang="en-US" sz="1200" dirty="0"/>
              <a:t>Select “Password Synchronization” in the configuration wizard of Azure AD Connect</a:t>
            </a:r>
          </a:p>
        </p:txBody>
      </p:sp>
      <p:sp>
        <p:nvSpPr>
          <p:cNvPr id="7" name="Oval 6">
            <a:extLst>
              <a:ext uri="{FF2B5EF4-FFF2-40B4-BE49-F238E27FC236}">
                <a16:creationId xmlns:a16="http://schemas.microsoft.com/office/drawing/2014/main" id="{FEC6D15A-1422-428D-88D8-325A545E2223}"/>
              </a:ext>
            </a:extLst>
          </p:cNvPr>
          <p:cNvSpPr/>
          <p:nvPr/>
        </p:nvSpPr>
        <p:spPr bwMode="auto">
          <a:xfrm>
            <a:off x="8238747" y="5552388"/>
            <a:ext cx="1702923" cy="226708"/>
          </a:xfrm>
          <a:prstGeom prst="ellipse">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9638600D-7B49-48B9-9E59-408DF1EEE38E}"/>
              </a:ext>
            </a:extLst>
          </p:cNvPr>
          <p:cNvSpPr/>
          <p:nvPr/>
        </p:nvSpPr>
        <p:spPr bwMode="auto">
          <a:xfrm rot="10800000">
            <a:off x="10320210" y="5579895"/>
            <a:ext cx="365756" cy="226708"/>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7825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7BA889-90E4-46E2-821E-629FDAED2C8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21</a:t>
            </a:fld>
            <a:endParaRPr lang="en-US" dirty="0"/>
          </a:p>
        </p:txBody>
      </p:sp>
      <p:sp>
        <p:nvSpPr>
          <p:cNvPr id="3" name="Text Placeholder 2">
            <a:extLst>
              <a:ext uri="{FF2B5EF4-FFF2-40B4-BE49-F238E27FC236}">
                <a16:creationId xmlns:a16="http://schemas.microsoft.com/office/drawing/2014/main" id="{7B3BD8D4-80FE-4C10-8C87-08B9EBFEAEE3}"/>
              </a:ext>
            </a:extLst>
          </p:cNvPr>
          <p:cNvSpPr>
            <a:spLocks noGrp="1"/>
          </p:cNvSpPr>
          <p:nvPr>
            <p:ph type="body" sz="quarter" idx="13"/>
          </p:nvPr>
        </p:nvSpPr>
        <p:spPr/>
        <p:txBody>
          <a:bodyPr/>
          <a:lstStyle/>
          <a:p>
            <a:r>
              <a:rPr lang="en-US" dirty="0"/>
              <a:t>Password (Hash) Synchronization – some facts</a:t>
            </a:r>
            <a:endParaRPr lang="fr-FR" dirty="0"/>
          </a:p>
        </p:txBody>
      </p:sp>
      <p:sp>
        <p:nvSpPr>
          <p:cNvPr id="4" name="Content Placeholder 2">
            <a:extLst>
              <a:ext uri="{FF2B5EF4-FFF2-40B4-BE49-F238E27FC236}">
                <a16:creationId xmlns:a16="http://schemas.microsoft.com/office/drawing/2014/main" id="{05F54ADA-8297-44E9-BFD2-B71D3E72C949}"/>
              </a:ext>
            </a:extLst>
          </p:cNvPr>
          <p:cNvSpPr txBox="1">
            <a:spLocks/>
          </p:cNvSpPr>
          <p:nvPr/>
        </p:nvSpPr>
        <p:spPr>
          <a:xfrm>
            <a:off x="366141" y="1694642"/>
            <a:ext cx="10376832" cy="42790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600" dirty="0">
                <a:latin typeface="+mn-lt"/>
              </a:rPr>
              <a:t>Once enabled all in-scope user passwords are synchronized</a:t>
            </a:r>
          </a:p>
          <a:p>
            <a:pPr lvl="1">
              <a:buFont typeface="Wingdings" panose="05000000000000000000" pitchFamily="2" charset="2"/>
              <a:buChar char="§"/>
            </a:pPr>
            <a:r>
              <a:rPr lang="en-US" sz="1400" dirty="0"/>
              <a:t>Cannot apply password sync to a subset of users. Applies to all sync’d users.</a:t>
            </a:r>
          </a:p>
          <a:p>
            <a:pPr>
              <a:buFont typeface="Wingdings" panose="05000000000000000000" pitchFamily="2" charset="2"/>
              <a:buChar char="§"/>
            </a:pPr>
            <a:endParaRPr lang="en-US" sz="1600" dirty="0">
              <a:latin typeface="+mn-lt"/>
            </a:endParaRPr>
          </a:p>
          <a:p>
            <a:pPr>
              <a:buFont typeface="Wingdings" panose="05000000000000000000" pitchFamily="2" charset="2"/>
              <a:buChar char="§"/>
            </a:pPr>
            <a:r>
              <a:rPr lang="en-US" sz="1600" dirty="0">
                <a:latin typeface="+mn-lt"/>
              </a:rPr>
              <a:t>Synchronizes a hash of the password hash</a:t>
            </a:r>
          </a:p>
          <a:p>
            <a:pPr lvl="1">
              <a:buFont typeface="Wingdings" panose="05000000000000000000" pitchFamily="2" charset="2"/>
              <a:buChar char="§"/>
            </a:pPr>
            <a:r>
              <a:rPr lang="en-US" sz="1400" dirty="0"/>
              <a:t>The actual password never leaves on-premises and is not known by Azure AD</a:t>
            </a:r>
          </a:p>
          <a:p>
            <a:pPr lvl="1">
              <a:buFont typeface="Wingdings" panose="05000000000000000000" pitchFamily="2" charset="2"/>
              <a:buChar char="§"/>
            </a:pPr>
            <a:r>
              <a:rPr lang="en-US" sz="1400" dirty="0"/>
              <a:t>When enabled, on premises password policies apply</a:t>
            </a:r>
          </a:p>
          <a:p>
            <a:pPr lvl="2">
              <a:buFont typeface="Wingdings" panose="05000000000000000000" pitchFamily="2" charset="2"/>
              <a:buChar char="§"/>
            </a:pPr>
            <a:r>
              <a:rPr lang="en-US" sz="1400" dirty="0"/>
              <a:t>Password complexity policy</a:t>
            </a:r>
          </a:p>
          <a:p>
            <a:pPr lvl="2">
              <a:buFont typeface="Wingdings" panose="05000000000000000000" pitchFamily="2" charset="2"/>
              <a:buChar char="§"/>
            </a:pPr>
            <a:r>
              <a:rPr lang="en-US" sz="1400" dirty="0"/>
              <a:t>Password expiration policy</a:t>
            </a:r>
          </a:p>
          <a:p>
            <a:pPr lvl="2">
              <a:buFont typeface="Wingdings" panose="05000000000000000000" pitchFamily="2" charset="2"/>
              <a:buChar char="§"/>
            </a:pPr>
            <a:endParaRPr lang="en-US" sz="1600" dirty="0"/>
          </a:p>
          <a:p>
            <a:pPr>
              <a:buFont typeface="Wingdings" panose="05000000000000000000" pitchFamily="2" charset="2"/>
              <a:buChar char="§"/>
            </a:pPr>
            <a:r>
              <a:rPr lang="en-US" sz="1600" dirty="0">
                <a:latin typeface="+mn-lt"/>
              </a:rPr>
              <a:t>Protects password against pass the hash attacks</a:t>
            </a:r>
          </a:p>
          <a:p>
            <a:pPr lvl="1">
              <a:buFont typeface="Wingdings" panose="05000000000000000000" pitchFamily="2" charset="2"/>
              <a:buChar char="§"/>
            </a:pPr>
            <a:r>
              <a:rPr lang="en-US" sz="1400" dirty="0"/>
              <a:t>The  hash of the password hash cannot be used to access any on-premises resources</a:t>
            </a:r>
          </a:p>
          <a:p>
            <a:pPr lvl="1">
              <a:buFont typeface="Wingdings" panose="05000000000000000000" pitchFamily="2" charset="2"/>
              <a:buChar char="§"/>
            </a:pPr>
            <a:endParaRPr lang="en-US" sz="1600" dirty="0"/>
          </a:p>
          <a:p>
            <a:pPr>
              <a:buFont typeface="Wingdings" panose="05000000000000000000" pitchFamily="2" charset="2"/>
              <a:buChar char="§"/>
            </a:pPr>
            <a:r>
              <a:rPr lang="en-GB" sz="1600" dirty="0">
                <a:latin typeface="+mn-lt"/>
                <a:cs typeface="Segoe UI" panose="020B0502040204020203" pitchFamily="34" charset="0"/>
              </a:rPr>
              <a:t>An locked out on-premises AD account can still be active in the cloud</a:t>
            </a:r>
          </a:p>
          <a:p>
            <a:pPr lvl="1">
              <a:buFont typeface="Wingdings" panose="05000000000000000000" pitchFamily="2" charset="2"/>
              <a:buChar char="§"/>
            </a:pPr>
            <a:r>
              <a:rPr lang="en-GB" sz="1400" dirty="0">
                <a:cs typeface="Segoe UI" panose="020B0502040204020203" pitchFamily="34" charset="0"/>
              </a:rPr>
              <a:t>The cloud password for a PHS user is set to never expire</a:t>
            </a:r>
            <a:br>
              <a:rPr lang="en-GB" sz="1600" dirty="0">
                <a:cs typeface="Segoe UI" panose="020B0502040204020203" pitchFamily="34" charset="0"/>
              </a:rPr>
            </a:br>
            <a:endParaRPr lang="en-GB" sz="1600" dirty="0">
              <a:cs typeface="Segoe UI" panose="020B0502040204020203" pitchFamily="34" charset="0"/>
            </a:endParaRPr>
          </a:p>
          <a:p>
            <a:pPr>
              <a:buFont typeface="Wingdings" panose="05000000000000000000" pitchFamily="2" charset="2"/>
              <a:buChar char="§"/>
            </a:pPr>
            <a:r>
              <a:rPr lang="en-GB" sz="1600" dirty="0">
                <a:latin typeface="+mn-lt"/>
                <a:cs typeface="Segoe UI" panose="020B0502040204020203" pitchFamily="34" charset="0"/>
              </a:rPr>
              <a:t>A disabled on-premises AD account will not be reflected in Azure AD until the next sync cycle</a:t>
            </a:r>
          </a:p>
          <a:p>
            <a:pPr lvl="1">
              <a:buFont typeface="Wingdings" panose="05000000000000000000" pitchFamily="2" charset="2"/>
              <a:buChar char="§"/>
            </a:pPr>
            <a:r>
              <a:rPr lang="en-GB" sz="1400" dirty="0">
                <a:cs typeface="Segoe UI" panose="020B0502040204020203" pitchFamily="34" charset="0"/>
              </a:rPr>
              <a:t>Potentially 30 mins delay</a:t>
            </a:r>
            <a:br>
              <a:rPr lang="en-GB" sz="1600" dirty="0">
                <a:cs typeface="Segoe UI" panose="020B0502040204020203" pitchFamily="34" charset="0"/>
              </a:rPr>
            </a:br>
            <a:endParaRPr lang="en-GB" sz="1600" dirty="0">
              <a:cs typeface="Segoe UI" panose="020B0502040204020203" pitchFamily="34" charset="0"/>
            </a:endParaRPr>
          </a:p>
          <a:p>
            <a:pPr>
              <a:buFont typeface="Wingdings" panose="05000000000000000000" pitchFamily="2" charset="2"/>
              <a:buChar char="§"/>
            </a:pPr>
            <a:r>
              <a:rPr lang="en-GB" sz="1600" dirty="0">
                <a:latin typeface="+mn-lt"/>
                <a:cs typeface="Segoe UI" panose="020B0502040204020203" pitchFamily="34" charset="0"/>
              </a:rPr>
              <a:t>Password Hash Sync (PHS) can be used in addition to federation and used as a fall-back</a:t>
            </a:r>
            <a:br>
              <a:rPr lang="en-GB" sz="1600" dirty="0">
                <a:cs typeface="Segoe UI" panose="020B0502040204020203" pitchFamily="34" charset="0"/>
              </a:rPr>
            </a:br>
            <a:endParaRPr lang="en-GB" sz="1600" dirty="0">
              <a:cs typeface="Segoe UI" panose="020B0502040204020203" pitchFamily="34" charset="0"/>
            </a:endParaRPr>
          </a:p>
          <a:p>
            <a:pPr>
              <a:buFont typeface="Wingdings" panose="05000000000000000000" pitchFamily="2" charset="2"/>
              <a:buChar char="§"/>
            </a:pPr>
            <a:endParaRPr lang="en-GB" sz="1400" dirty="0">
              <a:latin typeface="Segoe UI" panose="020B0502040204020203" pitchFamily="34" charset="0"/>
              <a:cs typeface="Segoe UI" panose="020B0502040204020203" pitchFamily="34" charset="0"/>
            </a:endParaRPr>
          </a:p>
          <a:p>
            <a:pPr lvl="1">
              <a:buFont typeface="Wingdings" panose="05000000000000000000" pitchFamily="2" charset="2"/>
              <a:buChar char="§"/>
            </a:pPr>
            <a:endParaRPr lang="en-US" sz="1100" dirty="0">
              <a:latin typeface="+mn-lt"/>
            </a:endParaRPr>
          </a:p>
          <a:p>
            <a:pPr lvl="1">
              <a:buFont typeface="Wingdings" panose="05000000000000000000" pitchFamily="2" charset="2"/>
              <a:buChar char="§"/>
            </a:pPr>
            <a:endParaRPr lang="en-US" sz="1100" dirty="0">
              <a:latin typeface="+mn-lt"/>
            </a:endParaRPr>
          </a:p>
          <a:p>
            <a:pPr marL="0" indent="0">
              <a:buNone/>
            </a:pPr>
            <a:endParaRPr lang="en-US" sz="1200" dirty="0">
              <a:latin typeface="+mn-lt"/>
            </a:endParaRPr>
          </a:p>
        </p:txBody>
      </p:sp>
    </p:spTree>
    <p:extLst>
      <p:ext uri="{BB962C8B-B14F-4D97-AF65-F5344CB8AC3E}">
        <p14:creationId xmlns:p14="http://schemas.microsoft.com/office/powerpoint/2010/main" val="12825587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D07809-E030-41AA-872E-D0569706A0D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22</a:t>
            </a:fld>
            <a:endParaRPr lang="en-US" dirty="0"/>
          </a:p>
        </p:txBody>
      </p:sp>
      <p:sp>
        <p:nvSpPr>
          <p:cNvPr id="3" name="Text Placeholder 2">
            <a:extLst>
              <a:ext uri="{FF2B5EF4-FFF2-40B4-BE49-F238E27FC236}">
                <a16:creationId xmlns:a16="http://schemas.microsoft.com/office/drawing/2014/main" id="{ECACA065-6187-418F-9F03-42E1234CF799}"/>
              </a:ext>
            </a:extLst>
          </p:cNvPr>
          <p:cNvSpPr>
            <a:spLocks noGrp="1"/>
          </p:cNvSpPr>
          <p:nvPr>
            <p:ph type="body" sz="quarter" idx="13"/>
          </p:nvPr>
        </p:nvSpPr>
        <p:spPr/>
        <p:txBody>
          <a:bodyPr/>
          <a:lstStyle/>
          <a:p>
            <a:r>
              <a:rPr lang="en-US" dirty="0"/>
              <a:t>How password hash synchronization works</a:t>
            </a:r>
          </a:p>
          <a:p>
            <a:endParaRPr lang="fr-FR" dirty="0"/>
          </a:p>
        </p:txBody>
      </p:sp>
      <p:pic>
        <p:nvPicPr>
          <p:cNvPr id="4" name="Picture 2" descr="Detailed password flow">
            <a:extLst>
              <a:ext uri="{FF2B5EF4-FFF2-40B4-BE49-F238E27FC236}">
                <a16:creationId xmlns:a16="http://schemas.microsoft.com/office/drawing/2014/main" id="{E394875C-825F-4BAF-8337-E675BC8C7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80" y="1759920"/>
            <a:ext cx="10755341" cy="449819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B3F8ED-1718-454E-86FB-95BA20073430}"/>
              </a:ext>
            </a:extLst>
          </p:cNvPr>
          <p:cNvSpPr txBox="1"/>
          <p:nvPr/>
        </p:nvSpPr>
        <p:spPr>
          <a:xfrm>
            <a:off x="2581519" y="1851360"/>
            <a:ext cx="2607125" cy="440890"/>
          </a:xfrm>
          <a:prstGeom prst="rect">
            <a:avLst/>
          </a:prstGeom>
          <a:noFill/>
        </p:spPr>
        <p:txBody>
          <a:bodyPr wrap="none" lIns="182880" tIns="146304" rIns="182880" bIns="146304" rtlCol="0">
            <a:spAutoFit/>
          </a:bodyPr>
          <a:lstStyle/>
          <a:p>
            <a:pPr>
              <a:lnSpc>
                <a:spcPct val="90000"/>
              </a:lnSpc>
              <a:spcAft>
                <a:spcPts val="600"/>
              </a:spcAft>
            </a:pPr>
            <a:r>
              <a:rPr lang="fr-FR" sz="1050" dirty="0">
                <a:gradFill>
                  <a:gsLst>
                    <a:gs pos="2917">
                      <a:schemeClr val="tx1"/>
                    </a:gs>
                    <a:gs pos="30000">
                      <a:schemeClr val="tx1"/>
                    </a:gs>
                  </a:gsLst>
                  <a:lin ang="5400000" scaled="0"/>
                </a:gradFill>
              </a:rPr>
              <a:t>1. </a:t>
            </a:r>
            <a:r>
              <a:rPr lang="fr-FR" sz="1050" dirty="0" err="1">
                <a:gradFill>
                  <a:gsLst>
                    <a:gs pos="2917">
                      <a:schemeClr val="tx1"/>
                    </a:gs>
                    <a:gs pos="30000">
                      <a:schemeClr val="tx1"/>
                    </a:gs>
                  </a:gsLst>
                  <a:lin ang="5400000" scaled="0"/>
                </a:gradFill>
              </a:rPr>
              <a:t>Request</a:t>
            </a:r>
            <a:r>
              <a:rPr lang="fr-FR" sz="1050" dirty="0">
                <a:gradFill>
                  <a:gsLst>
                    <a:gs pos="2917">
                      <a:schemeClr val="tx1"/>
                    </a:gs>
                    <a:gs pos="30000">
                      <a:schemeClr val="tx1"/>
                    </a:gs>
                  </a:gsLst>
                  <a:lin ang="5400000" scaled="0"/>
                </a:gradFill>
              </a:rPr>
              <a:t> </a:t>
            </a:r>
            <a:r>
              <a:rPr lang="fr-FR" sz="1050" dirty="0" err="1">
                <a:gradFill>
                  <a:gsLst>
                    <a:gs pos="2917">
                      <a:schemeClr val="tx1"/>
                    </a:gs>
                    <a:gs pos="30000">
                      <a:schemeClr val="tx1"/>
                    </a:gs>
                  </a:gsLst>
                  <a:lin ang="5400000" scaled="0"/>
                </a:gradFill>
              </a:rPr>
              <a:t>unicodePWD</a:t>
            </a:r>
            <a:r>
              <a:rPr lang="fr-FR" sz="1050" dirty="0">
                <a:gradFill>
                  <a:gsLst>
                    <a:gs pos="2917">
                      <a:schemeClr val="tx1"/>
                    </a:gs>
                    <a:gs pos="30000">
                      <a:schemeClr val="tx1"/>
                    </a:gs>
                  </a:gsLst>
                  <a:lin ang="5400000" scaled="0"/>
                </a:gradFill>
              </a:rPr>
              <a:t> via MS-DRSR</a:t>
            </a:r>
          </a:p>
        </p:txBody>
      </p:sp>
      <p:sp>
        <p:nvSpPr>
          <p:cNvPr id="6" name="TextBox 5">
            <a:extLst>
              <a:ext uri="{FF2B5EF4-FFF2-40B4-BE49-F238E27FC236}">
                <a16:creationId xmlns:a16="http://schemas.microsoft.com/office/drawing/2014/main" id="{49F176F3-DC06-4007-8257-9B4444F64387}"/>
              </a:ext>
            </a:extLst>
          </p:cNvPr>
          <p:cNvSpPr txBox="1"/>
          <p:nvPr/>
        </p:nvSpPr>
        <p:spPr>
          <a:xfrm>
            <a:off x="2834196" y="2747466"/>
            <a:ext cx="1682192" cy="440890"/>
          </a:xfrm>
          <a:prstGeom prst="rect">
            <a:avLst/>
          </a:prstGeom>
          <a:noFill/>
        </p:spPr>
        <p:txBody>
          <a:bodyPr wrap="none" lIns="182880" tIns="146304" rIns="182880" bIns="146304" rtlCol="0">
            <a:spAutoFit/>
          </a:bodyPr>
          <a:lstStyle/>
          <a:p>
            <a:pPr>
              <a:lnSpc>
                <a:spcPct val="90000"/>
              </a:lnSpc>
              <a:spcAft>
                <a:spcPts val="600"/>
              </a:spcAft>
            </a:pPr>
            <a:r>
              <a:rPr lang="fr-FR" sz="1050" dirty="0">
                <a:gradFill>
                  <a:gsLst>
                    <a:gs pos="2917">
                      <a:schemeClr val="tx1"/>
                    </a:gs>
                    <a:gs pos="30000">
                      <a:schemeClr val="tx1"/>
                    </a:gs>
                  </a:gsLst>
                  <a:lin ang="5400000" scaled="0"/>
                </a:gradFill>
              </a:rPr>
              <a:t>2. MD5 (</a:t>
            </a:r>
            <a:r>
              <a:rPr lang="fr-FR" sz="1050" dirty="0" err="1">
                <a:gradFill>
                  <a:gsLst>
                    <a:gs pos="2917">
                      <a:schemeClr val="tx1"/>
                    </a:gs>
                    <a:gs pos="30000">
                      <a:schemeClr val="tx1"/>
                    </a:gs>
                  </a:gsLst>
                  <a:lin ang="5400000" scaled="0"/>
                </a:gradFill>
              </a:rPr>
              <a:t>unicodePWD</a:t>
            </a:r>
            <a:r>
              <a:rPr lang="fr-FR" sz="1050" dirty="0">
                <a:gradFill>
                  <a:gsLst>
                    <a:gs pos="2917">
                      <a:schemeClr val="tx1"/>
                    </a:gs>
                    <a:gs pos="30000">
                      <a:schemeClr val="tx1"/>
                    </a:gs>
                  </a:gsLst>
                  <a:lin ang="5400000" scaled="0"/>
                </a:gradFill>
              </a:rPr>
              <a:t>)</a:t>
            </a:r>
          </a:p>
        </p:txBody>
      </p:sp>
      <p:sp>
        <p:nvSpPr>
          <p:cNvPr id="7" name="TextBox 6">
            <a:extLst>
              <a:ext uri="{FF2B5EF4-FFF2-40B4-BE49-F238E27FC236}">
                <a16:creationId xmlns:a16="http://schemas.microsoft.com/office/drawing/2014/main" id="{C6672143-48F2-476D-80B9-034C707C0222}"/>
              </a:ext>
            </a:extLst>
          </p:cNvPr>
          <p:cNvSpPr txBox="1"/>
          <p:nvPr/>
        </p:nvSpPr>
        <p:spPr>
          <a:xfrm>
            <a:off x="6092337" y="2399994"/>
            <a:ext cx="2339422" cy="440890"/>
          </a:xfrm>
          <a:prstGeom prst="rect">
            <a:avLst/>
          </a:prstGeom>
          <a:noFill/>
        </p:spPr>
        <p:txBody>
          <a:bodyPr wrap="none" lIns="182880" tIns="146304" rIns="182880" bIns="146304" rtlCol="0">
            <a:spAutoFit/>
          </a:bodyPr>
          <a:lstStyle/>
          <a:p>
            <a:pPr>
              <a:lnSpc>
                <a:spcPct val="90000"/>
              </a:lnSpc>
              <a:spcAft>
                <a:spcPts val="600"/>
              </a:spcAft>
            </a:pPr>
            <a:r>
              <a:rPr lang="fr-FR" sz="1050" dirty="0">
                <a:gradFill>
                  <a:gsLst>
                    <a:gs pos="2917">
                      <a:schemeClr val="tx1"/>
                    </a:gs>
                    <a:gs pos="30000">
                      <a:schemeClr val="tx1"/>
                    </a:gs>
                  </a:gsLst>
                  <a:lin ang="5400000" scaled="0"/>
                </a:gradFill>
              </a:rPr>
              <a:t>7. SHA256 hash sent to Azure AD</a:t>
            </a:r>
          </a:p>
        </p:txBody>
      </p:sp>
      <p:sp>
        <p:nvSpPr>
          <p:cNvPr id="8" name="Rectangle 7">
            <a:extLst>
              <a:ext uri="{FF2B5EF4-FFF2-40B4-BE49-F238E27FC236}">
                <a16:creationId xmlns:a16="http://schemas.microsoft.com/office/drawing/2014/main" id="{30F51F9F-08E2-44B5-9291-7C8480660417}"/>
              </a:ext>
            </a:extLst>
          </p:cNvPr>
          <p:cNvSpPr/>
          <p:nvPr/>
        </p:nvSpPr>
        <p:spPr>
          <a:xfrm>
            <a:off x="10253112" y="1851360"/>
            <a:ext cx="1919617" cy="2123658"/>
          </a:xfrm>
          <a:prstGeom prst="rect">
            <a:avLst/>
          </a:prstGeom>
          <a:solidFill>
            <a:schemeClr val="bg1">
              <a:lumMod val="95000"/>
            </a:schemeClr>
          </a:solidFill>
        </p:spPr>
        <p:txBody>
          <a:bodyPr wrap="square">
            <a:spAutoFit/>
          </a:bodyPr>
          <a:lstStyle/>
          <a:p>
            <a:pPr algn="l"/>
            <a:r>
              <a:rPr lang="en-US" sz="1200" dirty="0"/>
              <a:t>Note</a:t>
            </a:r>
          </a:p>
          <a:p>
            <a:pPr algn="l"/>
            <a:r>
              <a:rPr lang="en-US" sz="1200" dirty="0"/>
              <a:t>The original MD4 hash is not transmitted to Azure AD. Instead, the SHA256 hash of the original MD4 hash is transmitted. As a result, if the hash stored in Azure AD is obtained, it cannot be used in an on-premises pass-the-hash attack.</a:t>
            </a:r>
            <a:endParaRPr lang="en-US" sz="1200" b="0" i="0" dirty="0">
              <a:effectLst/>
            </a:endParaRPr>
          </a:p>
        </p:txBody>
      </p:sp>
    </p:spTree>
    <p:extLst>
      <p:ext uri="{BB962C8B-B14F-4D97-AF65-F5344CB8AC3E}">
        <p14:creationId xmlns:p14="http://schemas.microsoft.com/office/powerpoint/2010/main" val="23845416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F1905-7EC4-4B68-A134-A7DF21CBDD31}"/>
              </a:ext>
            </a:extLst>
          </p:cNvPr>
          <p:cNvSpPr>
            <a:spLocks noGrp="1"/>
          </p:cNvSpPr>
          <p:nvPr>
            <p:ph type="sldNum" sz="quarter" idx="4"/>
          </p:nvPr>
        </p:nvSpPr>
        <p:spPr/>
        <p:txBody>
          <a:bodyPr/>
          <a:lstStyle/>
          <a:p>
            <a:pPr marL="0" marR="0" lvl="0" indent="0" algn="r" defTabSz="932742" rtl="0" eaLnBrk="1" fontAlgn="base" latinLnBrk="0" hangingPunct="1">
              <a:lnSpc>
                <a:spcPct val="90000"/>
              </a:lnSpc>
              <a:spcBef>
                <a:spcPct val="0"/>
              </a:spcBef>
              <a:spcAft>
                <a:spcPts val="0"/>
              </a:spcAft>
              <a:buClrTx/>
              <a:buSzTx/>
              <a:buFontTx/>
              <a:buNone/>
              <a:tabLst/>
              <a:defRPr/>
            </a:pPr>
            <a:fld id="{ED077441-DF17-4513-BACB-525ED94CFAE4}" type="slidenum">
              <a:rPr kumimoji="0" lang="en-US" sz="800" b="0" i="0" u="none" strike="noStrike" kern="1200" cap="none" spc="0" normalizeH="0" baseline="0" noProof="0" smtClean="0">
                <a:ln w="3175">
                  <a:noFill/>
                </a:ln>
                <a:gradFill>
                  <a:gsLst>
                    <a:gs pos="0">
                      <a:srgbClr val="505050">
                        <a:lumMod val="60000"/>
                        <a:lumOff val="40000"/>
                      </a:srgbClr>
                    </a:gs>
                    <a:gs pos="100000">
                      <a:srgbClr val="505050">
                        <a:lumMod val="60000"/>
                        <a:lumOff val="40000"/>
                      </a:srgbClr>
                    </a:gs>
                  </a:gsLst>
                  <a:lin ang="5400000" scaled="0"/>
                </a:gradFill>
                <a:effectLst/>
                <a:uLnTx/>
                <a:uFillTx/>
                <a:latin typeface="Segoe UI Semibold" panose="020B0702040204020203" pitchFamily="34" charset="0"/>
                <a:ea typeface="+mn-ea"/>
                <a:cs typeface="Segoe UI Semibold" panose="020B0702040204020203" pitchFamily="34" charset="0"/>
              </a:rPr>
              <a:pPr marL="0" marR="0" lvl="0" indent="0" algn="r" defTabSz="932742" rtl="0" eaLnBrk="1" fontAlgn="base" latinLnBrk="0" hangingPunct="1">
                <a:lnSpc>
                  <a:spcPct val="90000"/>
                </a:lnSpc>
                <a:spcBef>
                  <a:spcPct val="0"/>
                </a:spcBef>
                <a:spcAft>
                  <a:spcPts val="0"/>
                </a:spcAft>
                <a:buClrTx/>
                <a:buSzTx/>
                <a:buFontTx/>
                <a:buNone/>
                <a:tabLst/>
                <a:defRPr/>
              </a:pPr>
              <a:t>23</a:t>
            </a:fld>
            <a:endParaRPr kumimoji="0" lang="en-US" sz="800" b="0" i="0" u="none" strike="noStrike" kern="1200" cap="none" spc="0" normalizeH="0" baseline="0" noProof="0" dirty="0">
              <a:ln w="3175">
                <a:noFill/>
              </a:ln>
              <a:gradFill>
                <a:gsLst>
                  <a:gs pos="0">
                    <a:srgbClr val="505050">
                      <a:lumMod val="60000"/>
                      <a:lumOff val="40000"/>
                    </a:srgbClr>
                  </a:gs>
                  <a:gs pos="100000">
                    <a:srgbClr val="505050">
                      <a:lumMod val="60000"/>
                      <a:lumOff val="40000"/>
                    </a:srgbClr>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63C98F27-F2E8-475F-AA7E-D7DF051C52C7}"/>
              </a:ext>
            </a:extLst>
          </p:cNvPr>
          <p:cNvSpPr>
            <a:spLocks noGrp="1"/>
          </p:cNvSpPr>
          <p:nvPr>
            <p:ph type="body" sz="quarter" idx="13"/>
          </p:nvPr>
        </p:nvSpPr>
        <p:spPr/>
        <p:txBody>
          <a:bodyPr/>
          <a:lstStyle/>
          <a:p>
            <a:r>
              <a:rPr lang="en-US" dirty="0"/>
              <a:t>How password hash synchronization works – more details</a:t>
            </a:r>
          </a:p>
        </p:txBody>
      </p:sp>
      <p:sp>
        <p:nvSpPr>
          <p:cNvPr id="5" name="TextBox 4">
            <a:extLst>
              <a:ext uri="{FF2B5EF4-FFF2-40B4-BE49-F238E27FC236}">
                <a16:creationId xmlns:a16="http://schemas.microsoft.com/office/drawing/2014/main" id="{635FCB73-8DEF-4FAD-842E-232120D464DC}"/>
              </a:ext>
            </a:extLst>
          </p:cNvPr>
          <p:cNvSpPr txBox="1"/>
          <p:nvPr/>
        </p:nvSpPr>
        <p:spPr>
          <a:xfrm>
            <a:off x="2444600" y="3543842"/>
            <a:ext cx="294362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000000"/>
                </a:solidFill>
                <a:latin typeface="Segoe UI" pitchFamily="34" charset="0"/>
                <a:ea typeface="Segoe UI" pitchFamily="34" charset="0"/>
                <a:cs typeface="Segoe UI" pitchFamily="34" charset="0"/>
              </a:rPr>
              <a:t>Sends result &amp; salt</a:t>
            </a:r>
          </a:p>
        </p:txBody>
      </p:sp>
      <p:sp>
        <p:nvSpPr>
          <p:cNvPr id="6" name="TextBox 5">
            <a:extLst>
              <a:ext uri="{FF2B5EF4-FFF2-40B4-BE49-F238E27FC236}">
                <a16:creationId xmlns:a16="http://schemas.microsoft.com/office/drawing/2014/main" id="{954EFB82-532B-4276-A89D-3BFB249B086D}"/>
              </a:ext>
            </a:extLst>
          </p:cNvPr>
          <p:cNvSpPr txBox="1"/>
          <p:nvPr/>
        </p:nvSpPr>
        <p:spPr>
          <a:xfrm>
            <a:off x="4217225" y="2337719"/>
            <a:ext cx="3916899" cy="627864"/>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GB" sz="1200" dirty="0">
                <a:solidFill>
                  <a:srgbClr val="000000"/>
                </a:solidFill>
                <a:latin typeface="Segoe UI" pitchFamily="34" charset="0"/>
                <a:ea typeface="Segoe UI" pitchFamily="34" charset="0"/>
                <a:cs typeface="Segoe UI" pitchFamily="34" charset="0"/>
              </a:rPr>
              <a:t>1. Requests </a:t>
            </a:r>
            <a:r>
              <a:rPr lang="en-GB" sz="1200" dirty="0" err="1">
                <a:solidFill>
                  <a:srgbClr val="000000"/>
                </a:solidFill>
                <a:latin typeface="Segoe UI" pitchFamily="34" charset="0"/>
                <a:ea typeface="Segoe UI" pitchFamily="34" charset="0"/>
                <a:cs typeface="Segoe UI" pitchFamily="34" charset="0"/>
              </a:rPr>
              <a:t>unicodePwd</a:t>
            </a:r>
            <a:r>
              <a:rPr lang="en-GB" sz="1200" dirty="0">
                <a:solidFill>
                  <a:srgbClr val="000000"/>
                </a:solidFill>
                <a:latin typeface="Segoe UI" pitchFamily="34" charset="0"/>
                <a:ea typeface="Segoe UI" pitchFamily="34" charset="0"/>
                <a:cs typeface="Segoe UI" pitchFamily="34" charset="0"/>
              </a:rPr>
              <a:t> attribute values via MS-DRSR replication protocol</a:t>
            </a:r>
          </a:p>
        </p:txBody>
      </p:sp>
      <p:grpSp>
        <p:nvGrpSpPr>
          <p:cNvPr id="8" name="Group 248">
            <a:extLst>
              <a:ext uri="{FF2B5EF4-FFF2-40B4-BE49-F238E27FC236}">
                <a16:creationId xmlns:a16="http://schemas.microsoft.com/office/drawing/2014/main" id="{03D9861C-073F-4471-A042-61B3BE969A87}"/>
              </a:ext>
            </a:extLst>
          </p:cNvPr>
          <p:cNvGrpSpPr/>
          <p:nvPr/>
        </p:nvGrpSpPr>
        <p:grpSpPr>
          <a:xfrm>
            <a:off x="1669958" y="1082136"/>
            <a:ext cx="890991" cy="720410"/>
            <a:chOff x="6754098" y="4120308"/>
            <a:chExt cx="1927193" cy="1399143"/>
          </a:xfrm>
        </p:grpSpPr>
        <p:sp>
          <p:nvSpPr>
            <p:cNvPr id="9" name="Freeform 5">
              <a:extLst>
                <a:ext uri="{FF2B5EF4-FFF2-40B4-BE49-F238E27FC236}">
                  <a16:creationId xmlns:a16="http://schemas.microsoft.com/office/drawing/2014/main" id="{B8AC3BB8-5FA6-4AAC-AE07-F560261E8A1D}"/>
                </a:ext>
              </a:extLst>
            </p:cNvPr>
            <p:cNvSpPr>
              <a:spLocks noChangeAspect="1"/>
            </p:cNvSpPr>
            <p:nvPr/>
          </p:nvSpPr>
          <p:spPr bwMode="auto">
            <a:xfrm>
              <a:off x="6754098"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333">
                <a:defRPr/>
              </a:pPr>
              <a:endParaRPr lang="en-US" kern="0">
                <a:solidFill>
                  <a:srgbClr val="000000"/>
                </a:solidFill>
                <a:latin typeface="Calibri" panose="020F0502020204030204"/>
              </a:endParaRPr>
            </a:p>
          </p:txBody>
        </p:sp>
        <p:sp>
          <p:nvSpPr>
            <p:cNvPr id="10" name="Freeform 6">
              <a:extLst>
                <a:ext uri="{FF2B5EF4-FFF2-40B4-BE49-F238E27FC236}">
                  <a16:creationId xmlns:a16="http://schemas.microsoft.com/office/drawing/2014/main" id="{6D52F666-6562-4A29-ABC4-45A8867097AF}"/>
                </a:ext>
              </a:extLst>
            </p:cNvPr>
            <p:cNvSpPr>
              <a:spLocks noChangeAspect="1"/>
            </p:cNvSpPr>
            <p:nvPr/>
          </p:nvSpPr>
          <p:spPr bwMode="auto">
            <a:xfrm flipH="1">
              <a:off x="7721701"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333">
                <a:defRPr/>
              </a:pPr>
              <a:endParaRPr lang="en-US" kern="0">
                <a:solidFill>
                  <a:srgbClr val="000000"/>
                </a:solidFill>
                <a:latin typeface="Calibri" panose="020F0502020204030204"/>
              </a:endParaRPr>
            </a:p>
          </p:txBody>
        </p:sp>
        <p:sp>
          <p:nvSpPr>
            <p:cNvPr id="11" name="Line 7">
              <a:extLst>
                <a:ext uri="{FF2B5EF4-FFF2-40B4-BE49-F238E27FC236}">
                  <a16:creationId xmlns:a16="http://schemas.microsoft.com/office/drawing/2014/main" id="{5BE01F20-89F5-41B8-8737-50991A9F1569}"/>
                </a:ext>
              </a:extLst>
            </p:cNvPr>
            <p:cNvSpPr>
              <a:spLocks noChangeAspect="1" noChangeShapeType="1"/>
            </p:cNvSpPr>
            <p:nvPr/>
          </p:nvSpPr>
          <p:spPr bwMode="auto">
            <a:xfrm flipH="1">
              <a:off x="7487729" y="4468342"/>
              <a:ext cx="92015" cy="1191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333">
                <a:defRPr/>
              </a:pPr>
              <a:endParaRPr lang="en-US" kern="0">
                <a:solidFill>
                  <a:srgbClr val="000000"/>
                </a:solidFill>
                <a:latin typeface="Calibri" panose="020F0502020204030204"/>
              </a:endParaRPr>
            </a:p>
          </p:txBody>
        </p:sp>
        <p:sp>
          <p:nvSpPr>
            <p:cNvPr id="12" name="Freeform 8">
              <a:extLst>
                <a:ext uri="{FF2B5EF4-FFF2-40B4-BE49-F238E27FC236}">
                  <a16:creationId xmlns:a16="http://schemas.microsoft.com/office/drawing/2014/main" id="{6CAC455F-332F-46BE-AA67-EA7737271B25}"/>
                </a:ext>
              </a:extLst>
            </p:cNvPr>
            <p:cNvSpPr>
              <a:spLocks noChangeAspect="1"/>
            </p:cNvSpPr>
            <p:nvPr/>
          </p:nvSpPr>
          <p:spPr bwMode="auto">
            <a:xfrm flipV="1">
              <a:off x="7598147" y="4580460"/>
              <a:ext cx="260272" cy="91096"/>
            </a:xfrm>
            <a:custGeom>
              <a:avLst/>
              <a:gdLst/>
              <a:ahLst/>
              <a:cxnLst>
                <a:cxn ang="0">
                  <a:pos x="0" y="41"/>
                </a:cxn>
                <a:cxn ang="0">
                  <a:pos x="40" y="1"/>
                </a:cxn>
                <a:cxn ang="0">
                  <a:pos x="92" y="37"/>
                </a:cxn>
              </a:cxnLst>
              <a:rect l="0" t="0" r="r" b="b"/>
              <a:pathLst>
                <a:path w="92" h="41">
                  <a:moveTo>
                    <a:pt x="0" y="41"/>
                  </a:moveTo>
                  <a:cubicBezTo>
                    <a:pt x="12" y="21"/>
                    <a:pt x="25" y="2"/>
                    <a:pt x="40" y="1"/>
                  </a:cubicBezTo>
                  <a:cubicBezTo>
                    <a:pt x="55" y="0"/>
                    <a:pt x="73" y="18"/>
                    <a:pt x="92" y="37"/>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333">
                <a:defRPr/>
              </a:pPr>
              <a:endParaRPr lang="en-US" kern="0">
                <a:solidFill>
                  <a:srgbClr val="000000"/>
                </a:solidFill>
                <a:latin typeface="Calibri" panose="020F0502020204030204"/>
              </a:endParaRPr>
            </a:p>
          </p:txBody>
        </p:sp>
        <p:sp>
          <p:nvSpPr>
            <p:cNvPr id="13" name="Freeform 9">
              <a:extLst>
                <a:ext uri="{FF2B5EF4-FFF2-40B4-BE49-F238E27FC236}">
                  <a16:creationId xmlns:a16="http://schemas.microsoft.com/office/drawing/2014/main" id="{E29E4765-40EA-49B9-88CD-E9D657443356}"/>
                </a:ext>
              </a:extLst>
            </p:cNvPr>
            <p:cNvSpPr>
              <a:spLocks noChangeAspect="1"/>
            </p:cNvSpPr>
            <p:nvPr/>
          </p:nvSpPr>
          <p:spPr bwMode="auto">
            <a:xfrm>
              <a:off x="7600776" y="5021926"/>
              <a:ext cx="197176" cy="289639"/>
            </a:xfrm>
            <a:custGeom>
              <a:avLst/>
              <a:gdLst/>
              <a:ahLst/>
              <a:cxnLst>
                <a:cxn ang="0">
                  <a:pos x="0" y="0"/>
                </a:cxn>
                <a:cxn ang="0">
                  <a:pos x="36" y="120"/>
                </a:cxn>
                <a:cxn ang="0">
                  <a:pos x="116" y="168"/>
                </a:cxn>
              </a:cxnLst>
              <a:rect l="0" t="0" r="r" b="b"/>
              <a:pathLst>
                <a:path w="116" h="168">
                  <a:moveTo>
                    <a:pt x="0" y="0"/>
                  </a:moveTo>
                  <a:cubicBezTo>
                    <a:pt x="8" y="46"/>
                    <a:pt x="17" y="92"/>
                    <a:pt x="36" y="120"/>
                  </a:cubicBezTo>
                  <a:cubicBezTo>
                    <a:pt x="55" y="148"/>
                    <a:pt x="85" y="158"/>
                    <a:pt x="116" y="168"/>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333">
                <a:defRPr/>
              </a:pPr>
              <a:endParaRPr lang="en-US" kern="0">
                <a:solidFill>
                  <a:srgbClr val="000000"/>
                </a:solidFill>
                <a:latin typeface="Calibri" panose="020F0502020204030204"/>
              </a:endParaRPr>
            </a:p>
          </p:txBody>
        </p:sp>
        <p:sp>
          <p:nvSpPr>
            <p:cNvPr id="14" name="Freeform 10">
              <a:extLst>
                <a:ext uri="{FF2B5EF4-FFF2-40B4-BE49-F238E27FC236}">
                  <a16:creationId xmlns:a16="http://schemas.microsoft.com/office/drawing/2014/main" id="{05834BF1-BDBB-4636-AE6C-4D02CAB81E49}"/>
                </a:ext>
              </a:extLst>
            </p:cNvPr>
            <p:cNvSpPr>
              <a:spLocks noChangeAspect="1"/>
            </p:cNvSpPr>
            <p:nvPr/>
          </p:nvSpPr>
          <p:spPr bwMode="auto">
            <a:xfrm>
              <a:off x="7619179" y="5031269"/>
              <a:ext cx="202434" cy="282632"/>
            </a:xfrm>
            <a:custGeom>
              <a:avLst/>
              <a:gdLst/>
              <a:ahLst/>
              <a:cxnLst>
                <a:cxn ang="0">
                  <a:pos x="112" y="0"/>
                </a:cxn>
                <a:cxn ang="0">
                  <a:pos x="76" y="128"/>
                </a:cxn>
                <a:cxn ang="0">
                  <a:pos x="0" y="172"/>
                </a:cxn>
              </a:cxnLst>
              <a:rect l="0" t="0" r="r" b="b"/>
              <a:pathLst>
                <a:path w="112" h="172">
                  <a:moveTo>
                    <a:pt x="112" y="0"/>
                  </a:moveTo>
                  <a:cubicBezTo>
                    <a:pt x="103" y="49"/>
                    <a:pt x="95" y="99"/>
                    <a:pt x="76" y="128"/>
                  </a:cubicBezTo>
                  <a:cubicBezTo>
                    <a:pt x="57" y="157"/>
                    <a:pt x="28" y="164"/>
                    <a:pt x="0" y="172"/>
                  </a:cubicBezTo>
                </a:path>
              </a:pathLst>
            </a:custGeom>
            <a:noFill/>
            <a:ln w="19050" cap="flat" cmpd="sng">
              <a:solidFill>
                <a:srgbClr val="00CCFF"/>
              </a:solidFill>
              <a:prstDash val="solid"/>
              <a:round/>
              <a:headEnd type="none" w="med" len="med"/>
              <a:tailEnd type="none" w="med" len="med"/>
            </a:ln>
            <a:effectLst>
              <a:outerShdw dist="17961" dir="2700000" algn="ctr" rotWithShape="0">
                <a:srgbClr val="E7E6E6"/>
              </a:outerShdw>
            </a:effectLst>
          </p:spPr>
          <p:txBody>
            <a:bodyPr wrap="none" anchor="ctr"/>
            <a:lstStyle/>
            <a:p>
              <a:pPr defTabSz="914333">
                <a:defRPr/>
              </a:pPr>
              <a:endParaRPr lang="en-US" kern="0">
                <a:solidFill>
                  <a:srgbClr val="000000"/>
                </a:solidFill>
                <a:latin typeface="Calibri" panose="020F0502020204030204"/>
              </a:endParaRPr>
            </a:p>
          </p:txBody>
        </p:sp>
        <p:sp>
          <p:nvSpPr>
            <p:cNvPr id="15" name="Line 11">
              <a:extLst>
                <a:ext uri="{FF2B5EF4-FFF2-40B4-BE49-F238E27FC236}">
                  <a16:creationId xmlns:a16="http://schemas.microsoft.com/office/drawing/2014/main" id="{707F8EF5-83EC-49A3-BB54-263CF582A61B}"/>
                </a:ext>
              </a:extLst>
            </p:cNvPr>
            <p:cNvSpPr>
              <a:spLocks noChangeAspect="1" noChangeShapeType="1"/>
            </p:cNvSpPr>
            <p:nvPr/>
          </p:nvSpPr>
          <p:spPr bwMode="auto">
            <a:xfrm flipH="1">
              <a:off x="7298439" y="4533745"/>
              <a:ext cx="252385" cy="383071"/>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16" name="Line 12">
              <a:extLst>
                <a:ext uri="{FF2B5EF4-FFF2-40B4-BE49-F238E27FC236}">
                  <a16:creationId xmlns:a16="http://schemas.microsoft.com/office/drawing/2014/main" id="{EC9DF81E-8746-4332-9B80-4CCECAF5AB98}"/>
                </a:ext>
              </a:extLst>
            </p:cNvPr>
            <p:cNvSpPr>
              <a:spLocks noChangeAspect="1" noChangeShapeType="1"/>
            </p:cNvSpPr>
            <p:nvPr/>
          </p:nvSpPr>
          <p:spPr bwMode="auto">
            <a:xfrm flipH="1">
              <a:off x="7032910" y="4909808"/>
              <a:ext cx="278676" cy="348034"/>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17" name="Line 13">
              <a:extLst>
                <a:ext uri="{FF2B5EF4-FFF2-40B4-BE49-F238E27FC236}">
                  <a16:creationId xmlns:a16="http://schemas.microsoft.com/office/drawing/2014/main" id="{39DF2480-A1D1-405A-8766-1B42B09D48FA}"/>
                </a:ext>
              </a:extLst>
            </p:cNvPr>
            <p:cNvSpPr>
              <a:spLocks noChangeAspect="1" noChangeShapeType="1"/>
            </p:cNvSpPr>
            <p:nvPr/>
          </p:nvSpPr>
          <p:spPr bwMode="auto">
            <a:xfrm flipH="1">
              <a:off x="7303698" y="4956524"/>
              <a:ext cx="278676" cy="350370"/>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18" name="Line 14">
              <a:extLst>
                <a:ext uri="{FF2B5EF4-FFF2-40B4-BE49-F238E27FC236}">
                  <a16:creationId xmlns:a16="http://schemas.microsoft.com/office/drawing/2014/main" id="{89D05C84-5C24-4DE4-B51D-2D3CE2E48AB6}"/>
                </a:ext>
              </a:extLst>
            </p:cNvPr>
            <p:cNvSpPr>
              <a:spLocks noChangeAspect="1" noChangeShapeType="1"/>
            </p:cNvSpPr>
            <p:nvPr/>
          </p:nvSpPr>
          <p:spPr bwMode="auto">
            <a:xfrm>
              <a:off x="7558712" y="4944845"/>
              <a:ext cx="36806" cy="401757"/>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19" name="Line 15">
              <a:extLst>
                <a:ext uri="{FF2B5EF4-FFF2-40B4-BE49-F238E27FC236}">
                  <a16:creationId xmlns:a16="http://schemas.microsoft.com/office/drawing/2014/main" id="{742C69F0-649E-4BD5-818A-FFEB4104BB0C}"/>
                </a:ext>
              </a:extLst>
            </p:cNvPr>
            <p:cNvSpPr>
              <a:spLocks noChangeAspect="1" noChangeShapeType="1"/>
            </p:cNvSpPr>
            <p:nvPr/>
          </p:nvSpPr>
          <p:spPr bwMode="auto">
            <a:xfrm>
              <a:off x="7558712" y="4508051"/>
              <a:ext cx="0" cy="460152"/>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20" name="Oval 16">
              <a:extLst>
                <a:ext uri="{FF2B5EF4-FFF2-40B4-BE49-F238E27FC236}">
                  <a16:creationId xmlns:a16="http://schemas.microsoft.com/office/drawing/2014/main" id="{FB1AF8D8-A9DB-4996-BC16-0E86FA1A7B14}"/>
                </a:ext>
              </a:extLst>
            </p:cNvPr>
            <p:cNvSpPr>
              <a:spLocks noChangeAspect="1" noChangeArrowheads="1"/>
            </p:cNvSpPr>
            <p:nvPr/>
          </p:nvSpPr>
          <p:spPr bwMode="auto">
            <a:xfrm>
              <a:off x="7458810" y="4444983"/>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21" name="Oval 17">
              <a:extLst>
                <a:ext uri="{FF2B5EF4-FFF2-40B4-BE49-F238E27FC236}">
                  <a16:creationId xmlns:a16="http://schemas.microsoft.com/office/drawing/2014/main" id="{1D9164A6-18A3-4155-8EDF-CAE184523BF0}"/>
                </a:ext>
              </a:extLst>
            </p:cNvPr>
            <p:cNvSpPr>
              <a:spLocks noChangeAspect="1" noChangeArrowheads="1"/>
            </p:cNvSpPr>
            <p:nvPr/>
          </p:nvSpPr>
          <p:spPr bwMode="auto">
            <a:xfrm>
              <a:off x="7211682" y="483039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22" name="Oval 18">
              <a:extLst>
                <a:ext uri="{FF2B5EF4-FFF2-40B4-BE49-F238E27FC236}">
                  <a16:creationId xmlns:a16="http://schemas.microsoft.com/office/drawing/2014/main" id="{32914FC9-5D39-4BB5-8739-30CBE57E9FA1}"/>
                </a:ext>
              </a:extLst>
            </p:cNvPr>
            <p:cNvSpPr>
              <a:spLocks noChangeAspect="1" noChangeArrowheads="1"/>
            </p:cNvSpPr>
            <p:nvPr/>
          </p:nvSpPr>
          <p:spPr bwMode="auto">
            <a:xfrm>
              <a:off x="7458810" y="487944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23" name="Oval 19">
              <a:extLst>
                <a:ext uri="{FF2B5EF4-FFF2-40B4-BE49-F238E27FC236}">
                  <a16:creationId xmlns:a16="http://schemas.microsoft.com/office/drawing/2014/main" id="{5DAD2018-F4DD-4083-8A7B-457DA8D24C9F}"/>
                </a:ext>
              </a:extLst>
            </p:cNvPr>
            <p:cNvSpPr>
              <a:spLocks noChangeAspect="1" noChangeArrowheads="1"/>
            </p:cNvSpPr>
            <p:nvPr/>
          </p:nvSpPr>
          <p:spPr bwMode="auto">
            <a:xfrm>
              <a:off x="6938264" y="5157402"/>
              <a:ext cx="184032" cy="172849"/>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24" name="Oval 20">
              <a:extLst>
                <a:ext uri="{FF2B5EF4-FFF2-40B4-BE49-F238E27FC236}">
                  <a16:creationId xmlns:a16="http://schemas.microsoft.com/office/drawing/2014/main" id="{A5FB8B10-D701-4F20-A8BF-F0E661A20BEF}"/>
                </a:ext>
              </a:extLst>
            </p:cNvPr>
            <p:cNvSpPr>
              <a:spLocks noChangeAspect="1" noChangeArrowheads="1"/>
            </p:cNvSpPr>
            <p:nvPr/>
          </p:nvSpPr>
          <p:spPr bwMode="auto">
            <a:xfrm>
              <a:off x="7214311" y="521346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25" name="Oval 21">
              <a:extLst>
                <a:ext uri="{FF2B5EF4-FFF2-40B4-BE49-F238E27FC236}">
                  <a16:creationId xmlns:a16="http://schemas.microsoft.com/office/drawing/2014/main" id="{0252AB17-7298-44C1-A5D1-CA403FE7DB6A}"/>
                </a:ext>
              </a:extLst>
            </p:cNvPr>
            <p:cNvSpPr>
              <a:spLocks noChangeAspect="1" noChangeArrowheads="1"/>
            </p:cNvSpPr>
            <p:nvPr/>
          </p:nvSpPr>
          <p:spPr bwMode="auto">
            <a:xfrm>
              <a:off x="7487729" y="525317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26" name="Line 23">
              <a:extLst>
                <a:ext uri="{FF2B5EF4-FFF2-40B4-BE49-F238E27FC236}">
                  <a16:creationId xmlns:a16="http://schemas.microsoft.com/office/drawing/2014/main" id="{F7E34768-3740-4329-8411-BF1E7A6C554F}"/>
                </a:ext>
              </a:extLst>
            </p:cNvPr>
            <p:cNvSpPr>
              <a:spLocks noChangeAspect="1" noChangeShapeType="1"/>
            </p:cNvSpPr>
            <p:nvPr/>
          </p:nvSpPr>
          <p:spPr bwMode="auto">
            <a:xfrm>
              <a:off x="7821593" y="4475004"/>
              <a:ext cx="97571" cy="1216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333">
                <a:defRPr/>
              </a:pPr>
              <a:endParaRPr lang="en-US" kern="0">
                <a:solidFill>
                  <a:srgbClr val="000000"/>
                </a:solidFill>
                <a:latin typeface="Calibri" panose="020F0502020204030204"/>
              </a:endParaRPr>
            </a:p>
          </p:txBody>
        </p:sp>
        <p:sp>
          <p:nvSpPr>
            <p:cNvPr id="27" name="Line 24">
              <a:extLst>
                <a:ext uri="{FF2B5EF4-FFF2-40B4-BE49-F238E27FC236}">
                  <a16:creationId xmlns:a16="http://schemas.microsoft.com/office/drawing/2014/main" id="{8FC739D7-3ED4-4BB9-958E-99CE320AF1FF}"/>
                </a:ext>
              </a:extLst>
            </p:cNvPr>
            <p:cNvSpPr>
              <a:spLocks noChangeAspect="1" noChangeShapeType="1"/>
            </p:cNvSpPr>
            <p:nvPr/>
          </p:nvSpPr>
          <p:spPr bwMode="auto">
            <a:xfrm>
              <a:off x="7848077" y="4540682"/>
              <a:ext cx="257867" cy="380688"/>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28" name="Line 25">
              <a:extLst>
                <a:ext uri="{FF2B5EF4-FFF2-40B4-BE49-F238E27FC236}">
                  <a16:creationId xmlns:a16="http://schemas.microsoft.com/office/drawing/2014/main" id="{7AFE340B-78EF-4FF8-A763-5C8A5E726F69}"/>
                </a:ext>
              </a:extLst>
            </p:cNvPr>
            <p:cNvSpPr>
              <a:spLocks noChangeAspect="1" noChangeShapeType="1"/>
            </p:cNvSpPr>
            <p:nvPr/>
          </p:nvSpPr>
          <p:spPr bwMode="auto">
            <a:xfrm>
              <a:off x="8087824" y="4914071"/>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29" name="Line 26">
              <a:extLst>
                <a:ext uri="{FF2B5EF4-FFF2-40B4-BE49-F238E27FC236}">
                  <a16:creationId xmlns:a16="http://schemas.microsoft.com/office/drawing/2014/main" id="{2F79C9AE-034E-46A1-9379-802640284F46}"/>
                </a:ext>
              </a:extLst>
            </p:cNvPr>
            <p:cNvSpPr>
              <a:spLocks noChangeAspect="1" noChangeShapeType="1"/>
            </p:cNvSpPr>
            <p:nvPr/>
          </p:nvSpPr>
          <p:spPr bwMode="auto">
            <a:xfrm>
              <a:off x="7821593" y="4963939"/>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30" name="Line 27">
              <a:extLst>
                <a:ext uri="{FF2B5EF4-FFF2-40B4-BE49-F238E27FC236}">
                  <a16:creationId xmlns:a16="http://schemas.microsoft.com/office/drawing/2014/main" id="{0DD42A7C-FE62-4E2A-A96D-47C625F5DB4D}"/>
                </a:ext>
              </a:extLst>
            </p:cNvPr>
            <p:cNvSpPr>
              <a:spLocks noChangeAspect="1" noChangeShapeType="1"/>
            </p:cNvSpPr>
            <p:nvPr/>
          </p:nvSpPr>
          <p:spPr bwMode="auto">
            <a:xfrm flipH="1">
              <a:off x="7806261" y="4949343"/>
              <a:ext cx="37635" cy="398932"/>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31" name="Line 28">
              <a:extLst>
                <a:ext uri="{FF2B5EF4-FFF2-40B4-BE49-F238E27FC236}">
                  <a16:creationId xmlns:a16="http://schemas.microsoft.com/office/drawing/2014/main" id="{BB0DD495-A57C-4848-8D2C-1722CD625494}"/>
                </a:ext>
              </a:extLst>
            </p:cNvPr>
            <p:cNvSpPr>
              <a:spLocks noChangeAspect="1" noChangeShapeType="1"/>
            </p:cNvSpPr>
            <p:nvPr/>
          </p:nvSpPr>
          <p:spPr bwMode="auto">
            <a:xfrm flipH="1">
              <a:off x="7843895" y="4518790"/>
              <a:ext cx="0" cy="448799"/>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32" name="Oval 29">
              <a:extLst>
                <a:ext uri="{FF2B5EF4-FFF2-40B4-BE49-F238E27FC236}">
                  <a16:creationId xmlns:a16="http://schemas.microsoft.com/office/drawing/2014/main" id="{12CDF77A-B72F-4270-9E0D-AE4AD388A64F}"/>
                </a:ext>
              </a:extLst>
            </p:cNvPr>
            <p:cNvSpPr>
              <a:spLocks noChangeAspect="1" noChangeArrowheads="1"/>
            </p:cNvSpPr>
            <p:nvPr/>
          </p:nvSpPr>
          <p:spPr bwMode="auto">
            <a:xfrm flipH="1">
              <a:off x="7758870" y="445432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33" name="Oval 30">
              <a:extLst>
                <a:ext uri="{FF2B5EF4-FFF2-40B4-BE49-F238E27FC236}">
                  <a16:creationId xmlns:a16="http://schemas.microsoft.com/office/drawing/2014/main" id="{9DA1223B-D93D-4286-907F-6533BA199459}"/>
                </a:ext>
              </a:extLst>
            </p:cNvPr>
            <p:cNvSpPr>
              <a:spLocks noChangeAspect="1" noChangeArrowheads="1"/>
            </p:cNvSpPr>
            <p:nvPr/>
          </p:nvSpPr>
          <p:spPr bwMode="auto">
            <a:xfrm flipH="1">
              <a:off x="8008373" y="483136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34" name="Oval 31">
              <a:extLst>
                <a:ext uri="{FF2B5EF4-FFF2-40B4-BE49-F238E27FC236}">
                  <a16:creationId xmlns:a16="http://schemas.microsoft.com/office/drawing/2014/main" id="{2476C64E-56F2-4E0C-A040-55730CA1EB96}"/>
                </a:ext>
              </a:extLst>
            </p:cNvPr>
            <p:cNvSpPr>
              <a:spLocks noChangeAspect="1" noChangeArrowheads="1"/>
            </p:cNvSpPr>
            <p:nvPr/>
          </p:nvSpPr>
          <p:spPr bwMode="auto">
            <a:xfrm flipH="1">
              <a:off x="7758870" y="4884883"/>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35" name="Oval 32">
              <a:extLst>
                <a:ext uri="{FF2B5EF4-FFF2-40B4-BE49-F238E27FC236}">
                  <a16:creationId xmlns:a16="http://schemas.microsoft.com/office/drawing/2014/main" id="{32C2CA60-48F7-4E4B-8895-A748900CF1CE}"/>
                </a:ext>
              </a:extLst>
            </p:cNvPr>
            <p:cNvSpPr>
              <a:spLocks noChangeAspect="1" noChangeArrowheads="1"/>
            </p:cNvSpPr>
            <p:nvPr/>
          </p:nvSpPr>
          <p:spPr bwMode="auto">
            <a:xfrm flipH="1">
              <a:off x="8282965" y="5160972"/>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36" name="Oval 33">
              <a:extLst>
                <a:ext uri="{FF2B5EF4-FFF2-40B4-BE49-F238E27FC236}">
                  <a16:creationId xmlns:a16="http://schemas.microsoft.com/office/drawing/2014/main" id="{10D2791E-F4D0-4E20-847B-0992833BC776}"/>
                </a:ext>
              </a:extLst>
            </p:cNvPr>
            <p:cNvSpPr>
              <a:spLocks noChangeAspect="1" noChangeArrowheads="1"/>
            </p:cNvSpPr>
            <p:nvPr/>
          </p:nvSpPr>
          <p:spPr bwMode="auto">
            <a:xfrm flipH="1">
              <a:off x="8004191" y="521570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37" name="Oval 34">
              <a:extLst>
                <a:ext uri="{FF2B5EF4-FFF2-40B4-BE49-F238E27FC236}">
                  <a16:creationId xmlns:a16="http://schemas.microsoft.com/office/drawing/2014/main" id="{BD9AD796-6ADA-4108-B710-3BB0F1937827}"/>
                </a:ext>
              </a:extLst>
            </p:cNvPr>
            <p:cNvSpPr>
              <a:spLocks noChangeAspect="1" noChangeArrowheads="1"/>
            </p:cNvSpPr>
            <p:nvPr/>
          </p:nvSpPr>
          <p:spPr bwMode="auto">
            <a:xfrm flipH="1">
              <a:off x="7729598" y="525462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grpSp>
      <p:grpSp>
        <p:nvGrpSpPr>
          <p:cNvPr id="38" name="Group 37">
            <a:extLst>
              <a:ext uri="{FF2B5EF4-FFF2-40B4-BE49-F238E27FC236}">
                <a16:creationId xmlns:a16="http://schemas.microsoft.com/office/drawing/2014/main" id="{752E103D-5770-4051-9B57-B69567727D67}"/>
              </a:ext>
            </a:extLst>
          </p:cNvPr>
          <p:cNvGrpSpPr/>
          <p:nvPr/>
        </p:nvGrpSpPr>
        <p:grpSpPr>
          <a:xfrm>
            <a:off x="5579130" y="1299539"/>
            <a:ext cx="1080120" cy="682638"/>
            <a:chOff x="4057997" y="1588667"/>
            <a:chExt cx="3233557" cy="2449941"/>
          </a:xfrm>
        </p:grpSpPr>
        <p:sp>
          <p:nvSpPr>
            <p:cNvPr id="39" name="Rectangle: Rounded Corners 38">
              <a:extLst>
                <a:ext uri="{FF2B5EF4-FFF2-40B4-BE49-F238E27FC236}">
                  <a16:creationId xmlns:a16="http://schemas.microsoft.com/office/drawing/2014/main" id="{A21479F8-168C-4544-B855-E4D414EB5E17}"/>
                </a:ext>
              </a:extLst>
            </p:cNvPr>
            <p:cNvSpPr/>
            <p:nvPr/>
          </p:nvSpPr>
          <p:spPr bwMode="auto">
            <a:xfrm>
              <a:off x="4261754" y="1588667"/>
              <a:ext cx="2952328" cy="21602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600" dirty="0" err="1">
                <a:solidFill>
                  <a:srgbClr val="000000"/>
                </a:soli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54354205-D1F3-4FE5-BB22-82C9DBB5F453}"/>
                </a:ext>
              </a:extLst>
            </p:cNvPr>
            <p:cNvSpPr/>
            <p:nvPr/>
          </p:nvSpPr>
          <p:spPr bwMode="auto">
            <a:xfrm>
              <a:off x="5125850" y="1948707"/>
              <a:ext cx="1306945" cy="93610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600" dirty="0" err="1">
                <a:solidFill>
                  <a:srgbClr val="000000"/>
                </a:solidFill>
                <a:ea typeface="Segoe UI" pitchFamily="34" charset="0"/>
                <a:cs typeface="Segoe UI" pitchFamily="34" charset="0"/>
              </a:endParaRPr>
            </a:p>
          </p:txBody>
        </p:sp>
        <p:sp>
          <p:nvSpPr>
            <p:cNvPr id="41" name="Arrow: Left 40">
              <a:extLst>
                <a:ext uri="{FF2B5EF4-FFF2-40B4-BE49-F238E27FC236}">
                  <a16:creationId xmlns:a16="http://schemas.microsoft.com/office/drawing/2014/main" id="{99A1E695-08D5-498C-9ED4-1F2F5BE38C71}"/>
                </a:ext>
              </a:extLst>
            </p:cNvPr>
            <p:cNvSpPr/>
            <p:nvPr/>
          </p:nvSpPr>
          <p:spPr bwMode="auto">
            <a:xfrm>
              <a:off x="5442971" y="2416759"/>
              <a:ext cx="720080" cy="396044"/>
            </a:xfrm>
            <a:prstGeom prst="leftArrow">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600" dirty="0" err="1">
                <a:solidFill>
                  <a:srgbClr val="000000"/>
                </a:solidFill>
                <a:ea typeface="Segoe UI" pitchFamily="34" charset="0"/>
                <a:cs typeface="Segoe UI" pitchFamily="34" charset="0"/>
              </a:endParaRPr>
            </a:p>
          </p:txBody>
        </p:sp>
        <p:sp>
          <p:nvSpPr>
            <p:cNvPr id="42" name="Arrow: Left 41">
              <a:extLst>
                <a:ext uri="{FF2B5EF4-FFF2-40B4-BE49-F238E27FC236}">
                  <a16:creationId xmlns:a16="http://schemas.microsoft.com/office/drawing/2014/main" id="{EF6C85F2-60E4-47D4-A0EB-F4448D449D1C}"/>
                </a:ext>
              </a:extLst>
            </p:cNvPr>
            <p:cNvSpPr/>
            <p:nvPr/>
          </p:nvSpPr>
          <p:spPr bwMode="auto">
            <a:xfrm rot="10800000">
              <a:off x="5442971" y="2058561"/>
              <a:ext cx="720080" cy="396044"/>
            </a:xfrm>
            <a:prstGeom prst="leftArrow">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600" dirty="0" err="1">
                <a:solidFill>
                  <a:srgbClr val="000000"/>
                </a:solidFill>
                <a:ea typeface="Segoe UI" pitchFamily="34" charset="0"/>
                <a:cs typeface="Segoe UI" pitchFamily="34" charset="0"/>
              </a:endParaRPr>
            </a:p>
          </p:txBody>
        </p:sp>
        <p:sp>
          <p:nvSpPr>
            <p:cNvPr id="43" name="TextBox 42">
              <a:extLst>
                <a:ext uri="{FF2B5EF4-FFF2-40B4-BE49-F238E27FC236}">
                  <a16:creationId xmlns:a16="http://schemas.microsoft.com/office/drawing/2014/main" id="{3A028CBB-F5E1-457D-BC3F-35CA6CCE0D30}"/>
                </a:ext>
              </a:extLst>
            </p:cNvPr>
            <p:cNvSpPr txBox="1"/>
            <p:nvPr/>
          </p:nvSpPr>
          <p:spPr>
            <a:xfrm>
              <a:off x="4390460" y="2439933"/>
              <a:ext cx="2901094" cy="1507764"/>
            </a:xfrm>
            <a:prstGeom prst="rect">
              <a:avLst/>
            </a:prstGeom>
            <a:noFill/>
          </p:spPr>
          <p:txBody>
            <a:bodyPr wrap="square" lIns="182880" tIns="146304" rIns="182880" bIns="146304" rtlCol="0">
              <a:spAutoFit/>
            </a:bodyPr>
            <a:lstStyle/>
            <a:p>
              <a:pPr algn="ctr">
                <a:lnSpc>
                  <a:spcPct val="90000"/>
                </a:lnSpc>
                <a:spcAft>
                  <a:spcPts val="600"/>
                </a:spcAft>
              </a:pPr>
              <a:r>
                <a:rPr lang="en-GB" sz="600" dirty="0">
                  <a:solidFill>
                    <a:srgbClr val="000000"/>
                  </a:solidFill>
                  <a:latin typeface="Segoe UI" pitchFamily="34" charset="0"/>
                  <a:ea typeface="Segoe UI" pitchFamily="34" charset="0"/>
                  <a:cs typeface="Segoe UI" pitchFamily="34" charset="0"/>
                </a:rPr>
                <a:t>Sync Engine </a:t>
              </a:r>
              <a:r>
                <a:rPr lang="en-GB" sz="900" b="1" dirty="0">
                  <a:solidFill>
                    <a:srgbClr val="000000"/>
                  </a:solidFill>
                  <a:latin typeface="Segoe UI" pitchFamily="34" charset="0"/>
                  <a:ea typeface="Segoe UI" pitchFamily="34" charset="0"/>
                  <a:cs typeface="Segoe UI" pitchFamily="34" charset="0"/>
                </a:rPr>
                <a:t>++</a:t>
              </a:r>
              <a:endParaRPr lang="en-GB" sz="600" b="1" dirty="0">
                <a:solidFill>
                  <a:srgbClr val="000000"/>
                </a:solidFill>
                <a:latin typeface="Segoe UI" pitchFamily="34" charset="0"/>
                <a:ea typeface="Segoe UI" pitchFamily="34" charset="0"/>
                <a:cs typeface="Segoe UI" pitchFamily="34" charset="0"/>
              </a:endParaRPr>
            </a:p>
          </p:txBody>
        </p:sp>
        <p:grpSp>
          <p:nvGrpSpPr>
            <p:cNvPr id="44" name="Group 43">
              <a:extLst>
                <a:ext uri="{FF2B5EF4-FFF2-40B4-BE49-F238E27FC236}">
                  <a16:creationId xmlns:a16="http://schemas.microsoft.com/office/drawing/2014/main" id="{EE115828-2A7A-4E9E-828B-5ED85C3AD39F}"/>
                </a:ext>
              </a:extLst>
            </p:cNvPr>
            <p:cNvGrpSpPr/>
            <p:nvPr/>
          </p:nvGrpSpPr>
          <p:grpSpPr>
            <a:xfrm>
              <a:off x="4057997" y="3385281"/>
              <a:ext cx="792088" cy="653327"/>
              <a:chOff x="4057997" y="3385281"/>
              <a:chExt cx="792088" cy="653327"/>
            </a:xfrm>
          </p:grpSpPr>
          <p:sp>
            <p:nvSpPr>
              <p:cNvPr id="45" name="Rectangle: Rounded Corners 44">
                <a:extLst>
                  <a:ext uri="{FF2B5EF4-FFF2-40B4-BE49-F238E27FC236}">
                    <a16:creationId xmlns:a16="http://schemas.microsoft.com/office/drawing/2014/main" id="{437C1230-1BF2-403F-9D04-3C410482117A}"/>
                  </a:ext>
                </a:extLst>
              </p:cNvPr>
              <p:cNvSpPr/>
              <p:nvPr/>
            </p:nvSpPr>
            <p:spPr bwMode="auto">
              <a:xfrm>
                <a:off x="4057997" y="3385281"/>
                <a:ext cx="792088" cy="653327"/>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600" dirty="0" err="1">
                  <a:solidFill>
                    <a:srgbClr val="000000"/>
                  </a:solidFill>
                  <a:ea typeface="Segoe UI" pitchFamily="34" charset="0"/>
                  <a:cs typeface="Segoe UI" pitchFamily="34" charset="0"/>
                </a:endParaRPr>
              </a:p>
            </p:txBody>
          </p:sp>
          <p:sp>
            <p:nvSpPr>
              <p:cNvPr id="46" name="Freeform 8">
                <a:extLst>
                  <a:ext uri="{FF2B5EF4-FFF2-40B4-BE49-F238E27FC236}">
                    <a16:creationId xmlns:a16="http://schemas.microsoft.com/office/drawing/2014/main" id="{00540D41-4B44-4233-A2F8-1DC9677891C8}"/>
                  </a:ext>
                </a:extLst>
              </p:cNvPr>
              <p:cNvSpPr>
                <a:spLocks noEditPoints="1"/>
              </p:cNvSpPr>
              <p:nvPr/>
            </p:nvSpPr>
            <p:spPr bwMode="auto">
              <a:xfrm>
                <a:off x="4149437" y="3411547"/>
                <a:ext cx="474663" cy="474662"/>
              </a:xfrm>
              <a:custGeom>
                <a:avLst/>
                <a:gdLst>
                  <a:gd name="T0" fmla="*/ 1052 w 1171"/>
                  <a:gd name="T1" fmla="*/ 680 h 1171"/>
                  <a:gd name="T2" fmla="*/ 1028 w 1171"/>
                  <a:gd name="T3" fmla="*/ 627 h 1171"/>
                  <a:gd name="T4" fmla="*/ 1025 w 1171"/>
                  <a:gd name="T5" fmla="*/ 514 h 1171"/>
                  <a:gd name="T6" fmla="*/ 1147 w 1171"/>
                  <a:gd name="T7" fmla="*/ 457 h 1171"/>
                  <a:gd name="T8" fmla="*/ 1117 w 1171"/>
                  <a:gd name="T9" fmla="*/ 303 h 1171"/>
                  <a:gd name="T10" fmla="*/ 980 w 1171"/>
                  <a:gd name="T11" fmla="*/ 324 h 1171"/>
                  <a:gd name="T12" fmla="*/ 924 w 1171"/>
                  <a:gd name="T13" fmla="*/ 300 h 1171"/>
                  <a:gd name="T14" fmla="*/ 841 w 1171"/>
                  <a:gd name="T15" fmla="*/ 223 h 1171"/>
                  <a:gd name="T16" fmla="*/ 885 w 1171"/>
                  <a:gd name="T17" fmla="*/ 95 h 1171"/>
                  <a:gd name="T18" fmla="*/ 754 w 1171"/>
                  <a:gd name="T19" fmla="*/ 6 h 1171"/>
                  <a:gd name="T20" fmla="*/ 674 w 1171"/>
                  <a:gd name="T21" fmla="*/ 119 h 1171"/>
                  <a:gd name="T22" fmla="*/ 621 w 1171"/>
                  <a:gd name="T23" fmla="*/ 139 h 1171"/>
                  <a:gd name="T24" fmla="*/ 543 w 1171"/>
                  <a:gd name="T25" fmla="*/ 139 h 1171"/>
                  <a:gd name="T26" fmla="*/ 490 w 1171"/>
                  <a:gd name="T27" fmla="*/ 119 h 1171"/>
                  <a:gd name="T28" fmla="*/ 410 w 1171"/>
                  <a:gd name="T29" fmla="*/ 6 h 1171"/>
                  <a:gd name="T30" fmla="*/ 279 w 1171"/>
                  <a:gd name="T31" fmla="*/ 95 h 1171"/>
                  <a:gd name="T32" fmla="*/ 324 w 1171"/>
                  <a:gd name="T33" fmla="*/ 223 h 1171"/>
                  <a:gd name="T34" fmla="*/ 240 w 1171"/>
                  <a:gd name="T35" fmla="*/ 303 h 1171"/>
                  <a:gd name="T36" fmla="*/ 184 w 1171"/>
                  <a:gd name="T37" fmla="*/ 327 h 1171"/>
                  <a:gd name="T38" fmla="*/ 53 w 1171"/>
                  <a:gd name="T39" fmla="*/ 300 h 1171"/>
                  <a:gd name="T40" fmla="*/ 23 w 1171"/>
                  <a:gd name="T41" fmla="*/ 454 h 1171"/>
                  <a:gd name="T42" fmla="*/ 145 w 1171"/>
                  <a:gd name="T43" fmla="*/ 511 h 1171"/>
                  <a:gd name="T44" fmla="*/ 142 w 1171"/>
                  <a:gd name="T45" fmla="*/ 624 h 1171"/>
                  <a:gd name="T46" fmla="*/ 118 w 1171"/>
                  <a:gd name="T47" fmla="*/ 677 h 1171"/>
                  <a:gd name="T48" fmla="*/ 5 w 1171"/>
                  <a:gd name="T49" fmla="*/ 761 h 1171"/>
                  <a:gd name="T50" fmla="*/ 95 w 1171"/>
                  <a:gd name="T51" fmla="*/ 891 h 1171"/>
                  <a:gd name="T52" fmla="*/ 222 w 1171"/>
                  <a:gd name="T53" fmla="*/ 847 h 1171"/>
                  <a:gd name="T54" fmla="*/ 303 w 1171"/>
                  <a:gd name="T55" fmla="*/ 930 h 1171"/>
                  <a:gd name="T56" fmla="*/ 326 w 1171"/>
                  <a:gd name="T57" fmla="*/ 986 h 1171"/>
                  <a:gd name="T58" fmla="*/ 300 w 1171"/>
                  <a:gd name="T59" fmla="*/ 1117 h 1171"/>
                  <a:gd name="T60" fmla="*/ 454 w 1171"/>
                  <a:gd name="T61" fmla="*/ 1147 h 1171"/>
                  <a:gd name="T62" fmla="*/ 511 w 1171"/>
                  <a:gd name="T63" fmla="*/ 1025 h 1171"/>
                  <a:gd name="T64" fmla="*/ 585 w 1171"/>
                  <a:gd name="T65" fmla="*/ 1034 h 1171"/>
                  <a:gd name="T66" fmla="*/ 659 w 1171"/>
                  <a:gd name="T67" fmla="*/ 1025 h 1171"/>
                  <a:gd name="T68" fmla="*/ 716 w 1171"/>
                  <a:gd name="T69" fmla="*/ 1147 h 1171"/>
                  <a:gd name="T70" fmla="*/ 870 w 1171"/>
                  <a:gd name="T71" fmla="*/ 1117 h 1171"/>
                  <a:gd name="T72" fmla="*/ 850 w 1171"/>
                  <a:gd name="T73" fmla="*/ 981 h 1171"/>
                  <a:gd name="T74" fmla="*/ 873 w 1171"/>
                  <a:gd name="T75" fmla="*/ 924 h 1171"/>
                  <a:gd name="T76" fmla="*/ 954 w 1171"/>
                  <a:gd name="T77" fmla="*/ 838 h 1171"/>
                  <a:gd name="T78" fmla="*/ 1081 w 1171"/>
                  <a:gd name="T79" fmla="*/ 882 h 1171"/>
                  <a:gd name="T80" fmla="*/ 1171 w 1171"/>
                  <a:gd name="T81" fmla="*/ 752 h 1171"/>
                  <a:gd name="T82" fmla="*/ 585 w 1171"/>
                  <a:gd name="T83" fmla="*/ 891 h 1171"/>
                  <a:gd name="T84" fmla="*/ 585 w 1171"/>
                  <a:gd name="T85" fmla="*/ 279 h 1171"/>
                  <a:gd name="T86" fmla="*/ 585 w 1171"/>
                  <a:gd name="T87" fmla="*/ 89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1" h="1171">
                    <a:moveTo>
                      <a:pt x="1147" y="719"/>
                    </a:moveTo>
                    <a:lnTo>
                      <a:pt x="1052" y="680"/>
                    </a:lnTo>
                    <a:cubicBezTo>
                      <a:pt x="1037" y="674"/>
                      <a:pt x="1025" y="665"/>
                      <a:pt x="1025" y="663"/>
                    </a:cubicBezTo>
                    <a:cubicBezTo>
                      <a:pt x="1025" y="660"/>
                      <a:pt x="1028" y="642"/>
                      <a:pt x="1028" y="627"/>
                    </a:cubicBezTo>
                    <a:lnTo>
                      <a:pt x="1028" y="550"/>
                    </a:lnTo>
                    <a:cubicBezTo>
                      <a:pt x="1028" y="532"/>
                      <a:pt x="1025" y="517"/>
                      <a:pt x="1025" y="514"/>
                    </a:cubicBezTo>
                    <a:cubicBezTo>
                      <a:pt x="1025" y="511"/>
                      <a:pt x="1037" y="502"/>
                      <a:pt x="1052" y="496"/>
                    </a:cubicBezTo>
                    <a:lnTo>
                      <a:pt x="1147" y="457"/>
                    </a:lnTo>
                    <a:cubicBezTo>
                      <a:pt x="1162" y="451"/>
                      <a:pt x="1171" y="434"/>
                      <a:pt x="1165" y="416"/>
                    </a:cubicBezTo>
                    <a:lnTo>
                      <a:pt x="1117" y="303"/>
                    </a:lnTo>
                    <a:cubicBezTo>
                      <a:pt x="1111" y="288"/>
                      <a:pt x="1093" y="279"/>
                      <a:pt x="1075" y="285"/>
                    </a:cubicBezTo>
                    <a:lnTo>
                      <a:pt x="980" y="324"/>
                    </a:lnTo>
                    <a:cubicBezTo>
                      <a:pt x="966" y="330"/>
                      <a:pt x="951" y="333"/>
                      <a:pt x="948" y="330"/>
                    </a:cubicBezTo>
                    <a:cubicBezTo>
                      <a:pt x="945" y="327"/>
                      <a:pt x="936" y="315"/>
                      <a:pt x="924" y="300"/>
                    </a:cubicBezTo>
                    <a:lnTo>
                      <a:pt x="867" y="246"/>
                    </a:lnTo>
                    <a:cubicBezTo>
                      <a:pt x="856" y="235"/>
                      <a:pt x="841" y="226"/>
                      <a:pt x="841" y="223"/>
                    </a:cubicBezTo>
                    <a:cubicBezTo>
                      <a:pt x="838" y="220"/>
                      <a:pt x="841" y="208"/>
                      <a:pt x="847" y="190"/>
                    </a:cubicBezTo>
                    <a:lnTo>
                      <a:pt x="885" y="95"/>
                    </a:lnTo>
                    <a:cubicBezTo>
                      <a:pt x="891" y="80"/>
                      <a:pt x="885" y="62"/>
                      <a:pt x="867" y="53"/>
                    </a:cubicBezTo>
                    <a:lnTo>
                      <a:pt x="754" y="6"/>
                    </a:lnTo>
                    <a:cubicBezTo>
                      <a:pt x="740" y="0"/>
                      <a:pt x="722" y="6"/>
                      <a:pt x="713" y="24"/>
                    </a:cubicBezTo>
                    <a:lnTo>
                      <a:pt x="674" y="119"/>
                    </a:lnTo>
                    <a:cubicBezTo>
                      <a:pt x="668" y="133"/>
                      <a:pt x="659" y="145"/>
                      <a:pt x="656" y="145"/>
                    </a:cubicBezTo>
                    <a:cubicBezTo>
                      <a:pt x="653" y="145"/>
                      <a:pt x="636" y="142"/>
                      <a:pt x="621" y="139"/>
                    </a:cubicBezTo>
                    <a:cubicBezTo>
                      <a:pt x="621" y="139"/>
                      <a:pt x="606" y="136"/>
                      <a:pt x="582" y="136"/>
                    </a:cubicBezTo>
                    <a:cubicBezTo>
                      <a:pt x="558" y="136"/>
                      <a:pt x="543" y="139"/>
                      <a:pt x="543" y="139"/>
                    </a:cubicBezTo>
                    <a:cubicBezTo>
                      <a:pt x="526" y="142"/>
                      <a:pt x="511" y="142"/>
                      <a:pt x="508" y="145"/>
                    </a:cubicBezTo>
                    <a:cubicBezTo>
                      <a:pt x="505" y="145"/>
                      <a:pt x="496" y="133"/>
                      <a:pt x="490" y="119"/>
                    </a:cubicBezTo>
                    <a:lnTo>
                      <a:pt x="451" y="24"/>
                    </a:lnTo>
                    <a:cubicBezTo>
                      <a:pt x="445" y="9"/>
                      <a:pt x="428" y="0"/>
                      <a:pt x="410" y="6"/>
                    </a:cubicBezTo>
                    <a:lnTo>
                      <a:pt x="297" y="53"/>
                    </a:lnTo>
                    <a:cubicBezTo>
                      <a:pt x="282" y="59"/>
                      <a:pt x="273" y="77"/>
                      <a:pt x="279" y="95"/>
                    </a:cubicBezTo>
                    <a:lnTo>
                      <a:pt x="318" y="190"/>
                    </a:lnTo>
                    <a:cubicBezTo>
                      <a:pt x="324" y="205"/>
                      <a:pt x="326" y="220"/>
                      <a:pt x="324" y="223"/>
                    </a:cubicBezTo>
                    <a:cubicBezTo>
                      <a:pt x="321" y="226"/>
                      <a:pt x="309" y="235"/>
                      <a:pt x="297" y="246"/>
                    </a:cubicBezTo>
                    <a:lnTo>
                      <a:pt x="240" y="303"/>
                    </a:lnTo>
                    <a:cubicBezTo>
                      <a:pt x="228" y="315"/>
                      <a:pt x="219" y="330"/>
                      <a:pt x="217" y="333"/>
                    </a:cubicBezTo>
                    <a:cubicBezTo>
                      <a:pt x="214" y="336"/>
                      <a:pt x="202" y="333"/>
                      <a:pt x="184" y="327"/>
                    </a:cubicBezTo>
                    <a:lnTo>
                      <a:pt x="95" y="282"/>
                    </a:lnTo>
                    <a:cubicBezTo>
                      <a:pt x="80" y="276"/>
                      <a:pt x="62" y="282"/>
                      <a:pt x="53" y="300"/>
                    </a:cubicBezTo>
                    <a:lnTo>
                      <a:pt x="5" y="413"/>
                    </a:lnTo>
                    <a:cubicBezTo>
                      <a:pt x="0" y="428"/>
                      <a:pt x="5" y="446"/>
                      <a:pt x="23" y="454"/>
                    </a:cubicBezTo>
                    <a:lnTo>
                      <a:pt x="118" y="493"/>
                    </a:lnTo>
                    <a:cubicBezTo>
                      <a:pt x="133" y="499"/>
                      <a:pt x="145" y="508"/>
                      <a:pt x="145" y="511"/>
                    </a:cubicBezTo>
                    <a:cubicBezTo>
                      <a:pt x="145" y="514"/>
                      <a:pt x="142" y="532"/>
                      <a:pt x="142" y="547"/>
                    </a:cubicBezTo>
                    <a:lnTo>
                      <a:pt x="142" y="624"/>
                    </a:lnTo>
                    <a:cubicBezTo>
                      <a:pt x="142" y="642"/>
                      <a:pt x="145" y="657"/>
                      <a:pt x="145" y="660"/>
                    </a:cubicBezTo>
                    <a:cubicBezTo>
                      <a:pt x="145" y="663"/>
                      <a:pt x="133" y="671"/>
                      <a:pt x="118" y="677"/>
                    </a:cubicBezTo>
                    <a:lnTo>
                      <a:pt x="23" y="719"/>
                    </a:lnTo>
                    <a:cubicBezTo>
                      <a:pt x="8" y="725"/>
                      <a:pt x="0" y="743"/>
                      <a:pt x="5" y="761"/>
                    </a:cubicBezTo>
                    <a:lnTo>
                      <a:pt x="53" y="874"/>
                    </a:lnTo>
                    <a:cubicBezTo>
                      <a:pt x="59" y="888"/>
                      <a:pt x="77" y="897"/>
                      <a:pt x="95" y="891"/>
                    </a:cubicBezTo>
                    <a:lnTo>
                      <a:pt x="190" y="853"/>
                    </a:lnTo>
                    <a:cubicBezTo>
                      <a:pt x="205" y="847"/>
                      <a:pt x="219" y="844"/>
                      <a:pt x="222" y="847"/>
                    </a:cubicBezTo>
                    <a:cubicBezTo>
                      <a:pt x="225" y="850"/>
                      <a:pt x="234" y="862"/>
                      <a:pt x="246" y="877"/>
                    </a:cubicBezTo>
                    <a:lnTo>
                      <a:pt x="303" y="930"/>
                    </a:lnTo>
                    <a:cubicBezTo>
                      <a:pt x="315" y="942"/>
                      <a:pt x="329" y="951"/>
                      <a:pt x="332" y="954"/>
                    </a:cubicBezTo>
                    <a:cubicBezTo>
                      <a:pt x="335" y="957"/>
                      <a:pt x="332" y="972"/>
                      <a:pt x="326" y="986"/>
                    </a:cubicBezTo>
                    <a:lnTo>
                      <a:pt x="282" y="1076"/>
                    </a:lnTo>
                    <a:cubicBezTo>
                      <a:pt x="276" y="1091"/>
                      <a:pt x="282" y="1108"/>
                      <a:pt x="300" y="1117"/>
                    </a:cubicBezTo>
                    <a:lnTo>
                      <a:pt x="413" y="1165"/>
                    </a:lnTo>
                    <a:cubicBezTo>
                      <a:pt x="428" y="1171"/>
                      <a:pt x="445" y="1165"/>
                      <a:pt x="454" y="1147"/>
                    </a:cubicBezTo>
                    <a:lnTo>
                      <a:pt x="493" y="1052"/>
                    </a:lnTo>
                    <a:cubicBezTo>
                      <a:pt x="499" y="1037"/>
                      <a:pt x="508" y="1025"/>
                      <a:pt x="511" y="1025"/>
                    </a:cubicBezTo>
                    <a:cubicBezTo>
                      <a:pt x="514" y="1025"/>
                      <a:pt x="532" y="1028"/>
                      <a:pt x="546" y="1031"/>
                    </a:cubicBezTo>
                    <a:cubicBezTo>
                      <a:pt x="546" y="1031"/>
                      <a:pt x="561" y="1034"/>
                      <a:pt x="585" y="1034"/>
                    </a:cubicBezTo>
                    <a:cubicBezTo>
                      <a:pt x="609" y="1034"/>
                      <a:pt x="624" y="1031"/>
                      <a:pt x="624" y="1031"/>
                    </a:cubicBezTo>
                    <a:cubicBezTo>
                      <a:pt x="642" y="1028"/>
                      <a:pt x="656" y="1028"/>
                      <a:pt x="659" y="1025"/>
                    </a:cubicBezTo>
                    <a:cubicBezTo>
                      <a:pt x="662" y="1025"/>
                      <a:pt x="671" y="1037"/>
                      <a:pt x="677" y="1052"/>
                    </a:cubicBezTo>
                    <a:lnTo>
                      <a:pt x="716" y="1147"/>
                    </a:lnTo>
                    <a:cubicBezTo>
                      <a:pt x="722" y="1162"/>
                      <a:pt x="740" y="1171"/>
                      <a:pt x="757" y="1165"/>
                    </a:cubicBezTo>
                    <a:lnTo>
                      <a:pt x="870" y="1117"/>
                    </a:lnTo>
                    <a:cubicBezTo>
                      <a:pt x="885" y="1111"/>
                      <a:pt x="894" y="1093"/>
                      <a:pt x="888" y="1076"/>
                    </a:cubicBezTo>
                    <a:lnTo>
                      <a:pt x="850" y="981"/>
                    </a:lnTo>
                    <a:cubicBezTo>
                      <a:pt x="844" y="966"/>
                      <a:pt x="841" y="951"/>
                      <a:pt x="844" y="948"/>
                    </a:cubicBezTo>
                    <a:cubicBezTo>
                      <a:pt x="847" y="945"/>
                      <a:pt x="859" y="936"/>
                      <a:pt x="873" y="924"/>
                    </a:cubicBezTo>
                    <a:lnTo>
                      <a:pt x="930" y="868"/>
                    </a:lnTo>
                    <a:cubicBezTo>
                      <a:pt x="942" y="856"/>
                      <a:pt x="951" y="841"/>
                      <a:pt x="954" y="838"/>
                    </a:cubicBezTo>
                    <a:cubicBezTo>
                      <a:pt x="957" y="835"/>
                      <a:pt x="968" y="838"/>
                      <a:pt x="986" y="844"/>
                    </a:cubicBezTo>
                    <a:lnTo>
                      <a:pt x="1081" y="882"/>
                    </a:lnTo>
                    <a:cubicBezTo>
                      <a:pt x="1096" y="888"/>
                      <a:pt x="1114" y="882"/>
                      <a:pt x="1123" y="865"/>
                    </a:cubicBezTo>
                    <a:lnTo>
                      <a:pt x="1171" y="752"/>
                    </a:lnTo>
                    <a:cubicBezTo>
                      <a:pt x="1168" y="743"/>
                      <a:pt x="1162" y="725"/>
                      <a:pt x="1147" y="719"/>
                    </a:cubicBezTo>
                    <a:close/>
                    <a:moveTo>
                      <a:pt x="585" y="891"/>
                    </a:moveTo>
                    <a:cubicBezTo>
                      <a:pt x="416" y="891"/>
                      <a:pt x="279" y="755"/>
                      <a:pt x="279" y="585"/>
                    </a:cubicBezTo>
                    <a:cubicBezTo>
                      <a:pt x="279" y="416"/>
                      <a:pt x="416" y="279"/>
                      <a:pt x="585" y="279"/>
                    </a:cubicBezTo>
                    <a:cubicBezTo>
                      <a:pt x="754" y="279"/>
                      <a:pt x="891" y="416"/>
                      <a:pt x="891" y="585"/>
                    </a:cubicBezTo>
                    <a:cubicBezTo>
                      <a:pt x="891" y="755"/>
                      <a:pt x="754" y="891"/>
                      <a:pt x="585" y="891"/>
                    </a:cubicBez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sz="1200">
                  <a:solidFill>
                    <a:srgbClr val="000000"/>
                  </a:solidFill>
                </a:endParaRPr>
              </a:p>
            </p:txBody>
          </p:sp>
          <p:sp>
            <p:nvSpPr>
              <p:cNvPr id="47" name="Freeform 8">
                <a:extLst>
                  <a:ext uri="{FF2B5EF4-FFF2-40B4-BE49-F238E27FC236}">
                    <a16:creationId xmlns:a16="http://schemas.microsoft.com/office/drawing/2014/main" id="{A9060823-77E8-45F2-B5D2-FF8E768A0815}"/>
                  </a:ext>
                </a:extLst>
              </p:cNvPr>
              <p:cNvSpPr>
                <a:spLocks noEditPoints="1"/>
              </p:cNvSpPr>
              <p:nvPr/>
            </p:nvSpPr>
            <p:spPr bwMode="auto">
              <a:xfrm>
                <a:off x="4487831" y="3713728"/>
                <a:ext cx="322263" cy="280558"/>
              </a:xfrm>
              <a:custGeom>
                <a:avLst/>
                <a:gdLst>
                  <a:gd name="T0" fmla="*/ 1052 w 1171"/>
                  <a:gd name="T1" fmla="*/ 680 h 1171"/>
                  <a:gd name="T2" fmla="*/ 1028 w 1171"/>
                  <a:gd name="T3" fmla="*/ 627 h 1171"/>
                  <a:gd name="T4" fmla="*/ 1025 w 1171"/>
                  <a:gd name="T5" fmla="*/ 514 h 1171"/>
                  <a:gd name="T6" fmla="*/ 1147 w 1171"/>
                  <a:gd name="T7" fmla="*/ 457 h 1171"/>
                  <a:gd name="T8" fmla="*/ 1117 w 1171"/>
                  <a:gd name="T9" fmla="*/ 303 h 1171"/>
                  <a:gd name="T10" fmla="*/ 980 w 1171"/>
                  <a:gd name="T11" fmla="*/ 324 h 1171"/>
                  <a:gd name="T12" fmla="*/ 924 w 1171"/>
                  <a:gd name="T13" fmla="*/ 300 h 1171"/>
                  <a:gd name="T14" fmla="*/ 841 w 1171"/>
                  <a:gd name="T15" fmla="*/ 223 h 1171"/>
                  <a:gd name="T16" fmla="*/ 885 w 1171"/>
                  <a:gd name="T17" fmla="*/ 95 h 1171"/>
                  <a:gd name="T18" fmla="*/ 754 w 1171"/>
                  <a:gd name="T19" fmla="*/ 6 h 1171"/>
                  <a:gd name="T20" fmla="*/ 674 w 1171"/>
                  <a:gd name="T21" fmla="*/ 119 h 1171"/>
                  <a:gd name="T22" fmla="*/ 621 w 1171"/>
                  <a:gd name="T23" fmla="*/ 139 h 1171"/>
                  <a:gd name="T24" fmla="*/ 543 w 1171"/>
                  <a:gd name="T25" fmla="*/ 139 h 1171"/>
                  <a:gd name="T26" fmla="*/ 490 w 1171"/>
                  <a:gd name="T27" fmla="*/ 119 h 1171"/>
                  <a:gd name="T28" fmla="*/ 410 w 1171"/>
                  <a:gd name="T29" fmla="*/ 6 h 1171"/>
                  <a:gd name="T30" fmla="*/ 279 w 1171"/>
                  <a:gd name="T31" fmla="*/ 95 h 1171"/>
                  <a:gd name="T32" fmla="*/ 324 w 1171"/>
                  <a:gd name="T33" fmla="*/ 223 h 1171"/>
                  <a:gd name="T34" fmla="*/ 240 w 1171"/>
                  <a:gd name="T35" fmla="*/ 303 h 1171"/>
                  <a:gd name="T36" fmla="*/ 184 w 1171"/>
                  <a:gd name="T37" fmla="*/ 327 h 1171"/>
                  <a:gd name="T38" fmla="*/ 53 w 1171"/>
                  <a:gd name="T39" fmla="*/ 300 h 1171"/>
                  <a:gd name="T40" fmla="*/ 23 w 1171"/>
                  <a:gd name="T41" fmla="*/ 454 h 1171"/>
                  <a:gd name="T42" fmla="*/ 145 w 1171"/>
                  <a:gd name="T43" fmla="*/ 511 h 1171"/>
                  <a:gd name="T44" fmla="*/ 142 w 1171"/>
                  <a:gd name="T45" fmla="*/ 624 h 1171"/>
                  <a:gd name="T46" fmla="*/ 118 w 1171"/>
                  <a:gd name="T47" fmla="*/ 677 h 1171"/>
                  <a:gd name="T48" fmla="*/ 5 w 1171"/>
                  <a:gd name="T49" fmla="*/ 761 h 1171"/>
                  <a:gd name="T50" fmla="*/ 95 w 1171"/>
                  <a:gd name="T51" fmla="*/ 891 h 1171"/>
                  <a:gd name="T52" fmla="*/ 222 w 1171"/>
                  <a:gd name="T53" fmla="*/ 847 h 1171"/>
                  <a:gd name="T54" fmla="*/ 303 w 1171"/>
                  <a:gd name="T55" fmla="*/ 930 h 1171"/>
                  <a:gd name="T56" fmla="*/ 326 w 1171"/>
                  <a:gd name="T57" fmla="*/ 986 h 1171"/>
                  <a:gd name="T58" fmla="*/ 300 w 1171"/>
                  <a:gd name="T59" fmla="*/ 1117 h 1171"/>
                  <a:gd name="T60" fmla="*/ 454 w 1171"/>
                  <a:gd name="T61" fmla="*/ 1147 h 1171"/>
                  <a:gd name="T62" fmla="*/ 511 w 1171"/>
                  <a:gd name="T63" fmla="*/ 1025 h 1171"/>
                  <a:gd name="T64" fmla="*/ 585 w 1171"/>
                  <a:gd name="T65" fmla="*/ 1034 h 1171"/>
                  <a:gd name="T66" fmla="*/ 659 w 1171"/>
                  <a:gd name="T67" fmla="*/ 1025 h 1171"/>
                  <a:gd name="T68" fmla="*/ 716 w 1171"/>
                  <a:gd name="T69" fmla="*/ 1147 h 1171"/>
                  <a:gd name="T70" fmla="*/ 870 w 1171"/>
                  <a:gd name="T71" fmla="*/ 1117 h 1171"/>
                  <a:gd name="T72" fmla="*/ 850 w 1171"/>
                  <a:gd name="T73" fmla="*/ 981 h 1171"/>
                  <a:gd name="T74" fmla="*/ 873 w 1171"/>
                  <a:gd name="T75" fmla="*/ 924 h 1171"/>
                  <a:gd name="T76" fmla="*/ 954 w 1171"/>
                  <a:gd name="T77" fmla="*/ 838 h 1171"/>
                  <a:gd name="T78" fmla="*/ 1081 w 1171"/>
                  <a:gd name="T79" fmla="*/ 882 h 1171"/>
                  <a:gd name="T80" fmla="*/ 1171 w 1171"/>
                  <a:gd name="T81" fmla="*/ 752 h 1171"/>
                  <a:gd name="T82" fmla="*/ 585 w 1171"/>
                  <a:gd name="T83" fmla="*/ 891 h 1171"/>
                  <a:gd name="T84" fmla="*/ 585 w 1171"/>
                  <a:gd name="T85" fmla="*/ 279 h 1171"/>
                  <a:gd name="T86" fmla="*/ 585 w 1171"/>
                  <a:gd name="T87" fmla="*/ 89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1" h="1171">
                    <a:moveTo>
                      <a:pt x="1147" y="719"/>
                    </a:moveTo>
                    <a:lnTo>
                      <a:pt x="1052" y="680"/>
                    </a:lnTo>
                    <a:cubicBezTo>
                      <a:pt x="1037" y="674"/>
                      <a:pt x="1025" y="665"/>
                      <a:pt x="1025" y="663"/>
                    </a:cubicBezTo>
                    <a:cubicBezTo>
                      <a:pt x="1025" y="660"/>
                      <a:pt x="1028" y="642"/>
                      <a:pt x="1028" y="627"/>
                    </a:cubicBezTo>
                    <a:lnTo>
                      <a:pt x="1028" y="550"/>
                    </a:lnTo>
                    <a:cubicBezTo>
                      <a:pt x="1028" y="532"/>
                      <a:pt x="1025" y="517"/>
                      <a:pt x="1025" y="514"/>
                    </a:cubicBezTo>
                    <a:cubicBezTo>
                      <a:pt x="1025" y="511"/>
                      <a:pt x="1037" y="502"/>
                      <a:pt x="1052" y="496"/>
                    </a:cubicBezTo>
                    <a:lnTo>
                      <a:pt x="1147" y="457"/>
                    </a:lnTo>
                    <a:cubicBezTo>
                      <a:pt x="1162" y="451"/>
                      <a:pt x="1171" y="434"/>
                      <a:pt x="1165" y="416"/>
                    </a:cubicBezTo>
                    <a:lnTo>
                      <a:pt x="1117" y="303"/>
                    </a:lnTo>
                    <a:cubicBezTo>
                      <a:pt x="1111" y="288"/>
                      <a:pt x="1093" y="279"/>
                      <a:pt x="1075" y="285"/>
                    </a:cubicBezTo>
                    <a:lnTo>
                      <a:pt x="980" y="324"/>
                    </a:lnTo>
                    <a:cubicBezTo>
                      <a:pt x="966" y="330"/>
                      <a:pt x="951" y="333"/>
                      <a:pt x="948" y="330"/>
                    </a:cubicBezTo>
                    <a:cubicBezTo>
                      <a:pt x="945" y="327"/>
                      <a:pt x="936" y="315"/>
                      <a:pt x="924" y="300"/>
                    </a:cubicBezTo>
                    <a:lnTo>
                      <a:pt x="867" y="246"/>
                    </a:lnTo>
                    <a:cubicBezTo>
                      <a:pt x="856" y="235"/>
                      <a:pt x="841" y="226"/>
                      <a:pt x="841" y="223"/>
                    </a:cubicBezTo>
                    <a:cubicBezTo>
                      <a:pt x="838" y="220"/>
                      <a:pt x="841" y="208"/>
                      <a:pt x="847" y="190"/>
                    </a:cubicBezTo>
                    <a:lnTo>
                      <a:pt x="885" y="95"/>
                    </a:lnTo>
                    <a:cubicBezTo>
                      <a:pt x="891" y="80"/>
                      <a:pt x="885" y="62"/>
                      <a:pt x="867" y="53"/>
                    </a:cubicBezTo>
                    <a:lnTo>
                      <a:pt x="754" y="6"/>
                    </a:lnTo>
                    <a:cubicBezTo>
                      <a:pt x="740" y="0"/>
                      <a:pt x="722" y="6"/>
                      <a:pt x="713" y="24"/>
                    </a:cubicBezTo>
                    <a:lnTo>
                      <a:pt x="674" y="119"/>
                    </a:lnTo>
                    <a:cubicBezTo>
                      <a:pt x="668" y="133"/>
                      <a:pt x="659" y="145"/>
                      <a:pt x="656" y="145"/>
                    </a:cubicBezTo>
                    <a:cubicBezTo>
                      <a:pt x="653" y="145"/>
                      <a:pt x="636" y="142"/>
                      <a:pt x="621" y="139"/>
                    </a:cubicBezTo>
                    <a:cubicBezTo>
                      <a:pt x="621" y="139"/>
                      <a:pt x="606" y="136"/>
                      <a:pt x="582" y="136"/>
                    </a:cubicBezTo>
                    <a:cubicBezTo>
                      <a:pt x="558" y="136"/>
                      <a:pt x="543" y="139"/>
                      <a:pt x="543" y="139"/>
                    </a:cubicBezTo>
                    <a:cubicBezTo>
                      <a:pt x="526" y="142"/>
                      <a:pt x="511" y="142"/>
                      <a:pt x="508" y="145"/>
                    </a:cubicBezTo>
                    <a:cubicBezTo>
                      <a:pt x="505" y="145"/>
                      <a:pt x="496" y="133"/>
                      <a:pt x="490" y="119"/>
                    </a:cubicBezTo>
                    <a:lnTo>
                      <a:pt x="451" y="24"/>
                    </a:lnTo>
                    <a:cubicBezTo>
                      <a:pt x="445" y="9"/>
                      <a:pt x="428" y="0"/>
                      <a:pt x="410" y="6"/>
                    </a:cubicBezTo>
                    <a:lnTo>
                      <a:pt x="297" y="53"/>
                    </a:lnTo>
                    <a:cubicBezTo>
                      <a:pt x="282" y="59"/>
                      <a:pt x="273" y="77"/>
                      <a:pt x="279" y="95"/>
                    </a:cubicBezTo>
                    <a:lnTo>
                      <a:pt x="318" y="190"/>
                    </a:lnTo>
                    <a:cubicBezTo>
                      <a:pt x="324" y="205"/>
                      <a:pt x="326" y="220"/>
                      <a:pt x="324" y="223"/>
                    </a:cubicBezTo>
                    <a:cubicBezTo>
                      <a:pt x="321" y="226"/>
                      <a:pt x="309" y="235"/>
                      <a:pt x="297" y="246"/>
                    </a:cubicBezTo>
                    <a:lnTo>
                      <a:pt x="240" y="303"/>
                    </a:lnTo>
                    <a:cubicBezTo>
                      <a:pt x="228" y="315"/>
                      <a:pt x="219" y="330"/>
                      <a:pt x="217" y="333"/>
                    </a:cubicBezTo>
                    <a:cubicBezTo>
                      <a:pt x="214" y="336"/>
                      <a:pt x="202" y="333"/>
                      <a:pt x="184" y="327"/>
                    </a:cubicBezTo>
                    <a:lnTo>
                      <a:pt x="95" y="282"/>
                    </a:lnTo>
                    <a:cubicBezTo>
                      <a:pt x="80" y="276"/>
                      <a:pt x="62" y="282"/>
                      <a:pt x="53" y="300"/>
                    </a:cubicBezTo>
                    <a:lnTo>
                      <a:pt x="5" y="413"/>
                    </a:lnTo>
                    <a:cubicBezTo>
                      <a:pt x="0" y="428"/>
                      <a:pt x="5" y="446"/>
                      <a:pt x="23" y="454"/>
                    </a:cubicBezTo>
                    <a:lnTo>
                      <a:pt x="118" y="493"/>
                    </a:lnTo>
                    <a:cubicBezTo>
                      <a:pt x="133" y="499"/>
                      <a:pt x="145" y="508"/>
                      <a:pt x="145" y="511"/>
                    </a:cubicBezTo>
                    <a:cubicBezTo>
                      <a:pt x="145" y="514"/>
                      <a:pt x="142" y="532"/>
                      <a:pt x="142" y="547"/>
                    </a:cubicBezTo>
                    <a:lnTo>
                      <a:pt x="142" y="624"/>
                    </a:lnTo>
                    <a:cubicBezTo>
                      <a:pt x="142" y="642"/>
                      <a:pt x="145" y="657"/>
                      <a:pt x="145" y="660"/>
                    </a:cubicBezTo>
                    <a:cubicBezTo>
                      <a:pt x="145" y="663"/>
                      <a:pt x="133" y="671"/>
                      <a:pt x="118" y="677"/>
                    </a:cubicBezTo>
                    <a:lnTo>
                      <a:pt x="23" y="719"/>
                    </a:lnTo>
                    <a:cubicBezTo>
                      <a:pt x="8" y="725"/>
                      <a:pt x="0" y="743"/>
                      <a:pt x="5" y="761"/>
                    </a:cubicBezTo>
                    <a:lnTo>
                      <a:pt x="53" y="874"/>
                    </a:lnTo>
                    <a:cubicBezTo>
                      <a:pt x="59" y="888"/>
                      <a:pt x="77" y="897"/>
                      <a:pt x="95" y="891"/>
                    </a:cubicBezTo>
                    <a:lnTo>
                      <a:pt x="190" y="853"/>
                    </a:lnTo>
                    <a:cubicBezTo>
                      <a:pt x="205" y="847"/>
                      <a:pt x="219" y="844"/>
                      <a:pt x="222" y="847"/>
                    </a:cubicBezTo>
                    <a:cubicBezTo>
                      <a:pt x="225" y="850"/>
                      <a:pt x="234" y="862"/>
                      <a:pt x="246" y="877"/>
                    </a:cubicBezTo>
                    <a:lnTo>
                      <a:pt x="303" y="930"/>
                    </a:lnTo>
                    <a:cubicBezTo>
                      <a:pt x="315" y="942"/>
                      <a:pt x="329" y="951"/>
                      <a:pt x="332" y="954"/>
                    </a:cubicBezTo>
                    <a:cubicBezTo>
                      <a:pt x="335" y="957"/>
                      <a:pt x="332" y="972"/>
                      <a:pt x="326" y="986"/>
                    </a:cubicBezTo>
                    <a:lnTo>
                      <a:pt x="282" y="1076"/>
                    </a:lnTo>
                    <a:cubicBezTo>
                      <a:pt x="276" y="1091"/>
                      <a:pt x="282" y="1108"/>
                      <a:pt x="300" y="1117"/>
                    </a:cubicBezTo>
                    <a:lnTo>
                      <a:pt x="413" y="1165"/>
                    </a:lnTo>
                    <a:cubicBezTo>
                      <a:pt x="428" y="1171"/>
                      <a:pt x="445" y="1165"/>
                      <a:pt x="454" y="1147"/>
                    </a:cubicBezTo>
                    <a:lnTo>
                      <a:pt x="493" y="1052"/>
                    </a:lnTo>
                    <a:cubicBezTo>
                      <a:pt x="499" y="1037"/>
                      <a:pt x="508" y="1025"/>
                      <a:pt x="511" y="1025"/>
                    </a:cubicBezTo>
                    <a:cubicBezTo>
                      <a:pt x="514" y="1025"/>
                      <a:pt x="532" y="1028"/>
                      <a:pt x="546" y="1031"/>
                    </a:cubicBezTo>
                    <a:cubicBezTo>
                      <a:pt x="546" y="1031"/>
                      <a:pt x="561" y="1034"/>
                      <a:pt x="585" y="1034"/>
                    </a:cubicBezTo>
                    <a:cubicBezTo>
                      <a:pt x="609" y="1034"/>
                      <a:pt x="624" y="1031"/>
                      <a:pt x="624" y="1031"/>
                    </a:cubicBezTo>
                    <a:cubicBezTo>
                      <a:pt x="642" y="1028"/>
                      <a:pt x="656" y="1028"/>
                      <a:pt x="659" y="1025"/>
                    </a:cubicBezTo>
                    <a:cubicBezTo>
                      <a:pt x="662" y="1025"/>
                      <a:pt x="671" y="1037"/>
                      <a:pt x="677" y="1052"/>
                    </a:cubicBezTo>
                    <a:lnTo>
                      <a:pt x="716" y="1147"/>
                    </a:lnTo>
                    <a:cubicBezTo>
                      <a:pt x="722" y="1162"/>
                      <a:pt x="740" y="1171"/>
                      <a:pt x="757" y="1165"/>
                    </a:cubicBezTo>
                    <a:lnTo>
                      <a:pt x="870" y="1117"/>
                    </a:lnTo>
                    <a:cubicBezTo>
                      <a:pt x="885" y="1111"/>
                      <a:pt x="894" y="1093"/>
                      <a:pt x="888" y="1076"/>
                    </a:cubicBezTo>
                    <a:lnTo>
                      <a:pt x="850" y="981"/>
                    </a:lnTo>
                    <a:cubicBezTo>
                      <a:pt x="844" y="966"/>
                      <a:pt x="841" y="951"/>
                      <a:pt x="844" y="948"/>
                    </a:cubicBezTo>
                    <a:cubicBezTo>
                      <a:pt x="847" y="945"/>
                      <a:pt x="859" y="936"/>
                      <a:pt x="873" y="924"/>
                    </a:cubicBezTo>
                    <a:lnTo>
                      <a:pt x="930" y="868"/>
                    </a:lnTo>
                    <a:cubicBezTo>
                      <a:pt x="942" y="856"/>
                      <a:pt x="951" y="841"/>
                      <a:pt x="954" y="838"/>
                    </a:cubicBezTo>
                    <a:cubicBezTo>
                      <a:pt x="957" y="835"/>
                      <a:pt x="968" y="838"/>
                      <a:pt x="986" y="844"/>
                    </a:cubicBezTo>
                    <a:lnTo>
                      <a:pt x="1081" y="882"/>
                    </a:lnTo>
                    <a:cubicBezTo>
                      <a:pt x="1096" y="888"/>
                      <a:pt x="1114" y="882"/>
                      <a:pt x="1123" y="865"/>
                    </a:cubicBezTo>
                    <a:lnTo>
                      <a:pt x="1171" y="752"/>
                    </a:lnTo>
                    <a:cubicBezTo>
                      <a:pt x="1168" y="743"/>
                      <a:pt x="1162" y="725"/>
                      <a:pt x="1147" y="719"/>
                    </a:cubicBezTo>
                    <a:close/>
                    <a:moveTo>
                      <a:pt x="585" y="891"/>
                    </a:moveTo>
                    <a:cubicBezTo>
                      <a:pt x="416" y="891"/>
                      <a:pt x="279" y="755"/>
                      <a:pt x="279" y="585"/>
                    </a:cubicBezTo>
                    <a:cubicBezTo>
                      <a:pt x="279" y="416"/>
                      <a:pt x="416" y="279"/>
                      <a:pt x="585" y="279"/>
                    </a:cubicBezTo>
                    <a:cubicBezTo>
                      <a:pt x="754" y="279"/>
                      <a:pt x="891" y="416"/>
                      <a:pt x="891" y="585"/>
                    </a:cubicBezTo>
                    <a:cubicBezTo>
                      <a:pt x="891" y="755"/>
                      <a:pt x="754" y="891"/>
                      <a:pt x="585" y="891"/>
                    </a:cubicBez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sz="1200">
                  <a:solidFill>
                    <a:srgbClr val="000000"/>
                  </a:solidFill>
                </a:endParaRPr>
              </a:p>
            </p:txBody>
          </p:sp>
        </p:grpSp>
      </p:grpSp>
      <p:cxnSp>
        <p:nvCxnSpPr>
          <p:cNvPr id="48" name="Straight Arrow Connector 47">
            <a:extLst>
              <a:ext uri="{FF2B5EF4-FFF2-40B4-BE49-F238E27FC236}">
                <a16:creationId xmlns:a16="http://schemas.microsoft.com/office/drawing/2014/main" id="{792B7C14-ED6F-4C80-97ED-265F9635CB68}"/>
              </a:ext>
            </a:extLst>
          </p:cNvPr>
          <p:cNvCxnSpPr>
            <a:cxnSpLocks/>
            <a:stCxn id="6" idx="1"/>
          </p:cNvCxnSpPr>
          <p:nvPr/>
        </p:nvCxnSpPr>
        <p:spPr>
          <a:xfrm flipH="1" flipV="1">
            <a:off x="2139293" y="2616506"/>
            <a:ext cx="2077932" cy="35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8C5F7A4-7615-4E1D-A57C-0B22A55BC4E3}"/>
              </a:ext>
            </a:extLst>
          </p:cNvPr>
          <p:cNvSpPr txBox="1"/>
          <p:nvPr/>
        </p:nvSpPr>
        <p:spPr>
          <a:xfrm>
            <a:off x="565880" y="1811672"/>
            <a:ext cx="3105182" cy="627864"/>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GB" sz="1200" dirty="0">
                <a:solidFill>
                  <a:srgbClr val="000000"/>
                </a:solidFill>
                <a:latin typeface="Segoe UI" pitchFamily="34" charset="0"/>
                <a:ea typeface="Segoe UI" pitchFamily="34" charset="0"/>
                <a:cs typeface="Segoe UI" pitchFamily="34" charset="0"/>
              </a:rPr>
              <a:t>0. MD4 hash of password exists and is stored in  </a:t>
            </a:r>
            <a:r>
              <a:rPr lang="en-GB" sz="1200" dirty="0" err="1">
                <a:solidFill>
                  <a:srgbClr val="000000"/>
                </a:solidFill>
                <a:latin typeface="Segoe UI" pitchFamily="34" charset="0"/>
                <a:ea typeface="Segoe UI" pitchFamily="34" charset="0"/>
                <a:cs typeface="Segoe UI" pitchFamily="34" charset="0"/>
              </a:rPr>
              <a:t>unicodePwd</a:t>
            </a:r>
            <a:r>
              <a:rPr lang="en-GB" sz="1200" dirty="0">
                <a:solidFill>
                  <a:srgbClr val="000000"/>
                </a:solidFill>
                <a:latin typeface="Segoe UI" pitchFamily="34" charset="0"/>
                <a:ea typeface="Segoe UI" pitchFamily="34" charset="0"/>
                <a:cs typeface="Segoe UI" pitchFamily="34" charset="0"/>
              </a:rPr>
              <a:t> attribute</a:t>
            </a:r>
          </a:p>
        </p:txBody>
      </p:sp>
      <p:pic>
        <p:nvPicPr>
          <p:cNvPr id="50" name="Picture 68" descr="YellowUser">
            <a:extLst>
              <a:ext uri="{FF2B5EF4-FFF2-40B4-BE49-F238E27FC236}">
                <a16:creationId xmlns:a16="http://schemas.microsoft.com/office/drawing/2014/main" id="{AF7643F1-8252-4464-8713-8C05CA142EF2}"/>
              </a:ext>
            </a:extLst>
          </p:cNvPr>
          <p:cNvPicPr>
            <a:picLocks noChangeAspect="1" noChangeArrowheads="1"/>
          </p:cNvPicPr>
          <p:nvPr/>
        </p:nvPicPr>
        <p:blipFill>
          <a:blip r:embed="rId3">
            <a:clrChange>
              <a:clrFrom>
                <a:srgbClr val="08369A"/>
              </a:clrFrom>
              <a:clrTo>
                <a:srgbClr val="08369A">
                  <a:alpha val="0"/>
                </a:srgbClr>
              </a:clrTo>
            </a:clrChange>
            <a:duotone>
              <a:prstClr val="black"/>
              <a:srgbClr val="FF0000">
                <a:tint val="45000"/>
                <a:satMod val="400000"/>
              </a:srgbClr>
            </a:duotone>
          </a:blip>
          <a:srcRect/>
          <a:stretch>
            <a:fillRect/>
          </a:stretch>
        </p:blipFill>
        <p:spPr bwMode="auto">
          <a:xfrm>
            <a:off x="336431" y="1989938"/>
            <a:ext cx="512687" cy="406040"/>
          </a:xfrm>
          <a:prstGeom prst="rect">
            <a:avLst/>
          </a:prstGeom>
          <a:noFill/>
        </p:spPr>
      </p:pic>
      <p:sp>
        <p:nvSpPr>
          <p:cNvPr id="51" name="TextBox 50">
            <a:extLst>
              <a:ext uri="{FF2B5EF4-FFF2-40B4-BE49-F238E27FC236}">
                <a16:creationId xmlns:a16="http://schemas.microsoft.com/office/drawing/2014/main" id="{24063B1E-657C-452C-92D3-FB76944E309D}"/>
              </a:ext>
            </a:extLst>
          </p:cNvPr>
          <p:cNvSpPr txBox="1"/>
          <p:nvPr/>
        </p:nvSpPr>
        <p:spPr>
          <a:xfrm>
            <a:off x="1167537" y="3308499"/>
            <a:ext cx="1895835" cy="794064"/>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GB" sz="1200" dirty="0">
                <a:solidFill>
                  <a:srgbClr val="000000"/>
                </a:solidFill>
                <a:latin typeface="Segoe UI" pitchFamily="34" charset="0"/>
                <a:ea typeface="Segoe UI" pitchFamily="34" charset="0"/>
                <a:cs typeface="Segoe UI" pitchFamily="34" charset="0"/>
              </a:rPr>
              <a:t>2. Encrypts MD4 with salt and MD5 hash of RPC session key</a:t>
            </a:r>
          </a:p>
        </p:txBody>
      </p:sp>
      <p:cxnSp>
        <p:nvCxnSpPr>
          <p:cNvPr id="52" name="Straight Arrow Connector 51">
            <a:extLst>
              <a:ext uri="{FF2B5EF4-FFF2-40B4-BE49-F238E27FC236}">
                <a16:creationId xmlns:a16="http://schemas.microsoft.com/office/drawing/2014/main" id="{BA6A3B54-84E9-49B8-9865-E267C8C1DB8D}"/>
              </a:ext>
            </a:extLst>
          </p:cNvPr>
          <p:cNvCxnSpPr>
            <a:cxnSpLocks/>
          </p:cNvCxnSpPr>
          <p:nvPr/>
        </p:nvCxnSpPr>
        <p:spPr>
          <a:xfrm>
            <a:off x="3063372" y="3899432"/>
            <a:ext cx="1691841" cy="262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0EFD758-D48D-4445-9D8E-6B547928F27A}"/>
              </a:ext>
            </a:extLst>
          </p:cNvPr>
          <p:cNvSpPr txBox="1"/>
          <p:nvPr/>
        </p:nvSpPr>
        <p:spPr>
          <a:xfrm>
            <a:off x="4755213" y="3497262"/>
            <a:ext cx="2763730" cy="627864"/>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GB" sz="1200" dirty="0">
                <a:solidFill>
                  <a:srgbClr val="000000"/>
                </a:solidFill>
                <a:latin typeface="Segoe UI" pitchFamily="34" charset="0"/>
                <a:ea typeface="Segoe UI" pitchFamily="34" charset="0"/>
                <a:cs typeface="Segoe UI" pitchFamily="34" charset="0"/>
              </a:rPr>
              <a:t>3. Decrypts to obtain MD4 hash of password</a:t>
            </a:r>
          </a:p>
        </p:txBody>
      </p:sp>
      <p:sp>
        <p:nvSpPr>
          <p:cNvPr id="54" name="TextBox 53">
            <a:extLst>
              <a:ext uri="{FF2B5EF4-FFF2-40B4-BE49-F238E27FC236}">
                <a16:creationId xmlns:a16="http://schemas.microsoft.com/office/drawing/2014/main" id="{5B63124B-2E53-4A12-9909-B9F9E497E950}"/>
              </a:ext>
            </a:extLst>
          </p:cNvPr>
          <p:cNvSpPr txBox="1"/>
          <p:nvPr/>
        </p:nvSpPr>
        <p:spPr>
          <a:xfrm>
            <a:off x="5004540" y="904974"/>
            <a:ext cx="2355479" cy="517065"/>
          </a:xfrm>
          <a:prstGeom prst="rect">
            <a:avLst/>
          </a:prstGeom>
          <a:noFill/>
        </p:spPr>
        <p:txBody>
          <a:bodyPr wrap="square" lIns="182880" tIns="146304" rIns="182880" bIns="146304" rtlCol="0">
            <a:spAutoFit/>
          </a:bodyPr>
          <a:lstStyle/>
          <a:p>
            <a:pPr algn="ctr">
              <a:lnSpc>
                <a:spcPct val="90000"/>
              </a:lnSpc>
              <a:spcAft>
                <a:spcPts val="600"/>
              </a:spcAft>
            </a:pPr>
            <a:r>
              <a:rPr lang="en-GB" sz="1600" dirty="0">
                <a:solidFill>
                  <a:srgbClr val="000000"/>
                </a:solidFill>
                <a:latin typeface="Segoe UI" pitchFamily="34" charset="0"/>
                <a:ea typeface="Segoe UI" pitchFamily="34" charset="0"/>
                <a:cs typeface="Segoe UI" pitchFamily="34" charset="0"/>
              </a:rPr>
              <a:t>Azure AD Connect</a:t>
            </a:r>
          </a:p>
        </p:txBody>
      </p:sp>
      <p:sp>
        <p:nvSpPr>
          <p:cNvPr id="55" name="TextBox 54">
            <a:extLst>
              <a:ext uri="{FF2B5EF4-FFF2-40B4-BE49-F238E27FC236}">
                <a16:creationId xmlns:a16="http://schemas.microsoft.com/office/drawing/2014/main" id="{5D1A14C4-9800-473C-A3FF-9E2057D192E9}"/>
              </a:ext>
            </a:extLst>
          </p:cNvPr>
          <p:cNvSpPr txBox="1"/>
          <p:nvPr/>
        </p:nvSpPr>
        <p:spPr>
          <a:xfrm>
            <a:off x="4210978" y="4683170"/>
            <a:ext cx="3836039" cy="794064"/>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GB" sz="1200" b="1" dirty="0">
                <a:solidFill>
                  <a:srgbClr val="000000"/>
                </a:solidFill>
                <a:latin typeface="Segoe UI" pitchFamily="34" charset="0"/>
                <a:ea typeface="Segoe UI" pitchFamily="34" charset="0"/>
                <a:cs typeface="Segoe UI" pitchFamily="34" charset="0"/>
              </a:rPr>
              <a:t>4. MD4 hash expanded, salt added</a:t>
            </a:r>
            <a:br>
              <a:rPr lang="en-GB" sz="1200" b="1" dirty="0">
                <a:solidFill>
                  <a:srgbClr val="000000"/>
                </a:solidFill>
                <a:latin typeface="Segoe UI" pitchFamily="34" charset="0"/>
                <a:ea typeface="Segoe UI" pitchFamily="34" charset="0"/>
                <a:cs typeface="Segoe UI" pitchFamily="34" charset="0"/>
              </a:rPr>
            </a:br>
            <a:r>
              <a:rPr lang="en-GB" sz="1200" b="1" dirty="0">
                <a:solidFill>
                  <a:srgbClr val="000000"/>
                </a:solidFill>
                <a:latin typeface="Segoe UI" pitchFamily="34" charset="0"/>
                <a:ea typeface="Segoe UI" pitchFamily="34" charset="0"/>
                <a:cs typeface="Segoe UI" pitchFamily="34" charset="0"/>
              </a:rPr>
              <a:t>input to PBKDF2 function</a:t>
            </a:r>
            <a:br>
              <a:rPr lang="en-GB" sz="1200" b="1" dirty="0">
                <a:solidFill>
                  <a:srgbClr val="000000"/>
                </a:solidFill>
                <a:latin typeface="Segoe UI" pitchFamily="34" charset="0"/>
                <a:ea typeface="Segoe UI" pitchFamily="34" charset="0"/>
                <a:cs typeface="Segoe UI" pitchFamily="34" charset="0"/>
              </a:rPr>
            </a:br>
            <a:r>
              <a:rPr lang="en-GB" sz="1200" b="1" dirty="0">
                <a:solidFill>
                  <a:srgbClr val="000000"/>
                </a:solidFill>
                <a:latin typeface="Segoe UI" pitchFamily="34" charset="0"/>
                <a:ea typeface="Segoe UI" pitchFamily="34" charset="0"/>
                <a:cs typeface="Segoe UI" pitchFamily="34" charset="0"/>
              </a:rPr>
              <a:t>1000 interactions of HMAC-SHA256</a:t>
            </a:r>
          </a:p>
        </p:txBody>
      </p:sp>
      <p:cxnSp>
        <p:nvCxnSpPr>
          <p:cNvPr id="56" name="Straight Connector 55">
            <a:extLst>
              <a:ext uri="{FF2B5EF4-FFF2-40B4-BE49-F238E27FC236}">
                <a16:creationId xmlns:a16="http://schemas.microsoft.com/office/drawing/2014/main" id="{AC2C63C3-6CF2-470D-8C29-FDA84E87F3E8}"/>
              </a:ext>
            </a:extLst>
          </p:cNvPr>
          <p:cNvCxnSpPr>
            <a:cxnSpLocks/>
            <a:stCxn id="49" idx="2"/>
            <a:endCxn id="51" idx="0"/>
          </p:cNvCxnSpPr>
          <p:nvPr/>
        </p:nvCxnSpPr>
        <p:spPr>
          <a:xfrm flipH="1">
            <a:off x="2115455" y="2439536"/>
            <a:ext cx="3016" cy="8689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45649D-49C0-405F-B84D-F2FE681449D7}"/>
              </a:ext>
            </a:extLst>
          </p:cNvPr>
          <p:cNvCxnSpPr>
            <a:cxnSpLocks/>
            <a:stCxn id="53" idx="2"/>
            <a:endCxn id="55" idx="0"/>
          </p:cNvCxnSpPr>
          <p:nvPr/>
        </p:nvCxnSpPr>
        <p:spPr>
          <a:xfrm flipH="1">
            <a:off x="6128998" y="4125126"/>
            <a:ext cx="8080" cy="5580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5621F7F-F807-4791-B44D-05CB4B2850EE}"/>
              </a:ext>
            </a:extLst>
          </p:cNvPr>
          <p:cNvCxnSpPr>
            <a:cxnSpLocks/>
            <a:stCxn id="6" idx="0"/>
            <a:endCxn id="43" idx="2"/>
          </p:cNvCxnSpPr>
          <p:nvPr/>
        </p:nvCxnSpPr>
        <p:spPr>
          <a:xfrm flipH="1" flipV="1">
            <a:off x="6174717" y="1956846"/>
            <a:ext cx="958" cy="3808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CA77A2A-BADC-43EB-AB53-98EF7C797791}"/>
              </a:ext>
            </a:extLst>
          </p:cNvPr>
          <p:cNvSpPr txBox="1"/>
          <p:nvPr/>
        </p:nvSpPr>
        <p:spPr>
          <a:xfrm>
            <a:off x="8157319" y="4784912"/>
            <a:ext cx="2500941" cy="46166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600">
                <a:solidFill>
                  <a:srgbClr val="000000"/>
                </a:solidFill>
                <a:latin typeface="Segoe UI" pitchFamily="34" charset="0"/>
                <a:ea typeface="Segoe UI" pitchFamily="34" charset="0"/>
                <a:cs typeface="Segoe UI" pitchFamily="34" charset="0"/>
              </a:defRPr>
            </a:lvl1pPr>
          </a:lstStyle>
          <a:p>
            <a:r>
              <a:rPr lang="en-GB" sz="1200" dirty="0"/>
              <a:t>Result sent to Azure AD</a:t>
            </a:r>
          </a:p>
        </p:txBody>
      </p:sp>
      <p:sp>
        <p:nvSpPr>
          <p:cNvPr id="60" name="TextBox 59">
            <a:extLst>
              <a:ext uri="{FF2B5EF4-FFF2-40B4-BE49-F238E27FC236}">
                <a16:creationId xmlns:a16="http://schemas.microsoft.com/office/drawing/2014/main" id="{1B464F7B-55D4-4B5C-941D-9BC9B1BC6DE3}"/>
              </a:ext>
            </a:extLst>
          </p:cNvPr>
          <p:cNvSpPr txBox="1"/>
          <p:nvPr/>
        </p:nvSpPr>
        <p:spPr>
          <a:xfrm>
            <a:off x="9268052" y="2177797"/>
            <a:ext cx="2780416" cy="1126462"/>
          </a:xfrm>
          <a:prstGeom prst="rect">
            <a:avLst/>
          </a:prstGeom>
          <a:noFill/>
          <a:ln>
            <a:solidFill>
              <a:schemeClr val="tx1"/>
            </a:solidFill>
          </a:ln>
        </p:spPr>
        <p:txBody>
          <a:bodyPr wrap="square" lIns="182880" tIns="146304" rIns="182880" bIns="146304" rtlCol="0">
            <a:spAutoFit/>
          </a:bodyPr>
          <a:lstStyle>
            <a:defPPr>
              <a:defRPr lang="en-US"/>
            </a:defPPr>
            <a:lvl1pPr algn="ctr">
              <a:lnSpc>
                <a:spcPct val="90000"/>
              </a:lnSpc>
              <a:spcAft>
                <a:spcPts val="600"/>
              </a:spcAft>
              <a:defRPr sz="1600">
                <a:solidFill>
                  <a:srgbClr val="000000"/>
                </a:solidFill>
                <a:latin typeface="Segoe UI" pitchFamily="34" charset="0"/>
                <a:ea typeface="Segoe UI" pitchFamily="34" charset="0"/>
                <a:cs typeface="Segoe UI" pitchFamily="34" charset="0"/>
              </a:defRPr>
            </a:lvl1pPr>
          </a:lstStyle>
          <a:p>
            <a:r>
              <a:rPr lang="en-GB" sz="1200" dirty="0"/>
              <a:t>5. Password stored as “original MD4 after processing with </a:t>
            </a:r>
            <a:br>
              <a:rPr lang="en-GB" sz="1200" dirty="0"/>
            </a:br>
            <a:r>
              <a:rPr lang="en-GB" sz="1200" dirty="0"/>
              <a:t>salt</a:t>
            </a:r>
            <a:br>
              <a:rPr lang="en-GB" sz="1200" dirty="0"/>
            </a:br>
            <a:r>
              <a:rPr lang="en-GB" sz="1200" dirty="0"/>
              <a:t>+ PBKDF2</a:t>
            </a:r>
            <a:br>
              <a:rPr lang="en-GB" sz="1200" dirty="0"/>
            </a:br>
            <a:r>
              <a:rPr lang="en-GB" sz="1200" dirty="0"/>
              <a:t>+ HMAC-SHA256”</a:t>
            </a:r>
          </a:p>
        </p:txBody>
      </p:sp>
      <p:cxnSp>
        <p:nvCxnSpPr>
          <p:cNvPr id="61" name="Connector: Elbow 60">
            <a:extLst>
              <a:ext uri="{FF2B5EF4-FFF2-40B4-BE49-F238E27FC236}">
                <a16:creationId xmlns:a16="http://schemas.microsoft.com/office/drawing/2014/main" id="{1584B4FB-394F-4A8D-9EA9-CC7D3E2EAFAA}"/>
              </a:ext>
            </a:extLst>
          </p:cNvPr>
          <p:cNvCxnSpPr>
            <a:cxnSpLocks/>
            <a:stCxn id="55" idx="3"/>
            <a:endCxn id="60" idx="2"/>
          </p:cNvCxnSpPr>
          <p:nvPr/>
        </p:nvCxnSpPr>
        <p:spPr>
          <a:xfrm flipV="1">
            <a:off x="8047017" y="3304259"/>
            <a:ext cx="2611243" cy="177594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2" name="Picture 68" descr="YellowUser">
            <a:extLst>
              <a:ext uri="{FF2B5EF4-FFF2-40B4-BE49-F238E27FC236}">
                <a16:creationId xmlns:a16="http://schemas.microsoft.com/office/drawing/2014/main" id="{6B12131A-2670-4750-B112-3ADEF52B0D5A}"/>
              </a:ext>
            </a:extLst>
          </p:cNvPr>
          <p:cNvPicPr>
            <a:picLocks noChangeAspect="1" noChangeArrowheads="1"/>
          </p:cNvPicPr>
          <p:nvPr/>
        </p:nvPicPr>
        <p:blipFill>
          <a:blip r:embed="rId3">
            <a:clrChange>
              <a:clrFrom>
                <a:srgbClr val="08369A"/>
              </a:clrFrom>
              <a:clrTo>
                <a:srgbClr val="08369A">
                  <a:alpha val="0"/>
                </a:srgbClr>
              </a:clrTo>
            </a:clrChange>
            <a:duotone>
              <a:prstClr val="black"/>
              <a:srgbClr val="FF0000">
                <a:tint val="45000"/>
                <a:satMod val="400000"/>
              </a:srgbClr>
            </a:duotone>
          </a:blip>
          <a:srcRect/>
          <a:stretch>
            <a:fillRect/>
          </a:stretch>
        </p:blipFill>
        <p:spPr bwMode="auto">
          <a:xfrm>
            <a:off x="11387379" y="1989938"/>
            <a:ext cx="512687" cy="406040"/>
          </a:xfrm>
          <a:prstGeom prst="rect">
            <a:avLst/>
          </a:prstGeom>
          <a:noFill/>
        </p:spPr>
      </p:pic>
      <p:pic>
        <p:nvPicPr>
          <p:cNvPr id="63" name="Picture 62" descr="laptop">
            <a:extLst>
              <a:ext uri="{FF2B5EF4-FFF2-40B4-BE49-F238E27FC236}">
                <a16:creationId xmlns:a16="http://schemas.microsoft.com/office/drawing/2014/main" id="{BD15898B-A39C-44C7-8F95-CDADDF5C39D1}"/>
              </a:ext>
            </a:extLst>
          </p:cNvPr>
          <p:cNvPicPr>
            <a:picLocks noChangeAspect="1" noChangeArrowheads="1"/>
          </p:cNvPicPr>
          <p:nvPr/>
        </p:nvPicPr>
        <p:blipFill>
          <a:blip r:embed="rId4" cstate="print"/>
          <a:srcRect/>
          <a:stretch>
            <a:fillRect/>
          </a:stretch>
        </p:blipFill>
        <p:spPr bwMode="auto">
          <a:xfrm>
            <a:off x="5354862" y="5978986"/>
            <a:ext cx="760370" cy="419097"/>
          </a:xfrm>
          <a:prstGeom prst="rect">
            <a:avLst/>
          </a:prstGeom>
          <a:noFill/>
          <a:ln w="9525">
            <a:noFill/>
            <a:miter lim="800000"/>
            <a:headEnd/>
            <a:tailEnd/>
          </a:ln>
        </p:spPr>
      </p:pic>
      <p:pic>
        <p:nvPicPr>
          <p:cNvPr id="64" name="Picture 68" descr="YellowUser">
            <a:extLst>
              <a:ext uri="{FF2B5EF4-FFF2-40B4-BE49-F238E27FC236}">
                <a16:creationId xmlns:a16="http://schemas.microsoft.com/office/drawing/2014/main" id="{879848BE-C0CD-4089-8C0E-04DA74BFCAE9}"/>
              </a:ext>
            </a:extLst>
          </p:cNvPr>
          <p:cNvPicPr>
            <a:picLocks noChangeAspect="1" noChangeArrowheads="1"/>
          </p:cNvPicPr>
          <p:nvPr/>
        </p:nvPicPr>
        <p:blipFill>
          <a:blip r:embed="rId3">
            <a:clrChange>
              <a:clrFrom>
                <a:srgbClr val="08369A"/>
              </a:clrFrom>
              <a:clrTo>
                <a:srgbClr val="08369A">
                  <a:alpha val="0"/>
                </a:srgbClr>
              </a:clrTo>
            </a:clrChange>
            <a:duotone>
              <a:prstClr val="black"/>
              <a:srgbClr val="FF0000">
                <a:tint val="45000"/>
                <a:satMod val="400000"/>
              </a:srgbClr>
            </a:duotone>
          </a:blip>
          <a:srcRect/>
          <a:stretch>
            <a:fillRect/>
          </a:stretch>
        </p:blipFill>
        <p:spPr bwMode="auto">
          <a:xfrm>
            <a:off x="5120969" y="5974765"/>
            <a:ext cx="534502" cy="423318"/>
          </a:xfrm>
          <a:prstGeom prst="rect">
            <a:avLst/>
          </a:prstGeom>
          <a:noFill/>
        </p:spPr>
      </p:pic>
      <p:sp>
        <p:nvSpPr>
          <p:cNvPr id="65" name="TextBox 64">
            <a:extLst>
              <a:ext uri="{FF2B5EF4-FFF2-40B4-BE49-F238E27FC236}">
                <a16:creationId xmlns:a16="http://schemas.microsoft.com/office/drawing/2014/main" id="{4A8D3484-8293-4406-B715-61927BBA32DC}"/>
              </a:ext>
            </a:extLst>
          </p:cNvPr>
          <p:cNvSpPr txBox="1"/>
          <p:nvPr/>
        </p:nvSpPr>
        <p:spPr>
          <a:xfrm>
            <a:off x="4865424" y="6365239"/>
            <a:ext cx="1021384" cy="7386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1600">
                <a:solidFill>
                  <a:srgbClr val="000000"/>
                </a:solidFill>
                <a:latin typeface="Segoe UI" pitchFamily="34" charset="0"/>
                <a:ea typeface="Segoe UI" pitchFamily="34" charset="0"/>
                <a:cs typeface="Segoe UI" pitchFamily="34" charset="0"/>
              </a:defRPr>
            </a:lvl1pPr>
          </a:lstStyle>
          <a:p>
            <a:r>
              <a:rPr lang="en-GB" dirty="0"/>
              <a:t>6. Sign in</a:t>
            </a:r>
          </a:p>
        </p:txBody>
      </p:sp>
      <p:sp>
        <p:nvSpPr>
          <p:cNvPr id="66" name="TextBox 65">
            <a:extLst>
              <a:ext uri="{FF2B5EF4-FFF2-40B4-BE49-F238E27FC236}">
                <a16:creationId xmlns:a16="http://schemas.microsoft.com/office/drawing/2014/main" id="{B714F076-5F0C-4AE9-A6BC-EE9D5925BB37}"/>
              </a:ext>
            </a:extLst>
          </p:cNvPr>
          <p:cNvSpPr txBox="1"/>
          <p:nvPr/>
        </p:nvSpPr>
        <p:spPr>
          <a:xfrm>
            <a:off x="6728816" y="5854942"/>
            <a:ext cx="5435310" cy="627864"/>
          </a:xfrm>
          <a:prstGeom prst="rect">
            <a:avLst/>
          </a:prstGeom>
          <a:noFill/>
          <a:ln>
            <a:solidFill>
              <a:schemeClr val="tx1"/>
            </a:solidFill>
          </a:ln>
        </p:spPr>
        <p:txBody>
          <a:bodyPr wrap="square" lIns="182880" tIns="146304" rIns="182880" bIns="146304" rtlCol="0">
            <a:spAutoFit/>
          </a:bodyPr>
          <a:lstStyle>
            <a:defPPr>
              <a:defRPr lang="en-US"/>
            </a:defPPr>
            <a:lvl1pPr algn="ctr">
              <a:lnSpc>
                <a:spcPct val="90000"/>
              </a:lnSpc>
              <a:spcAft>
                <a:spcPts val="600"/>
              </a:spcAft>
              <a:defRPr sz="1600">
                <a:solidFill>
                  <a:srgbClr val="000000"/>
                </a:solidFill>
                <a:latin typeface="Segoe UI" pitchFamily="34" charset="0"/>
                <a:ea typeface="Segoe UI" pitchFamily="34" charset="0"/>
                <a:cs typeface="Segoe UI" pitchFamily="34" charset="0"/>
              </a:defRPr>
            </a:lvl1pPr>
          </a:lstStyle>
          <a:p>
            <a:r>
              <a:rPr lang="en-GB" sz="1200" dirty="0"/>
              <a:t>7. Does supplied password value, after processing with MD4, with </a:t>
            </a:r>
            <a:br>
              <a:rPr lang="en-GB" sz="1200" dirty="0"/>
            </a:br>
            <a:r>
              <a:rPr lang="en-GB" sz="1200" dirty="0"/>
              <a:t>salt, PBKDF2 and HMAC-SHA256, match stored value for user?</a:t>
            </a:r>
          </a:p>
        </p:txBody>
      </p:sp>
      <p:sp>
        <p:nvSpPr>
          <p:cNvPr id="67" name="Arrow: Right 66">
            <a:extLst>
              <a:ext uri="{FF2B5EF4-FFF2-40B4-BE49-F238E27FC236}">
                <a16:creationId xmlns:a16="http://schemas.microsoft.com/office/drawing/2014/main" id="{B5A2B4EB-3C34-47E1-958A-8D07C90FD762}"/>
              </a:ext>
            </a:extLst>
          </p:cNvPr>
          <p:cNvSpPr/>
          <p:nvPr/>
        </p:nvSpPr>
        <p:spPr bwMode="auto">
          <a:xfrm>
            <a:off x="6118558" y="6000523"/>
            <a:ext cx="489278" cy="41189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E86541BB-C77C-4303-9085-4002B55C9E91}"/>
              </a:ext>
            </a:extLst>
          </p:cNvPr>
          <p:cNvSpPr txBox="1"/>
          <p:nvPr/>
        </p:nvSpPr>
        <p:spPr>
          <a:xfrm>
            <a:off x="0" y="5304434"/>
            <a:ext cx="3574320" cy="1114151"/>
          </a:xfrm>
          <a:prstGeom prst="rect">
            <a:avLst/>
          </a:prstGeom>
          <a:solidFill>
            <a:schemeClr val="bg1"/>
          </a:solidFill>
          <a:ln>
            <a:noFill/>
          </a:ln>
        </p:spPr>
        <p:txBody>
          <a:bodyPr wrap="square" lIns="182880" tIns="146304" rIns="182880" bIns="146304" rtlCol="0">
            <a:spAutoFit/>
          </a:bodyPr>
          <a:lstStyle/>
          <a:p>
            <a:pPr algn="l">
              <a:lnSpc>
                <a:spcPct val="90000"/>
              </a:lnSpc>
              <a:spcAft>
                <a:spcPts val="600"/>
              </a:spcAft>
            </a:pPr>
            <a:r>
              <a:rPr lang="en-GB" sz="1200" i="1" dirty="0">
                <a:solidFill>
                  <a:srgbClr val="000000"/>
                </a:solidFill>
                <a:latin typeface="Segoe UI" pitchFamily="34" charset="0"/>
                <a:ea typeface="Segoe UI" pitchFamily="34" charset="0"/>
                <a:cs typeface="Segoe UI" pitchFamily="34" charset="0"/>
              </a:rPr>
              <a:t>Note: The on-premises Azure AD Connect AD account requires AD permissions:</a:t>
            </a:r>
          </a:p>
          <a:p>
            <a:pPr marL="171450" indent="-171450" algn="l">
              <a:lnSpc>
                <a:spcPct val="90000"/>
              </a:lnSpc>
              <a:spcAft>
                <a:spcPts val="600"/>
              </a:spcAft>
              <a:buFont typeface="Arial" panose="020B0604020202020204" pitchFamily="34" charset="0"/>
              <a:buChar char="•"/>
            </a:pPr>
            <a:r>
              <a:rPr lang="en-GB" sz="1200" i="1" dirty="0">
                <a:solidFill>
                  <a:srgbClr val="000000"/>
                </a:solidFill>
                <a:latin typeface="Segoe UI" pitchFamily="34" charset="0"/>
                <a:ea typeface="Segoe UI" pitchFamily="34" charset="0"/>
                <a:cs typeface="Segoe UI" pitchFamily="34" charset="0"/>
              </a:rPr>
              <a:t>Replicate Directory Changes</a:t>
            </a:r>
          </a:p>
          <a:p>
            <a:pPr marL="171450" indent="-171450" algn="l">
              <a:lnSpc>
                <a:spcPct val="90000"/>
              </a:lnSpc>
              <a:spcAft>
                <a:spcPts val="600"/>
              </a:spcAft>
              <a:buFont typeface="Arial" panose="020B0604020202020204" pitchFamily="34" charset="0"/>
              <a:buChar char="•"/>
            </a:pPr>
            <a:r>
              <a:rPr lang="en-GB" sz="1200" i="1" dirty="0">
                <a:solidFill>
                  <a:srgbClr val="000000"/>
                </a:solidFill>
                <a:latin typeface="Segoe UI" pitchFamily="34" charset="0"/>
                <a:ea typeface="Segoe UI" pitchFamily="34" charset="0"/>
                <a:cs typeface="Segoe UI" pitchFamily="34" charset="0"/>
              </a:rPr>
              <a:t>Replicate Directory Changes All</a:t>
            </a:r>
          </a:p>
        </p:txBody>
      </p:sp>
      <p:sp>
        <p:nvSpPr>
          <p:cNvPr id="69" name="TextBox 68">
            <a:extLst>
              <a:ext uri="{FF2B5EF4-FFF2-40B4-BE49-F238E27FC236}">
                <a16:creationId xmlns:a16="http://schemas.microsoft.com/office/drawing/2014/main" id="{30153975-4D35-4F0A-B860-44C0523465B4}"/>
              </a:ext>
            </a:extLst>
          </p:cNvPr>
          <p:cNvSpPr txBox="1"/>
          <p:nvPr/>
        </p:nvSpPr>
        <p:spPr>
          <a:xfrm>
            <a:off x="-150486" y="6636765"/>
            <a:ext cx="5422869" cy="461665"/>
          </a:xfrm>
          <a:prstGeom prst="rect">
            <a:avLst/>
          </a:prstGeom>
          <a:noFill/>
          <a:ln>
            <a:noFill/>
          </a:ln>
        </p:spPr>
        <p:txBody>
          <a:bodyPr wrap="square" lIns="182880" tIns="146304" rIns="182880" bIns="146304" rtlCol="0">
            <a:spAutoFit/>
          </a:bodyPr>
          <a:lstStyle/>
          <a:p>
            <a:pPr algn="l">
              <a:lnSpc>
                <a:spcPct val="90000"/>
              </a:lnSpc>
              <a:spcAft>
                <a:spcPts val="600"/>
              </a:spcAft>
            </a:pPr>
            <a:r>
              <a:rPr lang="en-GB" sz="1200" dirty="0">
                <a:solidFill>
                  <a:srgbClr val="000000"/>
                </a:solidFill>
                <a:latin typeface="Segoe UI" pitchFamily="34" charset="0"/>
                <a:ea typeface="Segoe UI" pitchFamily="34" charset="0"/>
                <a:cs typeface="Segoe UI" pitchFamily="34" charset="0"/>
              </a:rPr>
              <a:t>PBKDF = password based Key  Derivation Function (RFC 2898)</a:t>
            </a:r>
          </a:p>
        </p:txBody>
      </p:sp>
      <p:grpSp>
        <p:nvGrpSpPr>
          <p:cNvPr id="80" name="Group 79">
            <a:extLst>
              <a:ext uri="{FF2B5EF4-FFF2-40B4-BE49-F238E27FC236}">
                <a16:creationId xmlns:a16="http://schemas.microsoft.com/office/drawing/2014/main" id="{33691F29-FD33-4609-BDD9-34CE8983CC58}"/>
              </a:ext>
            </a:extLst>
          </p:cNvPr>
          <p:cNvGrpSpPr/>
          <p:nvPr/>
        </p:nvGrpSpPr>
        <p:grpSpPr>
          <a:xfrm>
            <a:off x="9028848" y="495921"/>
            <a:ext cx="2767171" cy="1446878"/>
            <a:chOff x="7431433" y="3094780"/>
            <a:chExt cx="3170344" cy="1827028"/>
          </a:xfrm>
        </p:grpSpPr>
        <p:sp>
          <p:nvSpPr>
            <p:cNvPr id="81" name="Freeform 38">
              <a:extLst>
                <a:ext uri="{FF2B5EF4-FFF2-40B4-BE49-F238E27FC236}">
                  <a16:creationId xmlns:a16="http://schemas.microsoft.com/office/drawing/2014/main" id="{B7EE717C-E191-48F0-AC9F-543683546542}"/>
                </a:ext>
              </a:extLst>
            </p:cNvPr>
            <p:cNvSpPr>
              <a:spLocks/>
            </p:cNvSpPr>
            <p:nvPr/>
          </p:nvSpPr>
          <p:spPr bwMode="auto">
            <a:xfrm>
              <a:off x="8401385" y="3474930"/>
              <a:ext cx="2200392" cy="144687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pic>
          <p:nvPicPr>
            <p:cNvPr id="82" name="Picture 81">
              <a:extLst>
                <a:ext uri="{FF2B5EF4-FFF2-40B4-BE49-F238E27FC236}">
                  <a16:creationId xmlns:a16="http://schemas.microsoft.com/office/drawing/2014/main" id="{FBD1761E-1540-41FB-86A9-1673701C15D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74548" y="3951123"/>
              <a:ext cx="851938" cy="851939"/>
            </a:xfrm>
            <a:prstGeom prst="rect">
              <a:avLst/>
            </a:prstGeom>
          </p:spPr>
        </p:pic>
        <p:sp>
          <p:nvSpPr>
            <p:cNvPr id="83" name="Rectangle 82">
              <a:extLst>
                <a:ext uri="{FF2B5EF4-FFF2-40B4-BE49-F238E27FC236}">
                  <a16:creationId xmlns:a16="http://schemas.microsoft.com/office/drawing/2014/main" id="{CE4C9F99-6622-438A-A210-F49D24A50A3F}"/>
                </a:ext>
              </a:extLst>
            </p:cNvPr>
            <p:cNvSpPr/>
            <p:nvPr/>
          </p:nvSpPr>
          <p:spPr>
            <a:xfrm>
              <a:off x="7431433" y="3094780"/>
              <a:ext cx="2200391" cy="606280"/>
            </a:xfrm>
            <a:prstGeom prst="rect">
              <a:avLst/>
            </a:prstGeom>
          </p:spPr>
          <p:txBody>
            <a:bodyPr wrap="squar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Microsoft Azure</a:t>
              </a:r>
              <a:br>
                <a:rPr kumimoji="0" lang="en-US" sz="14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br>
              <a:r>
                <a:rPr kumimoji="0" lang="en-US" sz="14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Active Directory</a:t>
              </a:r>
            </a:p>
          </p:txBody>
        </p:sp>
        <p:sp>
          <p:nvSpPr>
            <p:cNvPr id="84" name="Freeform: Shape 83">
              <a:extLst>
                <a:ext uri="{FF2B5EF4-FFF2-40B4-BE49-F238E27FC236}">
                  <a16:creationId xmlns:a16="http://schemas.microsoft.com/office/drawing/2014/main" id="{867C03D5-9625-40D1-9D3F-81B3C6B73E0B}"/>
                </a:ext>
              </a:extLst>
            </p:cNvPr>
            <p:cNvSpPr/>
            <p:nvPr/>
          </p:nvSpPr>
          <p:spPr bwMode="auto">
            <a:xfrm>
              <a:off x="8325382" y="3626645"/>
              <a:ext cx="2198111" cy="12948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594522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Password write-back</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09366" y="1537160"/>
            <a:ext cx="6228907" cy="41642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What is it</a:t>
            </a:r>
          </a:p>
          <a:p>
            <a:pPr lvl="1">
              <a:buFont typeface="Wingdings" panose="05000000000000000000" pitchFamily="2" charset="2"/>
              <a:buChar char="§"/>
              <a:defRPr/>
            </a:pPr>
            <a:r>
              <a:rPr lang="en-US" sz="1200" dirty="0"/>
              <a:t>Allows a password (that is changed in the cloud) to be written back to on-premises</a:t>
            </a:r>
          </a:p>
          <a:p>
            <a:pPr lvl="1">
              <a:buFont typeface="Wingdings" panose="05000000000000000000" pitchFamily="2" charset="2"/>
              <a:buChar char="§"/>
              <a:defRPr/>
            </a:pPr>
            <a:r>
              <a:rPr lang="en-US" sz="1200" dirty="0"/>
              <a:t>Convenient cloud-based way for your users to reset their on-premises passwords wherever they are.</a:t>
            </a:r>
            <a:endParaRPr lang="en-US" sz="12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200" dirty="0"/>
              <a:t>This is required for the Self-service password reset  feature (SSPR and password change)</a:t>
            </a:r>
            <a:endParaRPr lang="en-US" sz="12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200" dirty="0">
                <a:gradFill>
                  <a:gsLst>
                    <a:gs pos="1250">
                      <a:srgbClr val="505050"/>
                    </a:gs>
                    <a:gs pos="100000">
                      <a:srgbClr val="505050"/>
                    </a:gs>
                  </a:gsLst>
                  <a:lin ang="5400000" scaled="0"/>
                </a:gradFill>
              </a:rPr>
              <a:t>Optional feature of Azure AD Connect (Part of Azure AD Premium edition)</a:t>
            </a:r>
          </a:p>
          <a:p>
            <a:pPr>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How do I enable it</a:t>
            </a:r>
          </a:p>
          <a:p>
            <a:pPr lvl="1">
              <a:buFont typeface="Wingdings" panose="05000000000000000000" pitchFamily="2" charset="2"/>
              <a:buChar char="§"/>
              <a:defRPr/>
            </a:pPr>
            <a:r>
              <a:rPr lang="en-US" sz="1200" dirty="0">
                <a:gradFill>
                  <a:gsLst>
                    <a:gs pos="1250">
                      <a:srgbClr val="505050"/>
                    </a:gs>
                    <a:gs pos="100000">
                      <a:srgbClr val="505050"/>
                    </a:gs>
                  </a:gsLst>
                  <a:lin ang="5400000" scaled="0"/>
                </a:gradFill>
              </a:rPr>
              <a:t>Turn-on the feature by selecting </a:t>
            </a:r>
            <a:r>
              <a:rPr lang="en-US" sz="1200" dirty="0"/>
              <a:t> “</a:t>
            </a:r>
            <a:r>
              <a:rPr lang="en-US" sz="1200" b="1" dirty="0"/>
              <a:t>Password writeback</a:t>
            </a:r>
            <a:r>
              <a:rPr lang="en-US" sz="1200" dirty="0"/>
              <a:t>” in the configuration wizard of Azure AD Connect</a:t>
            </a:r>
            <a:endParaRPr lang="en-US" sz="1200" dirty="0">
              <a:gradFill>
                <a:gsLst>
                  <a:gs pos="1250">
                    <a:srgbClr val="505050"/>
                  </a:gs>
                  <a:gs pos="100000">
                    <a:srgbClr val="505050"/>
                  </a:gs>
                </a:gsLst>
                <a:lin ang="5400000" scaled="0"/>
              </a:gradFill>
              <a:latin typeface="+mn-lt"/>
            </a:endParaRPr>
          </a:p>
          <a:p>
            <a:pPr>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When does it write back</a:t>
            </a:r>
          </a:p>
          <a:p>
            <a:pPr lvl="1">
              <a:buFont typeface="Wingdings" panose="05000000000000000000" pitchFamily="2" charset="2"/>
              <a:buChar char="§"/>
              <a:defRPr/>
            </a:pPr>
            <a:r>
              <a:rPr lang="en-US" sz="1200" dirty="0">
                <a:gradFill>
                  <a:gsLst>
                    <a:gs pos="1250">
                      <a:srgbClr val="505050"/>
                    </a:gs>
                    <a:gs pos="100000">
                      <a:srgbClr val="505050"/>
                    </a:gs>
                  </a:gsLst>
                  <a:lin ang="5400000" scaled="0"/>
                </a:gradFill>
              </a:rPr>
              <a:t>Cloud authenticated (</a:t>
            </a:r>
            <a:r>
              <a:rPr lang="en-US" sz="1200" b="1" dirty="0">
                <a:gradFill>
                  <a:gsLst>
                    <a:gs pos="1250">
                      <a:srgbClr val="505050"/>
                    </a:gs>
                    <a:gs pos="100000">
                      <a:srgbClr val="505050"/>
                    </a:gs>
                  </a:gsLst>
                  <a:lin ang="5400000" scaled="0"/>
                </a:gradFill>
              </a:rPr>
              <a:t>managed</a:t>
            </a:r>
            <a:r>
              <a:rPr lang="en-US" sz="1200" dirty="0">
                <a:gradFill>
                  <a:gsLst>
                    <a:gs pos="1250">
                      <a:srgbClr val="505050"/>
                    </a:gs>
                    <a:gs pos="100000">
                      <a:srgbClr val="505050"/>
                    </a:gs>
                  </a:gsLst>
                  <a:lin ang="5400000" scaled="0"/>
                </a:gradFill>
              </a:rPr>
              <a:t>) user and password sync is enabled</a:t>
            </a:r>
          </a:p>
          <a:p>
            <a:pPr lvl="1">
              <a:buFont typeface="Wingdings" panose="05000000000000000000" pitchFamily="2" charset="2"/>
              <a:buChar char="§"/>
              <a:defRPr/>
            </a:pPr>
            <a:r>
              <a:rPr lang="en-US" sz="1200" dirty="0">
                <a:gradFill>
                  <a:gsLst>
                    <a:gs pos="1250">
                      <a:srgbClr val="505050"/>
                    </a:gs>
                    <a:gs pos="100000">
                      <a:srgbClr val="505050"/>
                    </a:gs>
                  </a:gsLst>
                  <a:lin ang="5400000" scaled="0"/>
                </a:gradFill>
              </a:rPr>
              <a:t>On-premises SSO authenticated (</a:t>
            </a:r>
            <a:r>
              <a:rPr lang="en-US" sz="1200" b="1" dirty="0">
                <a:gradFill>
                  <a:gsLst>
                    <a:gs pos="1250">
                      <a:srgbClr val="505050"/>
                    </a:gs>
                    <a:gs pos="100000">
                      <a:srgbClr val="505050"/>
                    </a:gs>
                  </a:gsLst>
                  <a:lin ang="5400000" scaled="0"/>
                </a:gradFill>
              </a:rPr>
              <a:t>federated</a:t>
            </a:r>
            <a:r>
              <a:rPr lang="en-US" sz="1200" dirty="0">
                <a:gradFill>
                  <a:gsLst>
                    <a:gs pos="1250">
                      <a:srgbClr val="505050"/>
                    </a:gs>
                    <a:gs pos="100000">
                      <a:srgbClr val="505050"/>
                    </a:gs>
                  </a:gsLst>
                  <a:lin ang="5400000" scaled="0"/>
                </a:gradFill>
              </a:rPr>
              <a:t>) user</a:t>
            </a:r>
          </a:p>
          <a:p>
            <a:pPr>
              <a:buFont typeface="Wingdings" panose="05000000000000000000" pitchFamily="2" charset="2"/>
              <a:buChar char="§"/>
              <a:defRPr/>
            </a:pPr>
            <a:r>
              <a:rPr lang="en-US" sz="1800" dirty="0">
                <a:gradFill>
                  <a:gsLst>
                    <a:gs pos="1250">
                      <a:srgbClr val="505050"/>
                    </a:gs>
                    <a:gs pos="100000">
                      <a:srgbClr val="505050"/>
                    </a:gs>
                  </a:gsLst>
                  <a:lin ang="5400000" scaled="0"/>
                </a:gradFill>
                <a:latin typeface="+mn-lt"/>
              </a:rPr>
              <a:t>Security</a:t>
            </a:r>
          </a:p>
          <a:p>
            <a:pPr lvl="1">
              <a:buFont typeface="Wingdings" panose="05000000000000000000" pitchFamily="2" charset="2"/>
              <a:buChar char="§"/>
              <a:defRPr/>
            </a:pPr>
            <a:r>
              <a:rPr lang="en-US" sz="1200" dirty="0">
                <a:gradFill>
                  <a:gsLst>
                    <a:gs pos="1250">
                      <a:srgbClr val="505050"/>
                    </a:gs>
                    <a:gs pos="100000">
                      <a:srgbClr val="505050"/>
                    </a:gs>
                  </a:gsLst>
                  <a:lin ang="5400000" scaled="0"/>
                </a:gradFill>
              </a:rPr>
              <a:t>All communication takes place over SSL</a:t>
            </a:r>
          </a:p>
          <a:p>
            <a:pPr lvl="1">
              <a:buFont typeface="Wingdings" panose="05000000000000000000" pitchFamily="2" charset="2"/>
              <a:buChar char="§"/>
              <a:defRPr/>
            </a:pPr>
            <a:r>
              <a:rPr lang="en-US" sz="1200" dirty="0">
                <a:gradFill>
                  <a:gsLst>
                    <a:gs pos="1250">
                      <a:srgbClr val="505050"/>
                    </a:gs>
                    <a:gs pos="100000">
                      <a:srgbClr val="505050"/>
                    </a:gs>
                  </a:gsLst>
                  <a:lin ang="5400000" scaled="0"/>
                </a:gradFill>
              </a:rPr>
              <a:t>Registration of public/private key pairs for transport and encryption, you keep the private keys</a:t>
            </a:r>
            <a:br>
              <a:rPr lang="en-US" sz="1200" dirty="0">
                <a:gradFill>
                  <a:gsLst>
                    <a:gs pos="1250">
                      <a:srgbClr val="505050"/>
                    </a:gs>
                    <a:gs pos="100000">
                      <a:srgbClr val="505050"/>
                    </a:gs>
                  </a:gsLst>
                  <a:lin ang="5400000" scaled="0"/>
                </a:gradFill>
              </a:rPr>
            </a:br>
            <a:endParaRPr lang="en-US" sz="1200" dirty="0">
              <a:gradFill>
                <a:gsLst>
                  <a:gs pos="1250">
                    <a:srgbClr val="505050"/>
                  </a:gs>
                  <a:gs pos="100000">
                    <a:srgbClr val="505050"/>
                  </a:gs>
                </a:gsLst>
                <a:lin ang="5400000" scaled="0"/>
              </a:gradFill>
            </a:endParaRPr>
          </a:p>
        </p:txBody>
      </p:sp>
      <p:pic>
        <p:nvPicPr>
          <p:cNvPr id="3" name="Picture 2">
            <a:extLst>
              <a:ext uri="{FF2B5EF4-FFF2-40B4-BE49-F238E27FC236}">
                <a16:creationId xmlns:a16="http://schemas.microsoft.com/office/drawing/2014/main" id="{53593F58-A983-4EB1-8239-4BAF14DCE4CF}"/>
              </a:ext>
            </a:extLst>
          </p:cNvPr>
          <p:cNvPicPr>
            <a:picLocks noChangeAspect="1"/>
          </p:cNvPicPr>
          <p:nvPr/>
        </p:nvPicPr>
        <p:blipFill>
          <a:blip r:embed="rId3"/>
          <a:stretch>
            <a:fillRect/>
          </a:stretch>
        </p:blipFill>
        <p:spPr>
          <a:xfrm>
            <a:off x="6595048" y="1896471"/>
            <a:ext cx="5658293" cy="3889576"/>
          </a:xfrm>
          <a:prstGeom prst="rect">
            <a:avLst/>
          </a:prstGeom>
        </p:spPr>
      </p:pic>
      <p:cxnSp>
        <p:nvCxnSpPr>
          <p:cNvPr id="6" name="Straight Arrow Connector 5">
            <a:extLst>
              <a:ext uri="{FF2B5EF4-FFF2-40B4-BE49-F238E27FC236}">
                <a16:creationId xmlns:a16="http://schemas.microsoft.com/office/drawing/2014/main" id="{5AD35230-85F2-4B89-B938-173136B43ECB}"/>
              </a:ext>
            </a:extLst>
          </p:cNvPr>
          <p:cNvCxnSpPr/>
          <p:nvPr/>
        </p:nvCxnSpPr>
        <p:spPr>
          <a:xfrm>
            <a:off x="6309676" y="3863018"/>
            <a:ext cx="45719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19390E-4879-4993-A473-4230963894BB}"/>
              </a:ext>
            </a:extLst>
          </p:cNvPr>
          <p:cNvSpPr txBox="1"/>
          <p:nvPr/>
        </p:nvSpPr>
        <p:spPr>
          <a:xfrm>
            <a:off x="274702" y="5641735"/>
            <a:ext cx="8975021" cy="1415772"/>
          </a:xfrm>
          <a:prstGeom prst="rect">
            <a:avLst/>
          </a:prstGeom>
          <a:noFill/>
        </p:spPr>
        <p:txBody>
          <a:bodyPr wrap="none" lIns="182880" tIns="146304" rIns="182880" bIns="146304" rtlCol="0">
            <a:spAutoFit/>
          </a:bodyPr>
          <a:lstStyle/>
          <a:p>
            <a:pPr marL="342900" indent="-342900" algn="l">
              <a:buFont typeface="Wingdings" panose="05000000000000000000" pitchFamily="2" charset="2"/>
              <a:buChar char="§"/>
            </a:pPr>
            <a:r>
              <a:rPr lang="en-US" sz="1400" dirty="0"/>
              <a:t>On-premises authentication modes that are supported for password writeback:</a:t>
            </a:r>
          </a:p>
          <a:p>
            <a:pPr marL="882625" lvl="1" indent="-342900" algn="l">
              <a:buFont typeface="Wingdings" panose="05000000000000000000" pitchFamily="2" charset="2"/>
              <a:buChar char="§"/>
            </a:pPr>
            <a:r>
              <a:rPr lang="en-US" sz="1200" b="1" dirty="0"/>
              <a:t>Cloud-only users</a:t>
            </a:r>
            <a:r>
              <a:rPr lang="en-US" sz="1200" dirty="0"/>
              <a:t>: Password writeback does not apply in this situation, because there is no on-premises password.</a:t>
            </a:r>
          </a:p>
          <a:p>
            <a:pPr marL="882625" lvl="1" indent="-342900" algn="l">
              <a:buFont typeface="Wingdings" panose="05000000000000000000" pitchFamily="2" charset="2"/>
              <a:buChar char="§"/>
            </a:pPr>
            <a:r>
              <a:rPr lang="en-US" sz="1200" b="1" dirty="0"/>
              <a:t>Password-synchronized users</a:t>
            </a:r>
            <a:r>
              <a:rPr lang="en-US" sz="1200" dirty="0"/>
              <a:t>: Password writeback is supported.</a:t>
            </a:r>
          </a:p>
          <a:p>
            <a:pPr marL="882625" lvl="1" indent="-342900" algn="l">
              <a:buFont typeface="Wingdings" panose="05000000000000000000" pitchFamily="2" charset="2"/>
              <a:buChar char="§"/>
            </a:pPr>
            <a:r>
              <a:rPr lang="en-US" sz="1200" b="1" dirty="0"/>
              <a:t>Federated users</a:t>
            </a:r>
            <a:r>
              <a:rPr lang="en-US" sz="1200" dirty="0"/>
              <a:t>: Password writeback is supported.</a:t>
            </a:r>
          </a:p>
          <a:p>
            <a:pPr marL="882625" lvl="1" indent="-342900" algn="l">
              <a:buFont typeface="Wingdings" panose="05000000000000000000" pitchFamily="2" charset="2"/>
              <a:buChar char="§"/>
            </a:pPr>
            <a:r>
              <a:rPr lang="en-US" sz="1200" b="1" dirty="0"/>
              <a:t>Pass-through Authentication users</a:t>
            </a:r>
            <a:r>
              <a:rPr lang="en-US" sz="1200" dirty="0"/>
              <a:t>: Password writeback is supported.</a:t>
            </a:r>
          </a:p>
          <a:p>
            <a:pPr marL="342900" indent="-342900" algn="l">
              <a:lnSpc>
                <a:spcPct val="90000"/>
              </a:lnSpc>
              <a:spcAft>
                <a:spcPts val="600"/>
              </a:spcAft>
              <a:buFont typeface="Wingdings" panose="05000000000000000000" pitchFamily="2" charset="2"/>
              <a:buChar char="§"/>
            </a:pPr>
            <a:endParaRPr lang="fr-FR"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678975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868892-9901-426C-98A0-8C50A678B7F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25</a:t>
            </a:fld>
            <a:endParaRPr lang="en-US" dirty="0"/>
          </a:p>
        </p:txBody>
      </p:sp>
      <p:sp>
        <p:nvSpPr>
          <p:cNvPr id="3" name="Text Placeholder 2">
            <a:extLst>
              <a:ext uri="{FF2B5EF4-FFF2-40B4-BE49-F238E27FC236}">
                <a16:creationId xmlns:a16="http://schemas.microsoft.com/office/drawing/2014/main" id="{CBDDB18D-FF30-4B99-978E-9B3732ADA569}"/>
              </a:ext>
            </a:extLst>
          </p:cNvPr>
          <p:cNvSpPr>
            <a:spLocks noGrp="1"/>
          </p:cNvSpPr>
          <p:nvPr>
            <p:ph type="body" sz="quarter" idx="13"/>
          </p:nvPr>
        </p:nvSpPr>
        <p:spPr/>
        <p:txBody>
          <a:bodyPr/>
          <a:lstStyle/>
          <a:p>
            <a:r>
              <a:rPr lang="en-US" dirty="0"/>
              <a:t>Password Write-Back (Registration) </a:t>
            </a:r>
            <a:endParaRPr lang="fr-FR" dirty="0"/>
          </a:p>
        </p:txBody>
      </p:sp>
      <p:sp>
        <p:nvSpPr>
          <p:cNvPr id="124" name="Rectangle 123">
            <a:extLst>
              <a:ext uri="{FF2B5EF4-FFF2-40B4-BE49-F238E27FC236}">
                <a16:creationId xmlns:a16="http://schemas.microsoft.com/office/drawing/2014/main" id="{37883130-ACA8-4F7C-A0CC-EEF8951F868B}"/>
              </a:ext>
            </a:extLst>
          </p:cNvPr>
          <p:cNvSpPr/>
          <p:nvPr/>
        </p:nvSpPr>
        <p:spPr bwMode="auto">
          <a:xfrm>
            <a:off x="457580" y="1668482"/>
            <a:ext cx="11338436" cy="48947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0">
            <a:extLst>
              <a:ext uri="{FF2B5EF4-FFF2-40B4-BE49-F238E27FC236}">
                <a16:creationId xmlns:a16="http://schemas.microsoft.com/office/drawing/2014/main" id="{22D06D3A-B001-406B-8DFF-022E7DF3316E}"/>
              </a:ext>
            </a:extLst>
          </p:cNvPr>
          <p:cNvSpPr>
            <a:spLocks noEditPoints="1"/>
          </p:cNvSpPr>
          <p:nvPr/>
        </p:nvSpPr>
        <p:spPr bwMode="black">
          <a:xfrm>
            <a:off x="7115707" y="631914"/>
            <a:ext cx="4880155" cy="298697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ln/>
          <a:extLst/>
        </p:spPr>
        <p:style>
          <a:lnRef idx="2">
            <a:schemeClr val="accent1"/>
          </a:lnRef>
          <a:fillRef idx="1">
            <a:schemeClr val="lt1"/>
          </a:fillRef>
          <a:effectRef idx="0">
            <a:schemeClr val="accent1"/>
          </a:effectRef>
          <a:fontRef idx="minor">
            <a:schemeClr val="dk1"/>
          </a:fontRef>
        </p:style>
        <p:txBody>
          <a:bodyPr vert="horz" wrap="square" lIns="93223" tIns="46612" rIns="93223" bIns="46612" numCol="1" anchor="t" anchorCtr="0" compatLnSpc="1">
            <a:prstTxWarp prst="textNoShape">
              <a:avLst/>
            </a:prstTxWarp>
          </a:bodyPr>
          <a:lstStyle/>
          <a:p>
            <a:pPr algn="l" defTabSz="914224" fontAlgn="auto"/>
            <a:endParaRPr lang="en-US" sz="1937" kern="0">
              <a:solidFill>
                <a:srgbClr val="000000"/>
              </a:solidFill>
              <a:latin typeface="Segoe UI"/>
            </a:endParaRPr>
          </a:p>
        </p:txBody>
      </p:sp>
      <p:sp>
        <p:nvSpPr>
          <p:cNvPr id="126" name="Oval 125">
            <a:extLst>
              <a:ext uri="{FF2B5EF4-FFF2-40B4-BE49-F238E27FC236}">
                <a16:creationId xmlns:a16="http://schemas.microsoft.com/office/drawing/2014/main" id="{A2AA1C29-8ABF-4A75-BF6D-39559BC168A0}"/>
              </a:ext>
            </a:extLst>
          </p:cNvPr>
          <p:cNvSpPr/>
          <p:nvPr>
            <p:custDataLst>
              <p:tags r:id="rId1"/>
            </p:custDataLst>
          </p:nvPr>
        </p:nvSpPr>
        <p:spPr bwMode="auto">
          <a:xfrm>
            <a:off x="7115707" y="4788324"/>
            <a:ext cx="5211558" cy="2091702"/>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1877" tIns="55939" rIns="111877" bIns="55939" numCol="1" rtlCol="0" anchor="ctr" anchorCtr="0" compatLnSpc="1">
            <a:prstTxWarp prst="textNoShape">
              <a:avLst/>
            </a:prstTxWarp>
          </a:bodyPr>
          <a:lstStyle/>
          <a:p>
            <a:pPr defTabSz="1118347">
              <a:spcBef>
                <a:spcPct val="0"/>
              </a:spcBef>
              <a:spcAft>
                <a:spcPct val="0"/>
              </a:spcAft>
            </a:pPr>
            <a:endParaRPr lang="en-US" sz="2753" kern="0" dirty="0">
              <a:solidFill>
                <a:srgbClr val="595959"/>
              </a:solidFill>
              <a:latin typeface="Segoe UI"/>
            </a:endParaRPr>
          </a:p>
        </p:txBody>
      </p:sp>
      <p:grpSp>
        <p:nvGrpSpPr>
          <p:cNvPr id="127" name="Group 126">
            <a:extLst>
              <a:ext uri="{FF2B5EF4-FFF2-40B4-BE49-F238E27FC236}">
                <a16:creationId xmlns:a16="http://schemas.microsoft.com/office/drawing/2014/main" id="{841186B3-55CD-40D3-B0AC-1AC07C2C8D60}"/>
              </a:ext>
            </a:extLst>
          </p:cNvPr>
          <p:cNvGrpSpPr/>
          <p:nvPr/>
        </p:nvGrpSpPr>
        <p:grpSpPr>
          <a:xfrm>
            <a:off x="8700342" y="1964341"/>
            <a:ext cx="1525167" cy="1275364"/>
            <a:chOff x="1840649" y="4818296"/>
            <a:chExt cx="966161" cy="691914"/>
          </a:xfrm>
        </p:grpSpPr>
        <p:sp>
          <p:nvSpPr>
            <p:cNvPr id="128" name="Freeform 117">
              <a:extLst>
                <a:ext uri="{FF2B5EF4-FFF2-40B4-BE49-F238E27FC236}">
                  <a16:creationId xmlns:a16="http://schemas.microsoft.com/office/drawing/2014/main" id="{21489B90-E428-429D-8478-1484405ACF29}"/>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29" name="Freeform 118">
              <a:extLst>
                <a:ext uri="{FF2B5EF4-FFF2-40B4-BE49-F238E27FC236}">
                  <a16:creationId xmlns:a16="http://schemas.microsoft.com/office/drawing/2014/main" id="{7E0DA630-3AC1-40AC-8FFC-FA6E950A8D38}"/>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0" name="Oval 129">
              <a:extLst>
                <a:ext uri="{FF2B5EF4-FFF2-40B4-BE49-F238E27FC236}">
                  <a16:creationId xmlns:a16="http://schemas.microsoft.com/office/drawing/2014/main" id="{76872131-CF05-4C16-B8E4-3447EE5B5168}"/>
                </a:ext>
              </a:extLst>
            </p:cNvPr>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1" name="Oval 130">
              <a:extLst>
                <a:ext uri="{FF2B5EF4-FFF2-40B4-BE49-F238E27FC236}">
                  <a16:creationId xmlns:a16="http://schemas.microsoft.com/office/drawing/2014/main" id="{82F8F698-83D3-4B84-84ED-D3CF4C809507}"/>
                </a:ext>
              </a:extLst>
            </p:cNvPr>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2" name="Oval 131">
              <a:extLst>
                <a:ext uri="{FF2B5EF4-FFF2-40B4-BE49-F238E27FC236}">
                  <a16:creationId xmlns:a16="http://schemas.microsoft.com/office/drawing/2014/main" id="{E64C3F72-F1E3-460E-A55D-D3E3F76F292A}"/>
                </a:ext>
              </a:extLst>
            </p:cNvPr>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3" name="Oval 132">
              <a:extLst>
                <a:ext uri="{FF2B5EF4-FFF2-40B4-BE49-F238E27FC236}">
                  <a16:creationId xmlns:a16="http://schemas.microsoft.com/office/drawing/2014/main" id="{0091E9EC-E9F2-4991-AE2B-9F5CD5CF0510}"/>
                </a:ext>
              </a:extLst>
            </p:cNvPr>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4" name="Oval 133">
              <a:extLst>
                <a:ext uri="{FF2B5EF4-FFF2-40B4-BE49-F238E27FC236}">
                  <a16:creationId xmlns:a16="http://schemas.microsoft.com/office/drawing/2014/main" id="{CE0884FD-91D1-45AD-9E6F-E5F4EA0527A2}"/>
                </a:ext>
              </a:extLst>
            </p:cNvPr>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5" name="Oval 134">
              <a:extLst>
                <a:ext uri="{FF2B5EF4-FFF2-40B4-BE49-F238E27FC236}">
                  <a16:creationId xmlns:a16="http://schemas.microsoft.com/office/drawing/2014/main" id="{FE92224F-0DBD-4EFC-8834-D57B77541955}"/>
                </a:ext>
              </a:extLst>
            </p:cNvPr>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6" name="Oval 135">
              <a:extLst>
                <a:ext uri="{FF2B5EF4-FFF2-40B4-BE49-F238E27FC236}">
                  <a16:creationId xmlns:a16="http://schemas.microsoft.com/office/drawing/2014/main" id="{DB99D2BC-D867-4CAC-A1C4-06176F75A7FC}"/>
                </a:ext>
              </a:extLst>
            </p:cNvPr>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7" name="Oval 136">
              <a:extLst>
                <a:ext uri="{FF2B5EF4-FFF2-40B4-BE49-F238E27FC236}">
                  <a16:creationId xmlns:a16="http://schemas.microsoft.com/office/drawing/2014/main" id="{BCA38003-1165-45BA-AAF9-19C4F5FE6B83}"/>
                </a:ext>
              </a:extLst>
            </p:cNvPr>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38" name="Arc 137">
              <a:extLst>
                <a:ext uri="{FF2B5EF4-FFF2-40B4-BE49-F238E27FC236}">
                  <a16:creationId xmlns:a16="http://schemas.microsoft.com/office/drawing/2014/main" id="{1A4F1F2D-F764-421F-9692-5632F55B8FD7}"/>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fontAlgn="auto">
                <a:defRPr/>
              </a:pPr>
              <a:endParaRPr lang="en-US" sz="1835" dirty="0">
                <a:ln>
                  <a:solidFill>
                    <a:srgbClr val="FFFFFF">
                      <a:alpha val="0"/>
                    </a:srgbClr>
                  </a:solidFill>
                </a:ln>
                <a:solidFill>
                  <a:srgbClr val="292929"/>
                </a:solidFill>
                <a:latin typeface="Segoe UI"/>
              </a:endParaRPr>
            </a:p>
          </p:txBody>
        </p:sp>
        <p:sp>
          <p:nvSpPr>
            <p:cNvPr id="139" name="Arc 138">
              <a:extLst>
                <a:ext uri="{FF2B5EF4-FFF2-40B4-BE49-F238E27FC236}">
                  <a16:creationId xmlns:a16="http://schemas.microsoft.com/office/drawing/2014/main" id="{91FD9B86-0BBC-4839-ABC7-CEA11164A3A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fontAlgn="auto">
                <a:defRPr/>
              </a:pPr>
              <a:endParaRPr lang="en-US" sz="1835" dirty="0">
                <a:ln>
                  <a:solidFill>
                    <a:srgbClr val="FFFFFF">
                      <a:alpha val="0"/>
                    </a:srgbClr>
                  </a:solidFill>
                </a:ln>
                <a:solidFill>
                  <a:srgbClr val="292929"/>
                </a:solidFill>
                <a:latin typeface="Segoe UI"/>
              </a:endParaRPr>
            </a:p>
          </p:txBody>
        </p:sp>
        <p:sp>
          <p:nvSpPr>
            <p:cNvPr id="140" name="Arc 139">
              <a:extLst>
                <a:ext uri="{FF2B5EF4-FFF2-40B4-BE49-F238E27FC236}">
                  <a16:creationId xmlns:a16="http://schemas.microsoft.com/office/drawing/2014/main" id="{32B860F8-2194-45E0-901E-E5E18F719662}"/>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fontAlgn="auto">
                <a:defRPr/>
              </a:pPr>
              <a:endParaRPr lang="en-US" sz="1835" dirty="0">
                <a:ln>
                  <a:solidFill>
                    <a:srgbClr val="FFFFFF">
                      <a:alpha val="0"/>
                    </a:srgbClr>
                  </a:solidFill>
                </a:ln>
                <a:solidFill>
                  <a:srgbClr val="292929"/>
                </a:solidFill>
                <a:latin typeface="Segoe UI"/>
              </a:endParaRPr>
            </a:p>
          </p:txBody>
        </p:sp>
        <p:cxnSp>
          <p:nvCxnSpPr>
            <p:cNvPr id="141" name="Straight Connector 140">
              <a:extLst>
                <a:ext uri="{FF2B5EF4-FFF2-40B4-BE49-F238E27FC236}">
                  <a16:creationId xmlns:a16="http://schemas.microsoft.com/office/drawing/2014/main" id="{99BCC043-8113-4A9B-8C5C-271B5608D874}"/>
                </a:ext>
              </a:extLst>
            </p:cNvPr>
            <p:cNvCxnSpPr>
              <a:stCxn id="130" idx="4"/>
              <a:endCxn id="132"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142" name="Oval 141">
              <a:extLst>
                <a:ext uri="{FF2B5EF4-FFF2-40B4-BE49-F238E27FC236}">
                  <a16:creationId xmlns:a16="http://schemas.microsoft.com/office/drawing/2014/main" id="{2955B47A-16C5-473F-A74D-7C503ED1ECF3}"/>
                </a:ext>
              </a:extLst>
            </p:cNvPr>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43" name="Straight Connector 142">
              <a:extLst>
                <a:ext uri="{FF2B5EF4-FFF2-40B4-BE49-F238E27FC236}">
                  <a16:creationId xmlns:a16="http://schemas.microsoft.com/office/drawing/2014/main" id="{1464B302-B12B-4934-8726-D1FF5D36B4DD}"/>
                </a:ext>
              </a:extLst>
            </p:cNvPr>
            <p:cNvCxnSpPr>
              <a:stCxn id="131" idx="4"/>
              <a:endCxn id="133"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144" name="Oval 143">
              <a:extLst>
                <a:ext uri="{FF2B5EF4-FFF2-40B4-BE49-F238E27FC236}">
                  <a16:creationId xmlns:a16="http://schemas.microsoft.com/office/drawing/2014/main" id="{C624365F-7800-455A-BEB3-65B3616B98F7}"/>
                </a:ext>
              </a:extLst>
            </p:cNvPr>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45" name="Straight Connector 144">
              <a:extLst>
                <a:ext uri="{FF2B5EF4-FFF2-40B4-BE49-F238E27FC236}">
                  <a16:creationId xmlns:a16="http://schemas.microsoft.com/office/drawing/2014/main" id="{028BD82D-03BA-49A4-81E6-23D11D491B24}"/>
                </a:ext>
              </a:extLst>
            </p:cNvPr>
            <p:cNvCxnSpPr>
              <a:stCxn id="131" idx="3"/>
              <a:endCxn id="136"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146" name="Oval 145">
              <a:extLst>
                <a:ext uri="{FF2B5EF4-FFF2-40B4-BE49-F238E27FC236}">
                  <a16:creationId xmlns:a16="http://schemas.microsoft.com/office/drawing/2014/main" id="{30D77A7A-203A-4609-87DA-86000C9FAB25}"/>
                </a:ext>
              </a:extLst>
            </p:cNvPr>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47" name="Straight Connector 146">
              <a:extLst>
                <a:ext uri="{FF2B5EF4-FFF2-40B4-BE49-F238E27FC236}">
                  <a16:creationId xmlns:a16="http://schemas.microsoft.com/office/drawing/2014/main" id="{5A57ADF0-3F0C-4CF2-A2A3-C8A0AF3FE7DC}"/>
                </a:ext>
              </a:extLst>
            </p:cNvPr>
            <p:cNvCxnSpPr>
              <a:stCxn id="130" idx="3"/>
              <a:endCxn id="137"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148" name="Oval 147">
              <a:extLst>
                <a:ext uri="{FF2B5EF4-FFF2-40B4-BE49-F238E27FC236}">
                  <a16:creationId xmlns:a16="http://schemas.microsoft.com/office/drawing/2014/main" id="{1D3465D1-0D21-446C-A57B-7F8F9CF345C4}"/>
                </a:ext>
              </a:extLst>
            </p:cNvPr>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49" name="Straight Connector 148">
              <a:extLst>
                <a:ext uri="{FF2B5EF4-FFF2-40B4-BE49-F238E27FC236}">
                  <a16:creationId xmlns:a16="http://schemas.microsoft.com/office/drawing/2014/main" id="{B7828911-47A4-46DC-85FF-AA9F2AD58ACC}"/>
                </a:ext>
              </a:extLst>
            </p:cNvPr>
            <p:cNvCxnSpPr>
              <a:stCxn id="142" idx="3"/>
              <a:endCxn id="135"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150" name="Straight Connector 149">
              <a:extLst>
                <a:ext uri="{FF2B5EF4-FFF2-40B4-BE49-F238E27FC236}">
                  <a16:creationId xmlns:a16="http://schemas.microsoft.com/office/drawing/2014/main" id="{694755B4-DC88-4D46-AC1D-FE2CE8C2FEF6}"/>
                </a:ext>
              </a:extLst>
            </p:cNvPr>
            <p:cNvCxnSpPr>
              <a:stCxn id="144" idx="3"/>
              <a:endCxn id="134" idx="7"/>
            </p:cNvCxnSpPr>
            <p:nvPr/>
          </p:nvCxnSpPr>
          <p:spPr>
            <a:xfrm>
              <a:off x="2429325" y="5217994"/>
              <a:ext cx="61506" cy="88679"/>
            </a:xfrm>
            <a:prstGeom prst="line">
              <a:avLst/>
            </a:prstGeom>
            <a:noFill/>
            <a:ln w="9525" cap="flat" cmpd="sng" algn="ctr">
              <a:solidFill>
                <a:srgbClr val="FFFFFF"/>
              </a:solidFill>
              <a:prstDash val="solid"/>
            </a:ln>
            <a:effectLst/>
          </p:spPr>
        </p:cxnSp>
      </p:grpSp>
      <p:grpSp>
        <p:nvGrpSpPr>
          <p:cNvPr id="151" name="Group 150">
            <a:extLst>
              <a:ext uri="{FF2B5EF4-FFF2-40B4-BE49-F238E27FC236}">
                <a16:creationId xmlns:a16="http://schemas.microsoft.com/office/drawing/2014/main" id="{F3ADD82A-0EC8-4E0E-B40B-0C5ECC9F3760}"/>
              </a:ext>
            </a:extLst>
          </p:cNvPr>
          <p:cNvGrpSpPr/>
          <p:nvPr/>
        </p:nvGrpSpPr>
        <p:grpSpPr>
          <a:xfrm>
            <a:off x="8957971" y="5490954"/>
            <a:ext cx="1525167" cy="1275364"/>
            <a:chOff x="1840649" y="4818296"/>
            <a:chExt cx="966161" cy="691914"/>
          </a:xfrm>
        </p:grpSpPr>
        <p:sp>
          <p:nvSpPr>
            <p:cNvPr id="152" name="Freeform 141">
              <a:extLst>
                <a:ext uri="{FF2B5EF4-FFF2-40B4-BE49-F238E27FC236}">
                  <a16:creationId xmlns:a16="http://schemas.microsoft.com/office/drawing/2014/main" id="{F83657FF-8AEB-4A0A-9934-C1715DF39B2A}"/>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3" name="Freeform 142">
              <a:extLst>
                <a:ext uri="{FF2B5EF4-FFF2-40B4-BE49-F238E27FC236}">
                  <a16:creationId xmlns:a16="http://schemas.microsoft.com/office/drawing/2014/main" id="{916E4BA4-A284-4B25-A8B6-CDD8B12624FD}"/>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4" name="Oval 153">
              <a:extLst>
                <a:ext uri="{FF2B5EF4-FFF2-40B4-BE49-F238E27FC236}">
                  <a16:creationId xmlns:a16="http://schemas.microsoft.com/office/drawing/2014/main" id="{43273292-812B-4C1C-9D2F-9A9300B85315}"/>
                </a:ext>
              </a:extLst>
            </p:cNvPr>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5" name="Oval 154">
              <a:extLst>
                <a:ext uri="{FF2B5EF4-FFF2-40B4-BE49-F238E27FC236}">
                  <a16:creationId xmlns:a16="http://schemas.microsoft.com/office/drawing/2014/main" id="{802827F4-5737-4A79-AA39-BABBE57F68B3}"/>
                </a:ext>
              </a:extLst>
            </p:cNvPr>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6" name="Oval 155">
              <a:extLst>
                <a:ext uri="{FF2B5EF4-FFF2-40B4-BE49-F238E27FC236}">
                  <a16:creationId xmlns:a16="http://schemas.microsoft.com/office/drawing/2014/main" id="{0680DF49-6F3A-4025-94B7-A67CCF3C4CF7}"/>
                </a:ext>
              </a:extLst>
            </p:cNvPr>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7" name="Oval 156">
              <a:extLst>
                <a:ext uri="{FF2B5EF4-FFF2-40B4-BE49-F238E27FC236}">
                  <a16:creationId xmlns:a16="http://schemas.microsoft.com/office/drawing/2014/main" id="{A0F71CA9-71EA-482F-B84E-EA70D3AC3B5A}"/>
                </a:ext>
              </a:extLst>
            </p:cNvPr>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8" name="Oval 157">
              <a:extLst>
                <a:ext uri="{FF2B5EF4-FFF2-40B4-BE49-F238E27FC236}">
                  <a16:creationId xmlns:a16="http://schemas.microsoft.com/office/drawing/2014/main" id="{F6B10F5A-5905-468D-876E-DB5DCF7DFE90}"/>
                </a:ext>
              </a:extLst>
            </p:cNvPr>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59" name="Oval 158">
              <a:extLst>
                <a:ext uri="{FF2B5EF4-FFF2-40B4-BE49-F238E27FC236}">
                  <a16:creationId xmlns:a16="http://schemas.microsoft.com/office/drawing/2014/main" id="{0CD92D64-434C-4508-9DBD-B0990FC50953}"/>
                </a:ext>
              </a:extLst>
            </p:cNvPr>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60" name="Oval 159">
              <a:extLst>
                <a:ext uri="{FF2B5EF4-FFF2-40B4-BE49-F238E27FC236}">
                  <a16:creationId xmlns:a16="http://schemas.microsoft.com/office/drawing/2014/main" id="{B3B75F03-1F53-40FA-A370-AA5859DB93CE}"/>
                </a:ext>
              </a:extLst>
            </p:cNvPr>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61" name="Oval 160">
              <a:extLst>
                <a:ext uri="{FF2B5EF4-FFF2-40B4-BE49-F238E27FC236}">
                  <a16:creationId xmlns:a16="http://schemas.microsoft.com/office/drawing/2014/main" id="{CE643C48-BEE4-45DC-A206-A88933FFC396}"/>
                </a:ext>
              </a:extLst>
            </p:cNvPr>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sp>
          <p:nvSpPr>
            <p:cNvPr id="162" name="Arc 161">
              <a:extLst>
                <a:ext uri="{FF2B5EF4-FFF2-40B4-BE49-F238E27FC236}">
                  <a16:creationId xmlns:a16="http://schemas.microsoft.com/office/drawing/2014/main" id="{7783095E-1716-42B4-AC35-EC6ED063746D}"/>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fontAlgn="auto">
                <a:defRPr/>
              </a:pPr>
              <a:endParaRPr lang="en-US" sz="1835" dirty="0">
                <a:ln>
                  <a:solidFill>
                    <a:srgbClr val="FFFFFF">
                      <a:alpha val="0"/>
                    </a:srgbClr>
                  </a:solidFill>
                </a:ln>
                <a:solidFill>
                  <a:srgbClr val="292929"/>
                </a:solidFill>
                <a:latin typeface="Segoe UI"/>
              </a:endParaRPr>
            </a:p>
          </p:txBody>
        </p:sp>
        <p:sp>
          <p:nvSpPr>
            <p:cNvPr id="163" name="Arc 162">
              <a:extLst>
                <a:ext uri="{FF2B5EF4-FFF2-40B4-BE49-F238E27FC236}">
                  <a16:creationId xmlns:a16="http://schemas.microsoft.com/office/drawing/2014/main" id="{CBE374A4-32C1-4C71-AF31-7F705FECE0CC}"/>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fontAlgn="auto">
                <a:defRPr/>
              </a:pPr>
              <a:endParaRPr lang="en-US" sz="1835" dirty="0">
                <a:ln>
                  <a:solidFill>
                    <a:srgbClr val="FFFFFF">
                      <a:alpha val="0"/>
                    </a:srgbClr>
                  </a:solidFill>
                </a:ln>
                <a:solidFill>
                  <a:srgbClr val="292929"/>
                </a:solidFill>
                <a:latin typeface="Segoe UI"/>
              </a:endParaRPr>
            </a:p>
          </p:txBody>
        </p:sp>
        <p:sp>
          <p:nvSpPr>
            <p:cNvPr id="164" name="Arc 163">
              <a:extLst>
                <a:ext uri="{FF2B5EF4-FFF2-40B4-BE49-F238E27FC236}">
                  <a16:creationId xmlns:a16="http://schemas.microsoft.com/office/drawing/2014/main" id="{7CDEBB71-E3C1-4378-92BE-E7A8C8F2289A}"/>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fontAlgn="auto">
                <a:defRPr/>
              </a:pPr>
              <a:endParaRPr lang="en-US" sz="1835" dirty="0">
                <a:ln>
                  <a:solidFill>
                    <a:srgbClr val="FFFFFF">
                      <a:alpha val="0"/>
                    </a:srgbClr>
                  </a:solidFill>
                </a:ln>
                <a:solidFill>
                  <a:srgbClr val="292929"/>
                </a:solidFill>
                <a:latin typeface="Segoe UI"/>
              </a:endParaRPr>
            </a:p>
          </p:txBody>
        </p:sp>
        <p:cxnSp>
          <p:nvCxnSpPr>
            <p:cNvPr id="165" name="Straight Connector 164">
              <a:extLst>
                <a:ext uri="{FF2B5EF4-FFF2-40B4-BE49-F238E27FC236}">
                  <a16:creationId xmlns:a16="http://schemas.microsoft.com/office/drawing/2014/main" id="{314484B7-E263-4E39-94A3-C1FF6125179C}"/>
                </a:ext>
              </a:extLst>
            </p:cNvPr>
            <p:cNvCxnSpPr>
              <a:stCxn id="154" idx="4"/>
              <a:endCxn id="156"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166" name="Oval 165">
              <a:extLst>
                <a:ext uri="{FF2B5EF4-FFF2-40B4-BE49-F238E27FC236}">
                  <a16:creationId xmlns:a16="http://schemas.microsoft.com/office/drawing/2014/main" id="{8B9AEEFB-527E-494A-9F8D-16EA2EB08E3B}"/>
                </a:ext>
              </a:extLst>
            </p:cNvPr>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67" name="Straight Connector 166">
              <a:extLst>
                <a:ext uri="{FF2B5EF4-FFF2-40B4-BE49-F238E27FC236}">
                  <a16:creationId xmlns:a16="http://schemas.microsoft.com/office/drawing/2014/main" id="{93316AD2-8ED3-4661-8350-7E7F31586427}"/>
                </a:ext>
              </a:extLst>
            </p:cNvPr>
            <p:cNvCxnSpPr>
              <a:stCxn id="155" idx="4"/>
              <a:endCxn id="157"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168" name="Oval 167">
              <a:extLst>
                <a:ext uri="{FF2B5EF4-FFF2-40B4-BE49-F238E27FC236}">
                  <a16:creationId xmlns:a16="http://schemas.microsoft.com/office/drawing/2014/main" id="{E3E676AC-B559-42B8-867D-AA8AA8ECA1D1}"/>
                </a:ext>
              </a:extLst>
            </p:cNvPr>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69" name="Straight Connector 168">
              <a:extLst>
                <a:ext uri="{FF2B5EF4-FFF2-40B4-BE49-F238E27FC236}">
                  <a16:creationId xmlns:a16="http://schemas.microsoft.com/office/drawing/2014/main" id="{A02A9A5A-802C-4BF2-AE8F-D1C78892861F}"/>
                </a:ext>
              </a:extLst>
            </p:cNvPr>
            <p:cNvCxnSpPr>
              <a:stCxn id="155" idx="3"/>
              <a:endCxn id="160"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170" name="Oval 169">
              <a:extLst>
                <a:ext uri="{FF2B5EF4-FFF2-40B4-BE49-F238E27FC236}">
                  <a16:creationId xmlns:a16="http://schemas.microsoft.com/office/drawing/2014/main" id="{4422B106-FD61-49FB-A920-F59BE7DBE9A9}"/>
                </a:ext>
              </a:extLst>
            </p:cNvPr>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71" name="Straight Connector 170">
              <a:extLst>
                <a:ext uri="{FF2B5EF4-FFF2-40B4-BE49-F238E27FC236}">
                  <a16:creationId xmlns:a16="http://schemas.microsoft.com/office/drawing/2014/main" id="{852EF440-5440-46C7-8143-08170E3619ED}"/>
                </a:ext>
              </a:extLst>
            </p:cNvPr>
            <p:cNvCxnSpPr>
              <a:stCxn id="154" idx="3"/>
              <a:endCxn id="161"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172" name="Oval 171">
              <a:extLst>
                <a:ext uri="{FF2B5EF4-FFF2-40B4-BE49-F238E27FC236}">
                  <a16:creationId xmlns:a16="http://schemas.microsoft.com/office/drawing/2014/main" id="{C351D410-74ED-4B6A-96E3-F95C39C0F4D7}"/>
                </a:ext>
              </a:extLst>
            </p:cNvPr>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fontAlgn="auto">
                <a:defRPr/>
              </a:pPr>
              <a:endParaRPr lang="en-US" sz="1835" kern="0" dirty="0">
                <a:ln>
                  <a:solidFill>
                    <a:srgbClr val="FFFFFF">
                      <a:alpha val="0"/>
                    </a:srgbClr>
                  </a:solidFill>
                </a:ln>
                <a:solidFill>
                  <a:srgbClr val="292929"/>
                </a:solidFill>
                <a:latin typeface="Segoe UI"/>
              </a:endParaRPr>
            </a:p>
          </p:txBody>
        </p:sp>
        <p:cxnSp>
          <p:nvCxnSpPr>
            <p:cNvPr id="173" name="Straight Connector 172">
              <a:extLst>
                <a:ext uri="{FF2B5EF4-FFF2-40B4-BE49-F238E27FC236}">
                  <a16:creationId xmlns:a16="http://schemas.microsoft.com/office/drawing/2014/main" id="{91318108-CCEA-41CF-8AC3-029617BDCA25}"/>
                </a:ext>
              </a:extLst>
            </p:cNvPr>
            <p:cNvCxnSpPr>
              <a:stCxn id="166" idx="3"/>
              <a:endCxn id="159"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174" name="Straight Connector 173">
              <a:extLst>
                <a:ext uri="{FF2B5EF4-FFF2-40B4-BE49-F238E27FC236}">
                  <a16:creationId xmlns:a16="http://schemas.microsoft.com/office/drawing/2014/main" id="{E2FCCD01-9425-4001-B59D-2BD1A868DD03}"/>
                </a:ext>
              </a:extLst>
            </p:cNvPr>
            <p:cNvCxnSpPr>
              <a:stCxn id="168" idx="3"/>
              <a:endCxn id="158" idx="7"/>
            </p:cNvCxnSpPr>
            <p:nvPr/>
          </p:nvCxnSpPr>
          <p:spPr>
            <a:xfrm>
              <a:off x="2429325" y="5217994"/>
              <a:ext cx="61506" cy="88679"/>
            </a:xfrm>
            <a:prstGeom prst="line">
              <a:avLst/>
            </a:prstGeom>
            <a:noFill/>
            <a:ln w="9525" cap="flat" cmpd="sng" algn="ctr">
              <a:solidFill>
                <a:srgbClr val="FFFFFF"/>
              </a:solidFill>
              <a:prstDash val="solid"/>
            </a:ln>
            <a:effectLst/>
          </p:spPr>
        </p:cxnSp>
      </p:grpSp>
      <p:sp>
        <p:nvSpPr>
          <p:cNvPr id="175" name="Rectangle 174">
            <a:extLst>
              <a:ext uri="{FF2B5EF4-FFF2-40B4-BE49-F238E27FC236}">
                <a16:creationId xmlns:a16="http://schemas.microsoft.com/office/drawing/2014/main" id="{4F7E0BB7-1A05-4223-BEC9-87DAD9DAE734}"/>
              </a:ext>
            </a:extLst>
          </p:cNvPr>
          <p:cNvSpPr/>
          <p:nvPr/>
        </p:nvSpPr>
        <p:spPr>
          <a:xfrm>
            <a:off x="7675354" y="2578762"/>
            <a:ext cx="1067011" cy="408060"/>
          </a:xfrm>
          <a:prstGeom prst="rect">
            <a:avLst/>
          </a:prstGeom>
        </p:spPr>
        <p:txBody>
          <a:bodyPr wrap="square" lIns="0" tIns="0" rIns="0" bIns="0" anchor="ctr">
            <a:spAutoFit/>
          </a:bodyPr>
          <a:lstStyle/>
          <a:p>
            <a:pPr defTabSz="1117965">
              <a:spcBef>
                <a:spcPts val="1469"/>
              </a:spcBef>
              <a:spcAft>
                <a:spcPct val="0"/>
              </a:spcAft>
            </a:pPr>
            <a:r>
              <a:rPr lang="en-US" sz="1326" b="1" kern="0" dirty="0">
                <a:ln>
                  <a:solidFill>
                    <a:srgbClr val="FFFFFF">
                      <a:alpha val="0"/>
                    </a:srgbClr>
                  </a:solidFill>
                </a:ln>
                <a:solidFill>
                  <a:srgbClr val="000000"/>
                </a:solidFill>
                <a:latin typeface="Segoe UI" panose="020B0502040204020203" pitchFamily="34" charset="0"/>
              </a:rPr>
              <a:t>Azure Active Directory</a:t>
            </a:r>
          </a:p>
        </p:txBody>
      </p:sp>
      <p:sp>
        <p:nvSpPr>
          <p:cNvPr id="176" name="Rectangle 175">
            <a:extLst>
              <a:ext uri="{FF2B5EF4-FFF2-40B4-BE49-F238E27FC236}">
                <a16:creationId xmlns:a16="http://schemas.microsoft.com/office/drawing/2014/main" id="{99DFE507-3559-4504-85BA-7A8AF317A013}"/>
              </a:ext>
            </a:extLst>
          </p:cNvPr>
          <p:cNvSpPr/>
          <p:nvPr/>
        </p:nvSpPr>
        <p:spPr>
          <a:xfrm>
            <a:off x="8054701" y="5872043"/>
            <a:ext cx="1067011" cy="624276"/>
          </a:xfrm>
          <a:prstGeom prst="rect">
            <a:avLst/>
          </a:prstGeom>
        </p:spPr>
        <p:txBody>
          <a:bodyPr wrap="square" lIns="0" tIns="0" rIns="0" bIns="0" anchor="ctr">
            <a:spAutoFit/>
          </a:bodyPr>
          <a:lstStyle/>
          <a:p>
            <a:pPr defTabSz="1117965">
              <a:spcBef>
                <a:spcPts val="1469"/>
              </a:spcBef>
              <a:spcAft>
                <a:spcPct val="0"/>
              </a:spcAft>
            </a:pPr>
            <a:r>
              <a:rPr lang="en-US" sz="1326" b="1" kern="0" dirty="0">
                <a:ln>
                  <a:solidFill>
                    <a:srgbClr val="FFFFFF">
                      <a:alpha val="0"/>
                    </a:srgbClr>
                  </a:solidFill>
                </a:ln>
                <a:solidFill>
                  <a:srgbClr val="000000"/>
                </a:solidFill>
                <a:latin typeface="Segoe UI" panose="020B0502040204020203" pitchFamily="34" charset="0"/>
              </a:rPr>
              <a:t>Windows Server Active Directory</a:t>
            </a:r>
          </a:p>
        </p:txBody>
      </p:sp>
      <p:sp>
        <p:nvSpPr>
          <p:cNvPr id="177" name="Isosceles Triangle 176">
            <a:extLst>
              <a:ext uri="{FF2B5EF4-FFF2-40B4-BE49-F238E27FC236}">
                <a16:creationId xmlns:a16="http://schemas.microsoft.com/office/drawing/2014/main" id="{23D34281-8181-4ACB-AA62-6FABA7810034}"/>
              </a:ext>
            </a:extLst>
          </p:cNvPr>
          <p:cNvSpPr/>
          <p:nvPr/>
        </p:nvSpPr>
        <p:spPr bwMode="auto">
          <a:xfrm>
            <a:off x="9395378" y="4934697"/>
            <a:ext cx="650699" cy="442547"/>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8" name="Picture 177">
            <a:extLst>
              <a:ext uri="{FF2B5EF4-FFF2-40B4-BE49-F238E27FC236}">
                <a16:creationId xmlns:a16="http://schemas.microsoft.com/office/drawing/2014/main" id="{63AD8BCF-59BB-43B7-817E-1C35A18D70A5}"/>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1" b="97549" l="5392" r="99510"/>
                    </a14:imgEffect>
                  </a14:imgLayer>
                </a14:imgProps>
              </a:ext>
              <a:ext uri="{28A0092B-C50C-407E-A947-70E740481C1C}">
                <a14:useLocalDpi xmlns:a14="http://schemas.microsoft.com/office/drawing/2010/main" val="0"/>
              </a:ext>
            </a:extLst>
          </a:blip>
          <a:stretch>
            <a:fillRect/>
          </a:stretch>
        </p:blipFill>
        <p:spPr>
          <a:xfrm>
            <a:off x="10077747" y="4951714"/>
            <a:ext cx="522223" cy="522223"/>
          </a:xfrm>
          <a:prstGeom prst="rect">
            <a:avLst/>
          </a:prstGeom>
        </p:spPr>
      </p:pic>
      <p:pic>
        <p:nvPicPr>
          <p:cNvPr id="179" name="Picture 178">
            <a:extLst>
              <a:ext uri="{FF2B5EF4-FFF2-40B4-BE49-F238E27FC236}">
                <a16:creationId xmlns:a16="http://schemas.microsoft.com/office/drawing/2014/main" id="{51A7BDA1-CCE7-4857-B32D-4C18C548B1E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1" b="97549" l="5392" r="99510"/>
                    </a14:imgEffect>
                  </a14:imgLayer>
                </a14:imgProps>
              </a:ext>
              <a:ext uri="{28A0092B-C50C-407E-A947-70E740481C1C}">
                <a14:useLocalDpi xmlns:a14="http://schemas.microsoft.com/office/drawing/2010/main" val="0"/>
              </a:ext>
            </a:extLst>
          </a:blip>
          <a:stretch>
            <a:fillRect/>
          </a:stretch>
        </p:blipFill>
        <p:spPr>
          <a:xfrm>
            <a:off x="10077747" y="4941431"/>
            <a:ext cx="522223" cy="522223"/>
          </a:xfrm>
          <a:prstGeom prst="rect">
            <a:avLst/>
          </a:prstGeom>
        </p:spPr>
      </p:pic>
      <p:sp>
        <p:nvSpPr>
          <p:cNvPr id="180" name="TextBox 179">
            <a:extLst>
              <a:ext uri="{FF2B5EF4-FFF2-40B4-BE49-F238E27FC236}">
                <a16:creationId xmlns:a16="http://schemas.microsoft.com/office/drawing/2014/main" id="{1785A900-7CC5-4A9F-84BF-7C3777989787}"/>
              </a:ext>
            </a:extLst>
          </p:cNvPr>
          <p:cNvSpPr txBox="1"/>
          <p:nvPr/>
        </p:nvSpPr>
        <p:spPr>
          <a:xfrm>
            <a:off x="10208235" y="2630793"/>
            <a:ext cx="1197593" cy="489295"/>
          </a:xfrm>
          <a:prstGeom prst="rect">
            <a:avLst/>
          </a:prstGeom>
          <a:noFill/>
        </p:spPr>
        <p:txBody>
          <a:bodyPr wrap="square" lIns="182854" tIns="146283" rIns="182854" bIns="146283" rtlCol="0">
            <a:spAutoFit/>
          </a:bodyPr>
          <a:lstStyle/>
          <a:p>
            <a:pPr algn="l" defTabSz="914224" fontAlgn="auto">
              <a:lnSpc>
                <a:spcPct val="90000"/>
              </a:lnSpc>
              <a:spcAft>
                <a:spcPts val="600"/>
              </a:spcAft>
            </a:pPr>
            <a:r>
              <a:rPr lang="en-US" sz="1399" kern="0" dirty="0">
                <a:solidFill>
                  <a:srgbClr val="000000"/>
                </a:solidFill>
                <a:latin typeface="Segoe UI" panose="020B0502040204020203" pitchFamily="34" charset="0"/>
              </a:rPr>
              <a:t>Public Key</a:t>
            </a:r>
          </a:p>
        </p:txBody>
      </p:sp>
      <p:sp>
        <p:nvSpPr>
          <p:cNvPr id="181" name="TextBox 180">
            <a:extLst>
              <a:ext uri="{FF2B5EF4-FFF2-40B4-BE49-F238E27FC236}">
                <a16:creationId xmlns:a16="http://schemas.microsoft.com/office/drawing/2014/main" id="{6EED68F6-7096-49BD-B01D-B3262D0D04A2}"/>
              </a:ext>
            </a:extLst>
          </p:cNvPr>
          <p:cNvSpPr txBox="1"/>
          <p:nvPr/>
        </p:nvSpPr>
        <p:spPr>
          <a:xfrm>
            <a:off x="10439689" y="5084440"/>
            <a:ext cx="1360843" cy="489295"/>
          </a:xfrm>
          <a:prstGeom prst="rect">
            <a:avLst/>
          </a:prstGeom>
          <a:noFill/>
        </p:spPr>
        <p:txBody>
          <a:bodyPr wrap="square" lIns="182854" tIns="146283" rIns="182854" bIns="146283" rtlCol="0">
            <a:spAutoFit/>
          </a:bodyPr>
          <a:lstStyle/>
          <a:p>
            <a:pPr algn="l" defTabSz="914224" fontAlgn="auto">
              <a:lnSpc>
                <a:spcPct val="90000"/>
              </a:lnSpc>
              <a:spcAft>
                <a:spcPts val="600"/>
              </a:spcAft>
            </a:pPr>
            <a:r>
              <a:rPr lang="en-US" sz="1399" kern="0" dirty="0">
                <a:solidFill>
                  <a:srgbClr val="000000"/>
                </a:solidFill>
                <a:latin typeface="Segoe UI" panose="020B0502040204020203" pitchFamily="34" charset="0"/>
              </a:rPr>
              <a:t>Private Key</a:t>
            </a:r>
          </a:p>
        </p:txBody>
      </p:sp>
      <p:sp>
        <p:nvSpPr>
          <p:cNvPr id="182" name="Rectangle 181">
            <a:extLst>
              <a:ext uri="{FF2B5EF4-FFF2-40B4-BE49-F238E27FC236}">
                <a16:creationId xmlns:a16="http://schemas.microsoft.com/office/drawing/2014/main" id="{34672C19-6C86-42E5-89A0-30F65F0C91F8}"/>
              </a:ext>
            </a:extLst>
          </p:cNvPr>
          <p:cNvSpPr/>
          <p:nvPr/>
        </p:nvSpPr>
        <p:spPr>
          <a:xfrm>
            <a:off x="8503887" y="4945850"/>
            <a:ext cx="1067011" cy="416183"/>
          </a:xfrm>
          <a:prstGeom prst="rect">
            <a:avLst/>
          </a:prstGeom>
        </p:spPr>
        <p:txBody>
          <a:bodyPr wrap="square" lIns="0" tIns="0" rIns="0" bIns="0" anchor="ctr">
            <a:spAutoFit/>
          </a:bodyPr>
          <a:lstStyle/>
          <a:p>
            <a:pPr defTabSz="1117965">
              <a:spcBef>
                <a:spcPts val="1469"/>
              </a:spcBef>
              <a:spcAft>
                <a:spcPct val="0"/>
              </a:spcAft>
            </a:pPr>
            <a:r>
              <a:rPr lang="en-US" sz="1326" b="1" kern="0" dirty="0">
                <a:ln>
                  <a:solidFill>
                    <a:srgbClr val="FFFFFF">
                      <a:alpha val="0"/>
                    </a:srgbClr>
                  </a:solidFill>
                </a:ln>
                <a:solidFill>
                  <a:srgbClr val="000000"/>
                </a:solidFill>
                <a:latin typeface="Segoe UI" panose="020B0502040204020203" pitchFamily="34" charset="0"/>
              </a:rPr>
              <a:t>Directory Sync Tool</a:t>
            </a:r>
          </a:p>
        </p:txBody>
      </p:sp>
      <p:sp>
        <p:nvSpPr>
          <p:cNvPr id="183" name="Text Placeholder 7">
            <a:extLst>
              <a:ext uri="{FF2B5EF4-FFF2-40B4-BE49-F238E27FC236}">
                <a16:creationId xmlns:a16="http://schemas.microsoft.com/office/drawing/2014/main" id="{98122315-E6BD-4B66-AC19-8644F8DA3900}"/>
              </a:ext>
            </a:extLst>
          </p:cNvPr>
          <p:cNvSpPr txBox="1">
            <a:spLocks/>
          </p:cNvSpPr>
          <p:nvPr/>
        </p:nvSpPr>
        <p:spPr>
          <a:xfrm>
            <a:off x="520680" y="1760168"/>
            <a:ext cx="5379075" cy="1489612"/>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6"/>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6"/>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6"/>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6"/>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6"/>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algn="l" defTabSz="914224">
              <a:buClr>
                <a:srgbClr val="00BCF2"/>
              </a:buClr>
              <a:buNone/>
            </a:pPr>
            <a:r>
              <a:rPr lang="en-US" sz="2400" kern="0" dirty="0">
                <a:solidFill>
                  <a:srgbClr val="00B0F0"/>
                </a:solidFill>
                <a:latin typeface="Segoe UI" panose="020B0502040204020203" pitchFamily="34" charset="0"/>
                <a:cs typeface="Segoe UI" panose="020B0502040204020203" pitchFamily="34" charset="0"/>
              </a:rPr>
              <a:t>Admin turn on feature using:</a:t>
            </a:r>
            <a:r>
              <a:rPr lang="en-US" sz="2400" kern="0" dirty="0">
                <a:gradFill>
                  <a:gsLst>
                    <a:gs pos="2920">
                      <a:srgbClr val="00BCF2"/>
                    </a:gs>
                    <a:gs pos="39000">
                      <a:srgbClr val="00BCF2"/>
                    </a:gs>
                  </a:gsLst>
                  <a:lin ang="5400000" scaled="0"/>
                </a:gradFill>
                <a:latin typeface="Segoe UI" panose="020B0502040204020203" pitchFamily="34" charset="0"/>
                <a:cs typeface="Segoe UI" panose="020B0502040204020203" pitchFamily="34" charset="0"/>
              </a:rPr>
              <a:t>  </a:t>
            </a:r>
            <a:br>
              <a:rPr lang="en-US" sz="2400" kern="0" dirty="0">
                <a:gradFill>
                  <a:gsLst>
                    <a:gs pos="2920">
                      <a:srgbClr val="00BCF2"/>
                    </a:gs>
                    <a:gs pos="39000">
                      <a:srgbClr val="00BCF2"/>
                    </a:gs>
                  </a:gsLst>
                  <a:lin ang="5400000" scaled="0"/>
                </a:gradFill>
                <a:latin typeface="Segoe UI" panose="020B0502040204020203" pitchFamily="34" charset="0"/>
                <a:cs typeface="Segoe UI" panose="020B0502040204020203" pitchFamily="34" charset="0"/>
              </a:rPr>
            </a:br>
            <a:r>
              <a:rPr lang="en-US" sz="1600"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Turn-on the feature by selecting  “Password writeback” in the configuration wizard of Azure AD Connect</a:t>
            </a:r>
          </a:p>
          <a:p>
            <a:pPr marL="0" indent="0" algn="l" defTabSz="914224">
              <a:buClr>
                <a:srgbClr val="00BCF2"/>
              </a:buClr>
              <a:buNone/>
            </a:pPr>
            <a:endParaRPr lang="en-US" sz="16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84" name="Text Placeholder 7">
            <a:extLst>
              <a:ext uri="{FF2B5EF4-FFF2-40B4-BE49-F238E27FC236}">
                <a16:creationId xmlns:a16="http://schemas.microsoft.com/office/drawing/2014/main" id="{29C0A2A4-8A9C-40ED-B495-405F83218A93}"/>
              </a:ext>
            </a:extLst>
          </p:cNvPr>
          <p:cNvSpPr txBox="1">
            <a:spLocks/>
          </p:cNvSpPr>
          <p:nvPr/>
        </p:nvSpPr>
        <p:spPr>
          <a:xfrm>
            <a:off x="505619" y="3048662"/>
            <a:ext cx="7084203" cy="3705604"/>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6"/>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6"/>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6"/>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6"/>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6"/>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algn="l" defTabSz="914224">
              <a:buClr>
                <a:srgbClr val="00BCF2"/>
              </a:buClr>
              <a:buNone/>
            </a:pPr>
            <a:r>
              <a:rPr lang="en-US" sz="2400" kern="0" dirty="0">
                <a:gradFill>
                  <a:gsLst>
                    <a:gs pos="2920">
                      <a:srgbClr val="00BCF2"/>
                    </a:gs>
                    <a:gs pos="39000">
                      <a:srgbClr val="00BCF2"/>
                    </a:gs>
                  </a:gsLst>
                  <a:lin ang="5400000" scaled="0"/>
                </a:gradFill>
                <a:latin typeface="Segoe UI" panose="020B0502040204020203" pitchFamily="34" charset="0"/>
                <a:cs typeface="Segoe UI" panose="020B0502040204020203" pitchFamily="34" charset="0"/>
              </a:rPr>
              <a:t>Generate 3 sets of “keys”:</a:t>
            </a:r>
          </a:p>
          <a:p>
            <a:pPr marL="628584" lvl="1" indent="-285750" algn="l" defTabSz="914224">
              <a:buClr>
                <a:srgbClr val="FFFFFF"/>
              </a:buClr>
              <a:buFont typeface="Wingdings" panose="05000000000000000000" pitchFamily="2" charset="2"/>
              <a:buChar char="§"/>
            </a:pPr>
            <a:r>
              <a:rPr lang="en-US" sz="16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 random strong password for Authentication purpose of the Azure AD Connect on-premises agent.</a:t>
            </a:r>
          </a:p>
          <a:p>
            <a:pPr marL="1073084" lvl="3" indent="-285750" algn="l" defTabSz="914224">
              <a:buClr>
                <a:srgbClr val="FFFFFF"/>
              </a:buClr>
              <a:buFont typeface="Wingdings" panose="05000000000000000000" pitchFamily="2" charset="2"/>
              <a:buChar char="§"/>
            </a:pP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The on-premises agent wakes up and authenticates to the service bus by using this strong password</a:t>
            </a:r>
            <a:endParaRPr lang="en-US" sz="16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endParaRPr>
          </a:p>
          <a:p>
            <a:pPr marL="628584" lvl="1" indent="-285750" algn="l" defTabSz="914224">
              <a:buClr>
                <a:srgbClr val="FFFFFF"/>
              </a:buClr>
              <a:buFont typeface="Wingdings" panose="05000000000000000000" pitchFamily="2" charset="2"/>
              <a:buChar char="§"/>
            </a:pPr>
            <a:r>
              <a:rPr lang="en-US" sz="16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 private/public pair for Password Encryption purpose </a:t>
            </a:r>
          </a:p>
          <a:p>
            <a:pPr marL="1073084" lvl="3" indent="-285750" algn="l" defTabSz="914224">
              <a:buClr>
                <a:srgbClr val="FFFFFF"/>
              </a:buClr>
              <a:buFont typeface="Wingdings" panose="05000000000000000000" pitchFamily="2" charset="2"/>
              <a:buChar char="§"/>
            </a:pP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Password encryption with 2048-bit public RSA Key</a:t>
            </a:r>
          </a:p>
          <a:p>
            <a:pPr marL="1073084" lvl="3" indent="-285750" algn="l" defTabSz="914224">
              <a:buClr>
                <a:srgbClr val="FFFFFF"/>
              </a:buClr>
              <a:buFont typeface="Wingdings" panose="05000000000000000000" pitchFamily="2" charset="2"/>
              <a:buChar char="§"/>
            </a:pP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Protect the end-to-end password transmission (from the Reset </a:t>
            </a:r>
            <a:r>
              <a:rPr lang="en-US" sz="1200" b="1" kern="0" dirty="0" err="1">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pwd</a:t>
            </a: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page to the Azure AD connect on-prem agent)</a:t>
            </a:r>
          </a:p>
          <a:p>
            <a:pPr marL="628584" lvl="1" indent="-285750" algn="l" defTabSz="914224">
              <a:buClr>
                <a:srgbClr val="FFFFFF"/>
              </a:buClr>
              <a:buFont typeface="Wingdings" panose="05000000000000000000" pitchFamily="2" charset="2"/>
              <a:buChar char="§"/>
            </a:pPr>
            <a:r>
              <a:rPr lang="en-US" sz="16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A strong symmetric key </a:t>
            </a:r>
          </a:p>
          <a:p>
            <a:pPr marL="1073084" lvl="3" indent="-285750" algn="l" defTabSz="914224">
              <a:buClr>
                <a:srgbClr val="FFFFFF"/>
              </a:buClr>
              <a:buFont typeface="Wingdings" panose="05000000000000000000" pitchFamily="2" charset="2"/>
              <a:buChar char="§"/>
            </a:pP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For protecting an entire package (the encrypted password plus the required metadata) that is sent to the tenant-specific service bus relay. </a:t>
            </a:r>
          </a:p>
          <a:p>
            <a:pPr marL="1073084" lvl="3" indent="-285750" algn="l" defTabSz="914224">
              <a:buClr>
                <a:srgbClr val="FFFFFF"/>
              </a:buClr>
              <a:buFont typeface="Wingdings" panose="05000000000000000000" pitchFamily="2" charset="2"/>
              <a:buChar char="§"/>
            </a:pP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This encryption prevents anyone with direct access to the underlying </a:t>
            </a:r>
            <a:r>
              <a:rPr lang="en-US" sz="1200" b="1" kern="0" dirty="0" err="1">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ServiceBus</a:t>
            </a: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 channel from viewing or tampering with the contents.</a:t>
            </a:r>
          </a:p>
          <a:p>
            <a:pPr marL="1073084" lvl="3" indent="-285750" algn="l" defTabSz="914224">
              <a:buClr>
                <a:srgbClr val="FFFFFF"/>
              </a:buClr>
              <a:buFont typeface="Wingdings" panose="05000000000000000000" pitchFamily="2" charset="2"/>
              <a:buChar char="§"/>
            </a:pPr>
            <a:r>
              <a:rPr lang="en-US" sz="1200" b="1" kern="0" dirty="0">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This is encrypted by using AES-GCM.</a:t>
            </a:r>
          </a:p>
          <a:p>
            <a:pPr marL="628584" lvl="1" indent="-285750" algn="l" defTabSz="914224">
              <a:buClr>
                <a:srgbClr val="FFFFFF"/>
              </a:buClr>
              <a:buFont typeface="Arial" panose="020B0604020202020204" pitchFamily="34" charset="0"/>
              <a:buChar char="•"/>
            </a:pPr>
            <a:endParaRPr lang="en-US" sz="1600" b="1" kern="0" dirty="0">
              <a:gradFill>
                <a:gsLst>
                  <a:gs pos="125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051549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3.9469E-6 1.48888E-6 L 0.00817 -0.35406 " pathEditMode="relative" rAng="0" ptsTypes="AA">
                                      <p:cBhvr>
                                        <p:cTn id="18" dur="2000" fill="hold"/>
                                        <p:tgtEl>
                                          <p:spTgt spid="179"/>
                                        </p:tgtEl>
                                        <p:attrNameLst>
                                          <p:attrName>ppt_x</p:attrName>
                                          <p:attrName>ppt_y</p:attrName>
                                        </p:attrNameLst>
                                      </p:cBhvr>
                                      <p:rCtr x="408" y="-17703"/>
                                    </p:animMotion>
                                  </p:childTnLst>
                                </p:cTn>
                              </p:par>
                              <p:par>
                                <p:cTn id="19" presetID="1" presetClass="entr" presetSubtype="0" fill="hold" grpId="0" nodeType="with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183" grpId="0"/>
      <p:bldP spid="1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07E50-A3F8-4B95-9161-D31D64FA669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26</a:t>
            </a:fld>
            <a:endParaRPr lang="en-US" dirty="0"/>
          </a:p>
        </p:txBody>
      </p:sp>
      <p:sp>
        <p:nvSpPr>
          <p:cNvPr id="3" name="Text Placeholder 2">
            <a:extLst>
              <a:ext uri="{FF2B5EF4-FFF2-40B4-BE49-F238E27FC236}">
                <a16:creationId xmlns:a16="http://schemas.microsoft.com/office/drawing/2014/main" id="{921C4AFF-C05F-4D2F-9DCC-867AFA550A09}"/>
              </a:ext>
            </a:extLst>
          </p:cNvPr>
          <p:cNvSpPr>
            <a:spLocks noGrp="1"/>
          </p:cNvSpPr>
          <p:nvPr>
            <p:ph type="body" sz="quarter" idx="13"/>
          </p:nvPr>
        </p:nvSpPr>
        <p:spPr/>
        <p:txBody>
          <a:bodyPr/>
          <a:lstStyle/>
          <a:p>
            <a:r>
              <a:rPr lang="en-US" dirty="0"/>
              <a:t>Password Write-Back </a:t>
            </a:r>
            <a:r>
              <a:rPr lang="en-US" sz="1400" dirty="0"/>
              <a:t>(Write-back flow)</a:t>
            </a:r>
            <a:endParaRPr lang="fr-FR" dirty="0"/>
          </a:p>
        </p:txBody>
      </p:sp>
      <p:sp>
        <p:nvSpPr>
          <p:cNvPr id="4" name="Rectangle 3">
            <a:extLst>
              <a:ext uri="{FF2B5EF4-FFF2-40B4-BE49-F238E27FC236}">
                <a16:creationId xmlns:a16="http://schemas.microsoft.com/office/drawing/2014/main" id="{E7138980-09E7-4C66-95A1-4D495926B6DB}"/>
              </a:ext>
            </a:extLst>
          </p:cNvPr>
          <p:cNvSpPr/>
          <p:nvPr/>
        </p:nvSpPr>
        <p:spPr bwMode="auto">
          <a:xfrm>
            <a:off x="457580" y="1668482"/>
            <a:ext cx="11338436" cy="48947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0">
            <a:extLst>
              <a:ext uri="{FF2B5EF4-FFF2-40B4-BE49-F238E27FC236}">
                <a16:creationId xmlns:a16="http://schemas.microsoft.com/office/drawing/2014/main" id="{06462810-BC2A-4E50-86F1-FA3C2DA6555A}"/>
              </a:ext>
            </a:extLst>
          </p:cNvPr>
          <p:cNvSpPr>
            <a:spLocks noEditPoints="1"/>
          </p:cNvSpPr>
          <p:nvPr/>
        </p:nvSpPr>
        <p:spPr bwMode="black">
          <a:xfrm>
            <a:off x="7115707" y="614470"/>
            <a:ext cx="4863188" cy="300442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w="10795" cap="flat" cmpd="sng" algn="ctr">
            <a:solidFill>
              <a:srgbClr val="0072C6"/>
            </a:solidFill>
            <a:prstDash val="solid"/>
          </a:ln>
          <a:effectLst/>
          <a:extLst/>
        </p:spPr>
        <p:txBody>
          <a:bodyPr vert="horz" wrap="square" lIns="93223" tIns="46612" rIns="93223" bIns="46612" numCol="1" anchor="t" anchorCtr="0" compatLnSpc="1">
            <a:prstTxWarp prst="textNoShape">
              <a:avLst/>
            </a:prstTxWarp>
          </a:bodyPr>
          <a:lstStyle/>
          <a:p>
            <a:pPr marL="0" marR="0" lvl="0" indent="0" algn="l" defTabSz="914224" eaLnBrk="1" fontAlgn="auto" latinLnBrk="0" hangingPunct="1">
              <a:lnSpc>
                <a:spcPct val="100000"/>
              </a:lnSpc>
              <a:spcBef>
                <a:spcPts val="0"/>
              </a:spcBef>
              <a:spcAft>
                <a:spcPts val="0"/>
              </a:spcAft>
              <a:buClrTx/>
              <a:buSzTx/>
              <a:buFontTx/>
              <a:buNone/>
              <a:tabLst/>
              <a:defRPr/>
            </a:pPr>
            <a:endParaRPr kumimoji="0" lang="en-US" sz="1937" b="0" i="0" u="none" strike="noStrike" kern="0" cap="none" spc="0" normalizeH="0" baseline="0" noProof="0">
              <a:ln>
                <a:noFill/>
              </a:ln>
              <a:solidFill>
                <a:srgbClr val="000000"/>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F52EF0BF-4AA7-46BB-AE68-D413CCB867C8}"/>
              </a:ext>
            </a:extLst>
          </p:cNvPr>
          <p:cNvSpPr/>
          <p:nvPr>
            <p:custDataLst>
              <p:tags r:id="rId1"/>
            </p:custDataLst>
          </p:nvPr>
        </p:nvSpPr>
        <p:spPr bwMode="auto">
          <a:xfrm>
            <a:off x="7115707" y="4777226"/>
            <a:ext cx="5211558" cy="2091702"/>
          </a:xfrm>
          <a:prstGeom prst="ellipse">
            <a:avLst/>
          </a:prstGeom>
          <a:solidFill>
            <a:srgbClr val="FFFFFF"/>
          </a:solidFill>
          <a:ln w="10795" cap="flat" cmpd="sng" algn="ctr">
            <a:solidFill>
              <a:srgbClr val="0072C6"/>
            </a:solidFill>
            <a:prstDash val="solid"/>
            <a:headEnd type="none" w="med" len="med"/>
            <a:tailEnd type="none" w="med" len="med"/>
          </a:ln>
          <a:effectLst/>
        </p:spPr>
        <p:txBody>
          <a:bodyPr vert="horz" wrap="square" lIns="111877" tIns="55939" rIns="111877" bIns="55939" numCol="1" rtlCol="0" anchor="ctr" anchorCtr="0" compatLnSpc="1">
            <a:prstTxWarp prst="textNoShape">
              <a:avLst/>
            </a:prstTxWarp>
          </a:bodyPr>
          <a:lstStyle/>
          <a:p>
            <a:pPr marL="0" marR="0" lvl="0" indent="0" defTabSz="1118347" eaLnBrk="1" fontAlgn="auto" latinLnBrk="0" hangingPunct="1">
              <a:lnSpc>
                <a:spcPct val="100000"/>
              </a:lnSpc>
              <a:spcBef>
                <a:spcPct val="0"/>
              </a:spcBef>
              <a:spcAft>
                <a:spcPct val="0"/>
              </a:spcAft>
              <a:buClrTx/>
              <a:buSzTx/>
              <a:buFontTx/>
              <a:buNone/>
              <a:tabLst/>
              <a:defRPr/>
            </a:pPr>
            <a:endParaRPr kumimoji="0" lang="en-US" sz="2753" b="0" i="0" u="none" strike="noStrike" kern="0" cap="none" spc="0" normalizeH="0" baseline="0" noProof="0" dirty="0">
              <a:ln>
                <a:noFill/>
              </a:ln>
              <a:solidFill>
                <a:srgbClr val="595959"/>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132380F1-0EB9-495E-9CA7-9B662E0113E6}"/>
              </a:ext>
            </a:extLst>
          </p:cNvPr>
          <p:cNvGrpSpPr/>
          <p:nvPr/>
        </p:nvGrpSpPr>
        <p:grpSpPr>
          <a:xfrm>
            <a:off x="8700342" y="1964341"/>
            <a:ext cx="1525167" cy="1275364"/>
            <a:chOff x="1840649" y="4818296"/>
            <a:chExt cx="966161" cy="691914"/>
          </a:xfrm>
        </p:grpSpPr>
        <p:sp>
          <p:nvSpPr>
            <p:cNvPr id="177" name="Freeform 55">
              <a:extLst>
                <a:ext uri="{FF2B5EF4-FFF2-40B4-BE49-F238E27FC236}">
                  <a16:creationId xmlns:a16="http://schemas.microsoft.com/office/drawing/2014/main" id="{3C176E94-2021-4E72-AB9C-2AA8E12EB26A}"/>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78" name="Freeform 58">
              <a:extLst>
                <a:ext uri="{FF2B5EF4-FFF2-40B4-BE49-F238E27FC236}">
                  <a16:creationId xmlns:a16="http://schemas.microsoft.com/office/drawing/2014/main" id="{D792DA5D-1022-4542-9C78-FE0AB3FE1A6B}"/>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79" name="Oval 178">
              <a:extLst>
                <a:ext uri="{FF2B5EF4-FFF2-40B4-BE49-F238E27FC236}">
                  <a16:creationId xmlns:a16="http://schemas.microsoft.com/office/drawing/2014/main" id="{D907FDE9-BBFE-4857-8946-5496D08AE342}"/>
                </a:ext>
              </a:extLst>
            </p:cNvPr>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6244F5F5-468D-45C0-A184-04406FDAE0BF}"/>
                </a:ext>
              </a:extLst>
            </p:cNvPr>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974DC914-3175-413A-A842-C98E26978B85}"/>
                </a:ext>
              </a:extLst>
            </p:cNvPr>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40AB676-4E3E-4FCA-AA2D-D713F4D03690}"/>
                </a:ext>
              </a:extLst>
            </p:cNvPr>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FFAF7363-3D53-4B16-9FF3-7D8ED901990B}"/>
                </a:ext>
              </a:extLst>
            </p:cNvPr>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00A988AB-B074-4683-BA95-38ABACB6E3D8}"/>
                </a:ext>
              </a:extLst>
            </p:cNvPr>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428031E8-DBBB-4518-838F-8D992B106A4D}"/>
                </a:ext>
              </a:extLst>
            </p:cNvPr>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6" name="Oval 185">
              <a:extLst>
                <a:ext uri="{FF2B5EF4-FFF2-40B4-BE49-F238E27FC236}">
                  <a16:creationId xmlns:a16="http://schemas.microsoft.com/office/drawing/2014/main" id="{FB4A9365-4571-4EA0-8615-43E69E5A90AE}"/>
                </a:ext>
              </a:extLst>
            </p:cNvPr>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7" name="Arc 186">
              <a:extLst>
                <a:ext uri="{FF2B5EF4-FFF2-40B4-BE49-F238E27FC236}">
                  <a16:creationId xmlns:a16="http://schemas.microsoft.com/office/drawing/2014/main" id="{D10B6757-0B2C-43B8-AD6F-8A5975167A77}"/>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8" name="Arc 187">
              <a:extLst>
                <a:ext uri="{FF2B5EF4-FFF2-40B4-BE49-F238E27FC236}">
                  <a16:creationId xmlns:a16="http://schemas.microsoft.com/office/drawing/2014/main" id="{94458532-F619-49A0-857A-C4EE7CE337FE}"/>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189" name="Arc 188">
              <a:extLst>
                <a:ext uri="{FF2B5EF4-FFF2-40B4-BE49-F238E27FC236}">
                  <a16:creationId xmlns:a16="http://schemas.microsoft.com/office/drawing/2014/main" id="{7F4C77D5-7F69-4F2C-A2BD-8DD818C6CA1F}"/>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190" name="Straight Connector 189">
              <a:extLst>
                <a:ext uri="{FF2B5EF4-FFF2-40B4-BE49-F238E27FC236}">
                  <a16:creationId xmlns:a16="http://schemas.microsoft.com/office/drawing/2014/main" id="{3CC2ADB8-F9A5-45CD-AC20-9DC73152208E}"/>
                </a:ext>
              </a:extLst>
            </p:cNvPr>
            <p:cNvCxnSpPr>
              <a:stCxn id="179" idx="4"/>
              <a:endCxn id="181"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191" name="Oval 190">
              <a:extLst>
                <a:ext uri="{FF2B5EF4-FFF2-40B4-BE49-F238E27FC236}">
                  <a16:creationId xmlns:a16="http://schemas.microsoft.com/office/drawing/2014/main" id="{EED962DA-73C9-4A8F-B808-E2E4A2051027}"/>
                </a:ext>
              </a:extLst>
            </p:cNvPr>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192" name="Straight Connector 191">
              <a:extLst>
                <a:ext uri="{FF2B5EF4-FFF2-40B4-BE49-F238E27FC236}">
                  <a16:creationId xmlns:a16="http://schemas.microsoft.com/office/drawing/2014/main" id="{BA8DB4A8-923A-4042-AA90-6D8124FCD08B}"/>
                </a:ext>
              </a:extLst>
            </p:cNvPr>
            <p:cNvCxnSpPr>
              <a:stCxn id="180" idx="4"/>
              <a:endCxn id="182"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193" name="Oval 192">
              <a:extLst>
                <a:ext uri="{FF2B5EF4-FFF2-40B4-BE49-F238E27FC236}">
                  <a16:creationId xmlns:a16="http://schemas.microsoft.com/office/drawing/2014/main" id="{596535D1-18F3-4D33-910B-3F5BC23D6575}"/>
                </a:ext>
              </a:extLst>
            </p:cNvPr>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194" name="Straight Connector 193">
              <a:extLst>
                <a:ext uri="{FF2B5EF4-FFF2-40B4-BE49-F238E27FC236}">
                  <a16:creationId xmlns:a16="http://schemas.microsoft.com/office/drawing/2014/main" id="{C4240995-E325-498C-AB8A-B842DCBC36CF}"/>
                </a:ext>
              </a:extLst>
            </p:cNvPr>
            <p:cNvCxnSpPr>
              <a:stCxn id="180" idx="3"/>
              <a:endCxn id="185"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195" name="Oval 194">
              <a:extLst>
                <a:ext uri="{FF2B5EF4-FFF2-40B4-BE49-F238E27FC236}">
                  <a16:creationId xmlns:a16="http://schemas.microsoft.com/office/drawing/2014/main" id="{16F336E6-E401-4AC7-8BF4-9A1282191CF4}"/>
                </a:ext>
              </a:extLst>
            </p:cNvPr>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196" name="Straight Connector 195">
              <a:extLst>
                <a:ext uri="{FF2B5EF4-FFF2-40B4-BE49-F238E27FC236}">
                  <a16:creationId xmlns:a16="http://schemas.microsoft.com/office/drawing/2014/main" id="{3936F22D-2292-471A-ABA0-1FC8E212BE9F}"/>
                </a:ext>
              </a:extLst>
            </p:cNvPr>
            <p:cNvCxnSpPr>
              <a:stCxn id="179" idx="3"/>
              <a:endCxn id="186"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197" name="Oval 196">
              <a:extLst>
                <a:ext uri="{FF2B5EF4-FFF2-40B4-BE49-F238E27FC236}">
                  <a16:creationId xmlns:a16="http://schemas.microsoft.com/office/drawing/2014/main" id="{54039047-283A-43D0-9925-AC41897816ED}"/>
                </a:ext>
              </a:extLst>
            </p:cNvPr>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198" name="Straight Connector 197">
              <a:extLst>
                <a:ext uri="{FF2B5EF4-FFF2-40B4-BE49-F238E27FC236}">
                  <a16:creationId xmlns:a16="http://schemas.microsoft.com/office/drawing/2014/main" id="{4EB3D3FF-5321-4E14-8611-2CAA50B2B57A}"/>
                </a:ext>
              </a:extLst>
            </p:cNvPr>
            <p:cNvCxnSpPr>
              <a:stCxn id="191" idx="3"/>
              <a:endCxn id="184"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199" name="Straight Connector 198">
              <a:extLst>
                <a:ext uri="{FF2B5EF4-FFF2-40B4-BE49-F238E27FC236}">
                  <a16:creationId xmlns:a16="http://schemas.microsoft.com/office/drawing/2014/main" id="{965865EE-7559-4F1B-9045-2F54178958A4}"/>
                </a:ext>
              </a:extLst>
            </p:cNvPr>
            <p:cNvCxnSpPr>
              <a:stCxn id="193" idx="3"/>
              <a:endCxn id="183" idx="7"/>
            </p:cNvCxnSpPr>
            <p:nvPr/>
          </p:nvCxnSpPr>
          <p:spPr>
            <a:xfrm>
              <a:off x="2429325" y="5217994"/>
              <a:ext cx="61506" cy="88679"/>
            </a:xfrm>
            <a:prstGeom prst="line">
              <a:avLst/>
            </a:prstGeom>
            <a:noFill/>
            <a:ln w="9525" cap="flat" cmpd="sng" algn="ctr">
              <a:solidFill>
                <a:srgbClr val="FFFFFF"/>
              </a:solidFill>
              <a:prstDash val="solid"/>
            </a:ln>
            <a:effectLst/>
          </p:spPr>
        </p:cxnSp>
      </p:grpSp>
      <p:grpSp>
        <p:nvGrpSpPr>
          <p:cNvPr id="200" name="Group 199">
            <a:extLst>
              <a:ext uri="{FF2B5EF4-FFF2-40B4-BE49-F238E27FC236}">
                <a16:creationId xmlns:a16="http://schemas.microsoft.com/office/drawing/2014/main" id="{6174C31D-65EF-4785-AF04-0FE724B2A270}"/>
              </a:ext>
            </a:extLst>
          </p:cNvPr>
          <p:cNvGrpSpPr/>
          <p:nvPr/>
        </p:nvGrpSpPr>
        <p:grpSpPr>
          <a:xfrm>
            <a:off x="8957971" y="5479858"/>
            <a:ext cx="1525167" cy="1275364"/>
            <a:chOff x="1840649" y="4818296"/>
            <a:chExt cx="966161" cy="691914"/>
          </a:xfrm>
        </p:grpSpPr>
        <p:sp>
          <p:nvSpPr>
            <p:cNvPr id="201" name="Freeform 84">
              <a:extLst>
                <a:ext uri="{FF2B5EF4-FFF2-40B4-BE49-F238E27FC236}">
                  <a16:creationId xmlns:a16="http://schemas.microsoft.com/office/drawing/2014/main" id="{569BE9D7-07C6-4942-9E33-495F21DC4A2D}"/>
                </a:ext>
              </a:extLst>
            </p:cNvPr>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2" name="Freeform 85">
              <a:extLst>
                <a:ext uri="{FF2B5EF4-FFF2-40B4-BE49-F238E27FC236}">
                  <a16:creationId xmlns:a16="http://schemas.microsoft.com/office/drawing/2014/main" id="{B4AEAB76-8D63-4DA3-8D6D-2006D4CB14F7}"/>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8CC600">
                <a:lumMod val="7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167F2527-4860-41B0-A2BB-A537161C8A82}"/>
                </a:ext>
              </a:extLst>
            </p:cNvPr>
            <p:cNvSpPr>
              <a:spLocks noChangeAspect="1" noChangeArrowheads="1"/>
            </p:cNvSpPr>
            <p:nvPr/>
          </p:nvSpPr>
          <p:spPr bwMode="auto">
            <a:xfrm>
              <a:off x="2201709" y="4985896"/>
              <a:ext cx="91441" cy="91439"/>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52A2506B-B430-4A98-B5CE-ABF9F968E428}"/>
                </a:ext>
              </a:extLst>
            </p:cNvPr>
            <p:cNvSpPr>
              <a:spLocks noChangeAspect="1" noChangeArrowheads="1"/>
            </p:cNvSpPr>
            <p:nvPr/>
          </p:nvSpPr>
          <p:spPr bwMode="auto">
            <a:xfrm flipH="1">
              <a:off x="2351276" y="4985914"/>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7C30BF9F-28B5-47DB-A537-88FB052DC2E1}"/>
                </a:ext>
              </a:extLst>
            </p:cNvPr>
            <p:cNvSpPr>
              <a:spLocks noChangeAspect="1" noChangeArrowheads="1"/>
            </p:cNvSpPr>
            <p:nvPr/>
          </p:nvSpPr>
          <p:spPr bwMode="auto">
            <a:xfrm>
              <a:off x="2201709" y="531709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6" name="Oval 205">
              <a:extLst>
                <a:ext uri="{FF2B5EF4-FFF2-40B4-BE49-F238E27FC236}">
                  <a16:creationId xmlns:a16="http://schemas.microsoft.com/office/drawing/2014/main" id="{A94F2FE3-ADDB-46F9-83CA-70A68DC98D0C}"/>
                </a:ext>
              </a:extLst>
            </p:cNvPr>
            <p:cNvSpPr>
              <a:spLocks noChangeAspect="1" noChangeArrowheads="1"/>
            </p:cNvSpPr>
            <p:nvPr/>
          </p:nvSpPr>
          <p:spPr bwMode="auto">
            <a:xfrm flipH="1">
              <a:off x="2351276" y="5317110"/>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499ABC05-EFFC-4A2B-A393-DE92D927A009}"/>
                </a:ext>
              </a:extLst>
            </p:cNvPr>
            <p:cNvSpPr>
              <a:spLocks noChangeAspect="1" noChangeArrowheads="1"/>
            </p:cNvSpPr>
            <p:nvPr/>
          </p:nvSpPr>
          <p:spPr bwMode="auto">
            <a:xfrm flipH="1">
              <a:off x="2477440"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8" name="Oval 207">
              <a:extLst>
                <a:ext uri="{FF2B5EF4-FFF2-40B4-BE49-F238E27FC236}">
                  <a16:creationId xmlns:a16="http://schemas.microsoft.com/office/drawing/2014/main" id="{3D6EF341-DBBA-4F11-8663-0C8CFC14FEA8}"/>
                </a:ext>
              </a:extLst>
            </p:cNvPr>
            <p:cNvSpPr>
              <a:spLocks noChangeAspect="1" noChangeArrowheads="1"/>
            </p:cNvSpPr>
            <p:nvPr/>
          </p:nvSpPr>
          <p:spPr bwMode="auto">
            <a:xfrm>
              <a:off x="2077441" y="5293282"/>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79CC505A-BCBF-487F-A847-B713A2AF19FE}"/>
                </a:ext>
              </a:extLst>
            </p:cNvPr>
            <p:cNvSpPr>
              <a:spLocks noChangeAspect="1" noChangeArrowheads="1"/>
            </p:cNvSpPr>
            <p:nvPr/>
          </p:nvSpPr>
          <p:spPr bwMode="auto">
            <a:xfrm flipH="1">
              <a:off x="2603604"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AC31F97-1C31-4BBA-BC96-28A5F2920BB9}"/>
                </a:ext>
              </a:extLst>
            </p:cNvPr>
            <p:cNvSpPr>
              <a:spLocks noChangeAspect="1" noChangeArrowheads="1"/>
            </p:cNvSpPr>
            <p:nvPr/>
          </p:nvSpPr>
          <p:spPr bwMode="auto">
            <a:xfrm flipH="1">
              <a:off x="1953173" y="5277799"/>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11" name="Arc 210">
              <a:extLst>
                <a:ext uri="{FF2B5EF4-FFF2-40B4-BE49-F238E27FC236}">
                  <a16:creationId xmlns:a16="http://schemas.microsoft.com/office/drawing/2014/main" id="{C3C3DA8C-CBCB-490E-99C9-92E38C156B48}"/>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12" name="Arc 211">
              <a:extLst>
                <a:ext uri="{FF2B5EF4-FFF2-40B4-BE49-F238E27FC236}">
                  <a16:creationId xmlns:a16="http://schemas.microsoft.com/office/drawing/2014/main" id="{62AC73AC-0782-49CD-A142-75AC039CF4FC}"/>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solidFill>
                    <a:srgbClr val="FFFFFF">
                      <a:alpha val="0"/>
                    </a:srgbClr>
                  </a:solidFill>
                </a:ln>
                <a:solidFill>
                  <a:srgbClr val="292929"/>
                </a:solidFill>
                <a:effectLst/>
                <a:uLnTx/>
                <a:uFillTx/>
                <a:latin typeface="Segoe UI"/>
                <a:ea typeface="+mn-ea"/>
                <a:cs typeface="+mn-cs"/>
              </a:endParaRPr>
            </a:p>
          </p:txBody>
        </p:sp>
        <p:sp>
          <p:nvSpPr>
            <p:cNvPr id="213" name="Arc 212">
              <a:extLst>
                <a:ext uri="{FF2B5EF4-FFF2-40B4-BE49-F238E27FC236}">
                  <a16:creationId xmlns:a16="http://schemas.microsoft.com/office/drawing/2014/main" id="{CB4B0926-3198-4D58-9AC0-36ED51F89438}"/>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214" name="Straight Connector 213">
              <a:extLst>
                <a:ext uri="{FF2B5EF4-FFF2-40B4-BE49-F238E27FC236}">
                  <a16:creationId xmlns:a16="http://schemas.microsoft.com/office/drawing/2014/main" id="{FD31591D-5476-40A4-878D-110B04C2E6D8}"/>
                </a:ext>
              </a:extLst>
            </p:cNvPr>
            <p:cNvCxnSpPr>
              <a:stCxn id="203" idx="4"/>
              <a:endCxn id="205" idx="0"/>
            </p:cNvCxnSpPr>
            <p:nvPr/>
          </p:nvCxnSpPr>
          <p:spPr>
            <a:xfrm>
              <a:off x="2247429" y="5077336"/>
              <a:ext cx="0" cy="239756"/>
            </a:xfrm>
            <a:prstGeom prst="line">
              <a:avLst/>
            </a:prstGeom>
            <a:noFill/>
            <a:ln w="9525" cap="flat" cmpd="sng" algn="ctr">
              <a:solidFill>
                <a:srgbClr val="FFFFFF"/>
              </a:solidFill>
              <a:prstDash val="solid"/>
            </a:ln>
            <a:effectLst/>
          </p:spPr>
        </p:cxnSp>
        <p:sp>
          <p:nvSpPr>
            <p:cNvPr id="215" name="Oval 214">
              <a:extLst>
                <a:ext uri="{FF2B5EF4-FFF2-40B4-BE49-F238E27FC236}">
                  <a16:creationId xmlns:a16="http://schemas.microsoft.com/office/drawing/2014/main" id="{A67F04FA-D87F-45BF-A8D1-ECEF39A65C15}"/>
                </a:ext>
              </a:extLst>
            </p:cNvPr>
            <p:cNvSpPr>
              <a:spLocks noChangeAspect="1" noChangeArrowheads="1"/>
            </p:cNvSpPr>
            <p:nvPr/>
          </p:nvSpPr>
          <p:spPr bwMode="auto">
            <a:xfrm>
              <a:off x="2201709" y="513992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216" name="Straight Connector 215">
              <a:extLst>
                <a:ext uri="{FF2B5EF4-FFF2-40B4-BE49-F238E27FC236}">
                  <a16:creationId xmlns:a16="http://schemas.microsoft.com/office/drawing/2014/main" id="{BF730B16-FD48-483F-AD72-A01303F7708D}"/>
                </a:ext>
              </a:extLst>
            </p:cNvPr>
            <p:cNvCxnSpPr>
              <a:stCxn id="204" idx="4"/>
              <a:endCxn id="206" idx="0"/>
            </p:cNvCxnSpPr>
            <p:nvPr/>
          </p:nvCxnSpPr>
          <p:spPr>
            <a:xfrm>
              <a:off x="2396996" y="5077354"/>
              <a:ext cx="0" cy="239756"/>
            </a:xfrm>
            <a:prstGeom prst="line">
              <a:avLst/>
            </a:prstGeom>
            <a:noFill/>
            <a:ln w="9525" cap="flat" cmpd="sng" algn="ctr">
              <a:solidFill>
                <a:srgbClr val="FFFFFF"/>
              </a:solidFill>
              <a:prstDash val="solid"/>
            </a:ln>
            <a:effectLst/>
          </p:spPr>
        </p:cxnSp>
        <p:sp>
          <p:nvSpPr>
            <p:cNvPr id="217" name="Oval 216">
              <a:extLst>
                <a:ext uri="{FF2B5EF4-FFF2-40B4-BE49-F238E27FC236}">
                  <a16:creationId xmlns:a16="http://schemas.microsoft.com/office/drawing/2014/main" id="{843E5455-0E7D-4EFC-B774-C11844150FE9}"/>
                </a:ext>
              </a:extLst>
            </p:cNvPr>
            <p:cNvSpPr>
              <a:spLocks noChangeAspect="1" noChangeArrowheads="1"/>
            </p:cNvSpPr>
            <p:nvPr/>
          </p:nvSpPr>
          <p:spPr bwMode="auto">
            <a:xfrm flipH="1">
              <a:off x="2351275" y="5139945"/>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8232B53E-4001-4BDF-B95F-2DE4454BF9A2}"/>
                </a:ext>
              </a:extLst>
            </p:cNvPr>
            <p:cNvCxnSpPr>
              <a:stCxn id="204" idx="3"/>
              <a:endCxn id="209" idx="7"/>
            </p:cNvCxnSpPr>
            <p:nvPr/>
          </p:nvCxnSpPr>
          <p:spPr>
            <a:xfrm>
              <a:off x="2429325" y="5063963"/>
              <a:ext cx="187670" cy="227227"/>
            </a:xfrm>
            <a:prstGeom prst="line">
              <a:avLst/>
            </a:prstGeom>
            <a:noFill/>
            <a:ln w="9525" cap="flat" cmpd="sng" algn="ctr">
              <a:solidFill>
                <a:srgbClr val="FFFFFF"/>
              </a:solidFill>
              <a:prstDash val="solid"/>
            </a:ln>
            <a:effectLst/>
          </p:spPr>
        </p:cxnSp>
        <p:sp>
          <p:nvSpPr>
            <p:cNvPr id="219" name="Oval 218">
              <a:extLst>
                <a:ext uri="{FF2B5EF4-FFF2-40B4-BE49-F238E27FC236}">
                  <a16:creationId xmlns:a16="http://schemas.microsoft.com/office/drawing/2014/main" id="{BA68A30A-5745-440F-A451-1DF7FBF523E8}"/>
                </a:ext>
              </a:extLst>
            </p:cNvPr>
            <p:cNvSpPr>
              <a:spLocks noChangeAspect="1" noChangeArrowheads="1"/>
            </p:cNvSpPr>
            <p:nvPr/>
          </p:nvSpPr>
          <p:spPr bwMode="auto">
            <a:xfrm flipH="1">
              <a:off x="2477440" y="5131857"/>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220" name="Straight Connector 219">
              <a:extLst>
                <a:ext uri="{FF2B5EF4-FFF2-40B4-BE49-F238E27FC236}">
                  <a16:creationId xmlns:a16="http://schemas.microsoft.com/office/drawing/2014/main" id="{1CF80DE6-F9EC-446C-85B2-58FC90805BFE}"/>
                </a:ext>
              </a:extLst>
            </p:cNvPr>
            <p:cNvCxnSpPr>
              <a:stCxn id="203" idx="3"/>
              <a:endCxn id="210" idx="1"/>
            </p:cNvCxnSpPr>
            <p:nvPr/>
          </p:nvCxnSpPr>
          <p:spPr>
            <a:xfrm flipH="1">
              <a:off x="2031222" y="5063945"/>
              <a:ext cx="183878" cy="227245"/>
            </a:xfrm>
            <a:prstGeom prst="line">
              <a:avLst/>
            </a:prstGeom>
            <a:noFill/>
            <a:ln w="9525" cap="flat" cmpd="sng" algn="ctr">
              <a:solidFill>
                <a:srgbClr val="FFFFFF"/>
              </a:solidFill>
              <a:prstDash val="solid"/>
            </a:ln>
            <a:effectLst/>
          </p:spPr>
        </p:cxnSp>
        <p:sp>
          <p:nvSpPr>
            <p:cNvPr id="221" name="Oval 220">
              <a:extLst>
                <a:ext uri="{FF2B5EF4-FFF2-40B4-BE49-F238E27FC236}">
                  <a16:creationId xmlns:a16="http://schemas.microsoft.com/office/drawing/2014/main" id="{D713A8E3-CEEE-4905-A99C-E2C0312FCCB1}"/>
                </a:ext>
              </a:extLst>
            </p:cNvPr>
            <p:cNvSpPr>
              <a:spLocks noChangeAspect="1" noChangeArrowheads="1"/>
            </p:cNvSpPr>
            <p:nvPr/>
          </p:nvSpPr>
          <p:spPr bwMode="auto">
            <a:xfrm>
              <a:off x="2082174" y="5131848"/>
              <a:ext cx="91440" cy="91440"/>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dirty="0">
                <a:ln>
                  <a:solidFill>
                    <a:srgbClr val="FFFFFF">
                      <a:alpha val="0"/>
                    </a:srgbClr>
                  </a:solidFill>
                </a:ln>
                <a:solidFill>
                  <a:srgbClr val="292929"/>
                </a:solidFill>
                <a:effectLst/>
                <a:uLnTx/>
                <a:uFillTx/>
                <a:latin typeface="Segoe UI"/>
                <a:ea typeface="+mn-ea"/>
                <a:cs typeface="+mn-cs"/>
              </a:endParaRPr>
            </a:p>
          </p:txBody>
        </p:sp>
        <p:cxnSp>
          <p:nvCxnSpPr>
            <p:cNvPr id="222" name="Straight Connector 221">
              <a:extLst>
                <a:ext uri="{FF2B5EF4-FFF2-40B4-BE49-F238E27FC236}">
                  <a16:creationId xmlns:a16="http://schemas.microsoft.com/office/drawing/2014/main" id="{EE236766-2781-412C-85A2-659DE7E5A86A}"/>
                </a:ext>
              </a:extLst>
            </p:cNvPr>
            <p:cNvCxnSpPr>
              <a:stCxn id="215" idx="3"/>
              <a:endCxn id="208" idx="7"/>
            </p:cNvCxnSpPr>
            <p:nvPr/>
          </p:nvCxnSpPr>
          <p:spPr>
            <a:xfrm flipH="1">
              <a:off x="2155490" y="5217976"/>
              <a:ext cx="59610" cy="88697"/>
            </a:xfrm>
            <a:prstGeom prst="line">
              <a:avLst/>
            </a:prstGeom>
            <a:noFill/>
            <a:ln w="9525" cap="flat" cmpd="sng" algn="ctr">
              <a:solidFill>
                <a:srgbClr val="FFFFFF"/>
              </a:solidFill>
              <a:prstDash val="solid"/>
            </a:ln>
            <a:effectLst/>
          </p:spPr>
        </p:cxnSp>
        <p:cxnSp>
          <p:nvCxnSpPr>
            <p:cNvPr id="223" name="Straight Connector 222">
              <a:extLst>
                <a:ext uri="{FF2B5EF4-FFF2-40B4-BE49-F238E27FC236}">
                  <a16:creationId xmlns:a16="http://schemas.microsoft.com/office/drawing/2014/main" id="{252A0F61-68EF-40B6-BF9D-F68F80A9AC97}"/>
                </a:ext>
              </a:extLst>
            </p:cNvPr>
            <p:cNvCxnSpPr>
              <a:stCxn id="217" idx="3"/>
              <a:endCxn id="207" idx="7"/>
            </p:cNvCxnSpPr>
            <p:nvPr/>
          </p:nvCxnSpPr>
          <p:spPr>
            <a:xfrm>
              <a:off x="2429325" y="5217994"/>
              <a:ext cx="61506" cy="88679"/>
            </a:xfrm>
            <a:prstGeom prst="line">
              <a:avLst/>
            </a:prstGeom>
            <a:noFill/>
            <a:ln w="9525" cap="flat" cmpd="sng" algn="ctr">
              <a:solidFill>
                <a:srgbClr val="FFFFFF"/>
              </a:solidFill>
              <a:prstDash val="solid"/>
            </a:ln>
            <a:effectLst/>
          </p:spPr>
        </p:cxnSp>
      </p:grpSp>
      <p:sp>
        <p:nvSpPr>
          <p:cNvPr id="224" name="Rectangle 223">
            <a:extLst>
              <a:ext uri="{FF2B5EF4-FFF2-40B4-BE49-F238E27FC236}">
                <a16:creationId xmlns:a16="http://schemas.microsoft.com/office/drawing/2014/main" id="{6C79D4E0-ABF3-436F-9AF6-E513ABF77BF1}"/>
              </a:ext>
            </a:extLst>
          </p:cNvPr>
          <p:cNvSpPr/>
          <p:nvPr/>
        </p:nvSpPr>
        <p:spPr>
          <a:xfrm>
            <a:off x="7675354" y="2578762"/>
            <a:ext cx="1067011" cy="408060"/>
          </a:xfrm>
          <a:prstGeom prst="rect">
            <a:avLst/>
          </a:prstGeom>
        </p:spPr>
        <p:txBody>
          <a:bodyPr wrap="square" lIns="0" tIns="0" rIns="0" bIns="0" anchor="ctr">
            <a:spAutoFit/>
          </a:bodyPr>
          <a:lstStyle/>
          <a:p>
            <a:pPr marL="0" marR="0" lvl="0" indent="0" defTabSz="1117965" eaLnBrk="1" fontAlgn="auto" latinLnBrk="0" hangingPunct="1">
              <a:lnSpc>
                <a:spcPct val="100000"/>
              </a:lnSpc>
              <a:spcBef>
                <a:spcPts val="1469"/>
              </a:spcBef>
              <a:spcAft>
                <a:spcPct val="0"/>
              </a:spcAft>
              <a:buClrTx/>
              <a:buSzTx/>
              <a:buFontTx/>
              <a:buNone/>
              <a:tabLst/>
              <a:defRPr/>
            </a:pPr>
            <a:r>
              <a:rPr kumimoji="0" lang="en-US" sz="1326" b="1" i="0" u="none" strike="noStrike" kern="0" cap="none" spc="0" normalizeH="0" baseline="0" noProof="0" dirty="0">
                <a:ln>
                  <a:solidFill>
                    <a:srgbClr val="FFFFFF">
                      <a:alpha val="0"/>
                    </a:srgbClr>
                  </a:solidFill>
                </a:ln>
                <a:solidFill>
                  <a:srgbClr val="000000"/>
                </a:solidFill>
                <a:effectLst/>
                <a:uLnTx/>
                <a:uFillTx/>
              </a:rPr>
              <a:t>Azure Active Directory</a:t>
            </a:r>
          </a:p>
        </p:txBody>
      </p:sp>
      <p:sp>
        <p:nvSpPr>
          <p:cNvPr id="225" name="Rectangle 224">
            <a:extLst>
              <a:ext uri="{FF2B5EF4-FFF2-40B4-BE49-F238E27FC236}">
                <a16:creationId xmlns:a16="http://schemas.microsoft.com/office/drawing/2014/main" id="{C097D4C7-F828-416C-9242-E9C535C0D2D0}"/>
              </a:ext>
            </a:extLst>
          </p:cNvPr>
          <p:cNvSpPr/>
          <p:nvPr/>
        </p:nvSpPr>
        <p:spPr>
          <a:xfrm>
            <a:off x="8054701" y="5860946"/>
            <a:ext cx="1067011" cy="624276"/>
          </a:xfrm>
          <a:prstGeom prst="rect">
            <a:avLst/>
          </a:prstGeom>
        </p:spPr>
        <p:txBody>
          <a:bodyPr wrap="square" lIns="0" tIns="0" rIns="0" bIns="0" anchor="ctr">
            <a:spAutoFit/>
          </a:bodyPr>
          <a:lstStyle/>
          <a:p>
            <a:pPr marL="0" marR="0" lvl="0" indent="0" defTabSz="1117965" eaLnBrk="1" fontAlgn="auto" latinLnBrk="0" hangingPunct="1">
              <a:lnSpc>
                <a:spcPct val="100000"/>
              </a:lnSpc>
              <a:spcBef>
                <a:spcPts val="1469"/>
              </a:spcBef>
              <a:spcAft>
                <a:spcPct val="0"/>
              </a:spcAft>
              <a:buClrTx/>
              <a:buSzTx/>
              <a:buFontTx/>
              <a:buNone/>
              <a:tabLst/>
              <a:defRPr/>
            </a:pPr>
            <a:r>
              <a:rPr kumimoji="0" lang="en-US" sz="1326" b="1" i="0" u="none" strike="noStrike" kern="0" cap="none" spc="0" normalizeH="0" baseline="0" noProof="0" dirty="0">
                <a:ln>
                  <a:solidFill>
                    <a:srgbClr val="FFFFFF">
                      <a:alpha val="0"/>
                    </a:srgbClr>
                  </a:solidFill>
                </a:ln>
                <a:solidFill>
                  <a:srgbClr val="000000"/>
                </a:solidFill>
                <a:effectLst/>
                <a:uLnTx/>
                <a:uFillTx/>
              </a:rPr>
              <a:t>Windows Server Active Directory</a:t>
            </a:r>
          </a:p>
        </p:txBody>
      </p:sp>
      <p:sp>
        <p:nvSpPr>
          <p:cNvPr id="226" name="Isosceles Triangle 225">
            <a:extLst>
              <a:ext uri="{FF2B5EF4-FFF2-40B4-BE49-F238E27FC236}">
                <a16:creationId xmlns:a16="http://schemas.microsoft.com/office/drawing/2014/main" id="{3111385C-AA74-495E-954B-B07FEF2E7E45}"/>
              </a:ext>
            </a:extLst>
          </p:cNvPr>
          <p:cNvSpPr/>
          <p:nvPr/>
        </p:nvSpPr>
        <p:spPr bwMode="auto">
          <a:xfrm>
            <a:off x="9395378" y="4923599"/>
            <a:ext cx="650699" cy="442547"/>
          </a:xfrm>
          <a:prstGeom prst="triangle">
            <a:avLst/>
          </a:prstGeom>
          <a:solidFill>
            <a:srgbClr val="DC3C0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935364E-D308-49C9-95EF-730792E20FDF}"/>
              </a:ext>
            </a:extLst>
          </p:cNvPr>
          <p:cNvSpPr/>
          <p:nvPr/>
        </p:nvSpPr>
        <p:spPr>
          <a:xfrm>
            <a:off x="8503887" y="4836798"/>
            <a:ext cx="1067011" cy="612091"/>
          </a:xfrm>
          <a:prstGeom prst="rect">
            <a:avLst/>
          </a:prstGeom>
        </p:spPr>
        <p:txBody>
          <a:bodyPr wrap="square" lIns="0" tIns="0" rIns="0" bIns="0" anchor="ctr">
            <a:spAutoFit/>
          </a:bodyPr>
          <a:lstStyle/>
          <a:p>
            <a:pPr marL="0" marR="0" lvl="0" indent="0" defTabSz="1117965" eaLnBrk="1" fontAlgn="auto" latinLnBrk="0" hangingPunct="1">
              <a:lnSpc>
                <a:spcPct val="100000"/>
              </a:lnSpc>
              <a:spcBef>
                <a:spcPts val="1469"/>
              </a:spcBef>
              <a:spcAft>
                <a:spcPct val="0"/>
              </a:spcAft>
              <a:buClrTx/>
              <a:buSzTx/>
              <a:buFontTx/>
              <a:buNone/>
              <a:tabLst/>
              <a:defRPr/>
            </a:pPr>
            <a:r>
              <a:rPr kumimoji="0" lang="en-US" sz="1326" b="1" i="0" u="none" strike="noStrike" kern="0" cap="none" spc="0" normalizeH="0" baseline="0" noProof="0" dirty="0">
                <a:ln>
                  <a:solidFill>
                    <a:srgbClr val="FFFFFF">
                      <a:alpha val="0"/>
                    </a:srgbClr>
                  </a:solidFill>
                </a:ln>
                <a:solidFill>
                  <a:srgbClr val="000000"/>
                </a:solidFill>
                <a:effectLst/>
                <a:uLnTx/>
                <a:uFillTx/>
              </a:rPr>
              <a:t>Azure AD Connect Sync Tool</a:t>
            </a:r>
          </a:p>
        </p:txBody>
      </p:sp>
      <p:grpSp>
        <p:nvGrpSpPr>
          <p:cNvPr id="228" name="Group 227">
            <a:extLst>
              <a:ext uri="{FF2B5EF4-FFF2-40B4-BE49-F238E27FC236}">
                <a16:creationId xmlns:a16="http://schemas.microsoft.com/office/drawing/2014/main" id="{E24147FE-6BD7-4BFC-B88A-47F61C84F6FC}"/>
              </a:ext>
            </a:extLst>
          </p:cNvPr>
          <p:cNvGrpSpPr>
            <a:grpSpLocks noChangeAspect="1"/>
          </p:cNvGrpSpPr>
          <p:nvPr/>
        </p:nvGrpSpPr>
        <p:grpSpPr>
          <a:xfrm>
            <a:off x="10046077" y="1413888"/>
            <a:ext cx="391371" cy="501916"/>
            <a:chOff x="5146675" y="2425700"/>
            <a:chExt cx="2143125" cy="2143125"/>
          </a:xfrm>
        </p:grpSpPr>
        <p:pic>
          <p:nvPicPr>
            <p:cNvPr id="229" name="Picture 228">
              <a:extLst>
                <a:ext uri="{FF2B5EF4-FFF2-40B4-BE49-F238E27FC236}">
                  <a16:creationId xmlns:a16="http://schemas.microsoft.com/office/drawing/2014/main" id="{A6A56556-ADA9-4B3D-A1E3-882A6A9B682F}"/>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889" b="100000" l="0" r="97778"/>
                      </a14:imgEffect>
                    </a14:imgLayer>
                  </a14:imgProps>
                </a:ext>
                <a:ext uri="{28A0092B-C50C-407E-A947-70E740481C1C}">
                  <a14:useLocalDpi xmlns:a14="http://schemas.microsoft.com/office/drawing/2010/main" val="0"/>
                </a:ext>
              </a:extLst>
            </a:blip>
            <a:stretch>
              <a:fillRect/>
            </a:stretch>
          </p:blipFill>
          <p:spPr>
            <a:xfrm>
              <a:off x="5146675" y="2425700"/>
              <a:ext cx="2143125" cy="2143125"/>
            </a:xfrm>
            <a:prstGeom prst="rect">
              <a:avLst/>
            </a:prstGeom>
          </p:spPr>
        </p:pic>
        <p:sp>
          <p:nvSpPr>
            <p:cNvPr id="230" name="Oval 229">
              <a:extLst>
                <a:ext uri="{FF2B5EF4-FFF2-40B4-BE49-F238E27FC236}">
                  <a16:creationId xmlns:a16="http://schemas.microsoft.com/office/drawing/2014/main" id="{DA3DDAFC-7533-416F-9722-14E9DEE532B4}"/>
                </a:ext>
              </a:extLst>
            </p:cNvPr>
            <p:cNvSpPr/>
            <p:nvPr/>
          </p:nvSpPr>
          <p:spPr bwMode="auto">
            <a:xfrm>
              <a:off x="5891717" y="2772200"/>
              <a:ext cx="696101" cy="725062"/>
            </a:xfrm>
            <a:prstGeom prst="ellipse">
              <a:avLst/>
            </a:prstGeom>
            <a:solidFill>
              <a:srgbClr val="000000"/>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1" name="Straight Arrow Connector 230">
            <a:extLst>
              <a:ext uri="{FF2B5EF4-FFF2-40B4-BE49-F238E27FC236}">
                <a16:creationId xmlns:a16="http://schemas.microsoft.com/office/drawing/2014/main" id="{2F01F7F9-092F-47E5-9EE2-AFA51A72DC55}"/>
              </a:ext>
            </a:extLst>
          </p:cNvPr>
          <p:cNvCxnSpPr/>
          <p:nvPr/>
        </p:nvCxnSpPr>
        <p:spPr>
          <a:xfrm flipH="1">
            <a:off x="9875280" y="1915804"/>
            <a:ext cx="354517" cy="600644"/>
          </a:xfrm>
          <a:prstGeom prst="straightConnector1">
            <a:avLst/>
          </a:prstGeom>
          <a:noFill/>
          <a:ln w="9525" cap="flat" cmpd="sng" algn="ctr">
            <a:solidFill>
              <a:srgbClr val="000000"/>
            </a:solidFill>
            <a:prstDash val="solid"/>
            <a:headEnd type="none"/>
            <a:tailEnd type="triangle"/>
          </a:ln>
          <a:effectLst/>
        </p:spPr>
      </p:cxnSp>
      <p:sp>
        <p:nvSpPr>
          <p:cNvPr id="232" name="TextBox 231">
            <a:extLst>
              <a:ext uri="{FF2B5EF4-FFF2-40B4-BE49-F238E27FC236}">
                <a16:creationId xmlns:a16="http://schemas.microsoft.com/office/drawing/2014/main" id="{D62502D1-553C-40A1-B8F6-29C203C9B48B}"/>
              </a:ext>
            </a:extLst>
          </p:cNvPr>
          <p:cNvSpPr txBox="1"/>
          <p:nvPr/>
        </p:nvSpPr>
        <p:spPr>
          <a:xfrm>
            <a:off x="9493520" y="1980353"/>
            <a:ext cx="1693337" cy="461494"/>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solidFill>
                  <a:srgbClr val="000000"/>
                </a:solidFill>
                <a:effectLst/>
                <a:uLnTx/>
                <a:uFillTx/>
              </a:rPr>
              <a:t>Reset password = x</a:t>
            </a:r>
          </a:p>
        </p:txBody>
      </p:sp>
      <p:grpSp>
        <p:nvGrpSpPr>
          <p:cNvPr id="233" name="Group 232">
            <a:extLst>
              <a:ext uri="{FF2B5EF4-FFF2-40B4-BE49-F238E27FC236}">
                <a16:creationId xmlns:a16="http://schemas.microsoft.com/office/drawing/2014/main" id="{60F9DEF3-3460-44EC-8AFC-5864E0C39F13}"/>
              </a:ext>
            </a:extLst>
          </p:cNvPr>
          <p:cNvGrpSpPr/>
          <p:nvPr/>
        </p:nvGrpSpPr>
        <p:grpSpPr>
          <a:xfrm>
            <a:off x="10109451" y="2542294"/>
            <a:ext cx="1228645" cy="591572"/>
            <a:chOff x="10110002" y="2542157"/>
            <a:chExt cx="1228819" cy="591656"/>
          </a:xfrm>
        </p:grpSpPr>
        <p:pic>
          <p:nvPicPr>
            <p:cNvPr id="234" name="Picture 233">
              <a:extLst>
                <a:ext uri="{FF2B5EF4-FFF2-40B4-BE49-F238E27FC236}">
                  <a16:creationId xmlns:a16="http://schemas.microsoft.com/office/drawing/2014/main" id="{D6E566C8-28FE-40D5-A373-6EDC37EF2BA3}"/>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89778" l="9778" r="89778"/>
                      </a14:imgEffect>
                    </a14:imgLayer>
                  </a14:imgProps>
                </a:ext>
                <a:ext uri="{28A0092B-C50C-407E-A947-70E740481C1C}">
                  <a14:useLocalDpi xmlns:a14="http://schemas.microsoft.com/office/drawing/2010/main" val="0"/>
                </a:ext>
              </a:extLst>
            </a:blip>
            <a:stretch>
              <a:fillRect/>
            </a:stretch>
          </p:blipFill>
          <p:spPr>
            <a:xfrm>
              <a:off x="10110002" y="2542157"/>
              <a:ext cx="581783" cy="581783"/>
            </a:xfrm>
            <a:prstGeom prst="rect">
              <a:avLst/>
            </a:prstGeom>
          </p:spPr>
        </p:pic>
        <p:sp>
          <p:nvSpPr>
            <p:cNvPr id="235" name="TextBox 234">
              <a:extLst>
                <a:ext uri="{FF2B5EF4-FFF2-40B4-BE49-F238E27FC236}">
                  <a16:creationId xmlns:a16="http://schemas.microsoft.com/office/drawing/2014/main" id="{919779B7-2BDC-41C8-B364-D327298EECB9}"/>
                </a:ext>
              </a:extLst>
            </p:cNvPr>
            <p:cNvSpPr txBox="1"/>
            <p:nvPr/>
          </p:nvSpPr>
          <p:spPr>
            <a:xfrm>
              <a:off x="10163505" y="2672148"/>
              <a:ext cx="257665" cy="461665"/>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solidFill>
                    <a:srgbClr val="000000"/>
                  </a:solidFill>
                  <a:effectLst/>
                  <a:uLnTx/>
                  <a:uFillTx/>
                </a:rPr>
                <a:t>x</a:t>
              </a:r>
            </a:p>
          </p:txBody>
        </p:sp>
        <p:sp>
          <p:nvSpPr>
            <p:cNvPr id="236" name="TextBox 235">
              <a:extLst>
                <a:ext uri="{FF2B5EF4-FFF2-40B4-BE49-F238E27FC236}">
                  <a16:creationId xmlns:a16="http://schemas.microsoft.com/office/drawing/2014/main" id="{E2ED6493-01E6-4DA3-A362-7F4179BDC829}"/>
                </a:ext>
              </a:extLst>
            </p:cNvPr>
            <p:cNvSpPr txBox="1"/>
            <p:nvPr/>
          </p:nvSpPr>
          <p:spPr>
            <a:xfrm>
              <a:off x="10475931" y="2669841"/>
              <a:ext cx="862890" cy="461665"/>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solidFill>
                    <a:srgbClr val="000000"/>
                  </a:solidFill>
                  <a:effectLst/>
                  <a:uLnTx/>
                  <a:uFillTx/>
                </a:rPr>
                <a:t>= f(x)</a:t>
              </a:r>
            </a:p>
          </p:txBody>
        </p:sp>
      </p:grpSp>
      <p:grpSp>
        <p:nvGrpSpPr>
          <p:cNvPr id="237" name="Group 236">
            <a:extLst>
              <a:ext uri="{FF2B5EF4-FFF2-40B4-BE49-F238E27FC236}">
                <a16:creationId xmlns:a16="http://schemas.microsoft.com/office/drawing/2014/main" id="{1D63CF60-4361-451C-8A04-269B05200931}"/>
              </a:ext>
            </a:extLst>
          </p:cNvPr>
          <p:cNvGrpSpPr/>
          <p:nvPr/>
        </p:nvGrpSpPr>
        <p:grpSpPr>
          <a:xfrm>
            <a:off x="9152000" y="3239705"/>
            <a:ext cx="568727" cy="1683894"/>
            <a:chOff x="9152416" y="3239668"/>
            <a:chExt cx="568808" cy="1684133"/>
          </a:xfrm>
        </p:grpSpPr>
        <p:cxnSp>
          <p:nvCxnSpPr>
            <p:cNvPr id="238" name="Straight Arrow Connector 237">
              <a:extLst>
                <a:ext uri="{FF2B5EF4-FFF2-40B4-BE49-F238E27FC236}">
                  <a16:creationId xmlns:a16="http://schemas.microsoft.com/office/drawing/2014/main" id="{5D09EDC6-2D0A-43AF-9256-3410DFAAD0C4}"/>
                </a:ext>
              </a:extLst>
            </p:cNvPr>
            <p:cNvCxnSpPr>
              <a:stCxn id="226" idx="0"/>
            </p:cNvCxnSpPr>
            <p:nvPr/>
          </p:nvCxnSpPr>
          <p:spPr>
            <a:xfrm flipH="1" flipV="1">
              <a:off x="9672772" y="3239668"/>
              <a:ext cx="48452" cy="1684133"/>
            </a:xfrm>
            <a:prstGeom prst="straightConnector1">
              <a:avLst/>
            </a:prstGeom>
            <a:noFill/>
            <a:ln w="57150" cap="flat" cmpd="sng" algn="ctr">
              <a:solidFill>
                <a:srgbClr val="0072C6"/>
              </a:solidFill>
              <a:prstDash val="solid"/>
              <a:headEnd type="none"/>
              <a:tailEnd type="triangle"/>
            </a:ln>
            <a:effectLst/>
          </p:spPr>
        </p:cxnSp>
        <p:pic>
          <p:nvPicPr>
            <p:cNvPr id="239" name="Picture 238">
              <a:extLst>
                <a:ext uri="{FF2B5EF4-FFF2-40B4-BE49-F238E27FC236}">
                  <a16:creationId xmlns:a16="http://schemas.microsoft.com/office/drawing/2014/main" id="{ACAF9617-4291-4C89-99A4-E6B3A9DF014C}"/>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152416" y="3914401"/>
              <a:ext cx="462705" cy="370533"/>
            </a:xfrm>
            <a:prstGeom prst="rect">
              <a:avLst/>
            </a:prstGeom>
          </p:spPr>
        </p:pic>
      </p:grpSp>
      <p:grpSp>
        <p:nvGrpSpPr>
          <p:cNvPr id="240" name="Group 239">
            <a:extLst>
              <a:ext uri="{FF2B5EF4-FFF2-40B4-BE49-F238E27FC236}">
                <a16:creationId xmlns:a16="http://schemas.microsoft.com/office/drawing/2014/main" id="{7728B1E4-C14D-42F5-AD53-C8C0B83BBE3D}"/>
              </a:ext>
            </a:extLst>
          </p:cNvPr>
          <p:cNvGrpSpPr/>
          <p:nvPr/>
        </p:nvGrpSpPr>
        <p:grpSpPr>
          <a:xfrm>
            <a:off x="8372356" y="2997116"/>
            <a:ext cx="581700" cy="591572"/>
            <a:chOff x="8372661" y="2997045"/>
            <a:chExt cx="581783" cy="591656"/>
          </a:xfrm>
        </p:grpSpPr>
        <p:pic>
          <p:nvPicPr>
            <p:cNvPr id="241" name="Picture 240">
              <a:extLst>
                <a:ext uri="{FF2B5EF4-FFF2-40B4-BE49-F238E27FC236}">
                  <a16:creationId xmlns:a16="http://schemas.microsoft.com/office/drawing/2014/main" id="{37AD3378-EF02-4947-B9DC-8EE71D4A24C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89778" l="9778" r="89778"/>
                      </a14:imgEffect>
                    </a14:imgLayer>
                  </a14:imgProps>
                </a:ext>
                <a:ext uri="{28A0092B-C50C-407E-A947-70E740481C1C}">
                  <a14:useLocalDpi xmlns:a14="http://schemas.microsoft.com/office/drawing/2010/main" val="0"/>
                </a:ext>
              </a:extLst>
            </a:blip>
            <a:stretch>
              <a:fillRect/>
            </a:stretch>
          </p:blipFill>
          <p:spPr>
            <a:xfrm>
              <a:off x="8372661" y="2997045"/>
              <a:ext cx="581783" cy="581783"/>
            </a:xfrm>
            <a:prstGeom prst="rect">
              <a:avLst/>
            </a:prstGeom>
          </p:spPr>
        </p:pic>
        <p:sp>
          <p:nvSpPr>
            <p:cNvPr id="242" name="TextBox 241">
              <a:extLst>
                <a:ext uri="{FF2B5EF4-FFF2-40B4-BE49-F238E27FC236}">
                  <a16:creationId xmlns:a16="http://schemas.microsoft.com/office/drawing/2014/main" id="{10FBB02B-4DA1-479A-9A21-7F18348148E9}"/>
                </a:ext>
              </a:extLst>
            </p:cNvPr>
            <p:cNvSpPr txBox="1"/>
            <p:nvPr/>
          </p:nvSpPr>
          <p:spPr>
            <a:xfrm>
              <a:off x="8426164" y="3127036"/>
              <a:ext cx="257665" cy="461665"/>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solidFill>
                    <a:srgbClr val="000000"/>
                  </a:solidFill>
                  <a:effectLst/>
                  <a:uLnTx/>
                  <a:uFillTx/>
                </a:rPr>
                <a:t>x</a:t>
              </a:r>
            </a:p>
          </p:txBody>
        </p:sp>
      </p:grpSp>
      <p:sp>
        <p:nvSpPr>
          <p:cNvPr id="243" name="TextBox 242">
            <a:extLst>
              <a:ext uri="{FF2B5EF4-FFF2-40B4-BE49-F238E27FC236}">
                <a16:creationId xmlns:a16="http://schemas.microsoft.com/office/drawing/2014/main" id="{70D4D5E1-A6A9-4CB3-998A-488310BE804D}"/>
              </a:ext>
            </a:extLst>
          </p:cNvPr>
          <p:cNvSpPr txBox="1"/>
          <p:nvPr/>
        </p:nvSpPr>
        <p:spPr>
          <a:xfrm>
            <a:off x="8738233" y="3124783"/>
            <a:ext cx="862767" cy="461600"/>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1" i="0" u="none" strike="noStrike" kern="0" cap="none" spc="0" normalizeH="0" baseline="0" noProof="0" dirty="0">
                <a:ln>
                  <a:noFill/>
                </a:ln>
                <a:solidFill>
                  <a:srgbClr val="000000"/>
                </a:solidFill>
                <a:effectLst/>
                <a:uLnTx/>
                <a:uFillTx/>
              </a:rPr>
              <a:t>g(x)</a:t>
            </a:r>
          </a:p>
        </p:txBody>
      </p:sp>
      <p:pic>
        <p:nvPicPr>
          <p:cNvPr id="244" name="Picture 243">
            <a:extLst>
              <a:ext uri="{FF2B5EF4-FFF2-40B4-BE49-F238E27FC236}">
                <a16:creationId xmlns:a16="http://schemas.microsoft.com/office/drawing/2014/main" id="{D578DAA1-5DCA-4AAD-9861-CCFC50A9AA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15967" y="4773061"/>
            <a:ext cx="386968" cy="386968"/>
          </a:xfrm>
          <a:prstGeom prst="rect">
            <a:avLst/>
          </a:prstGeom>
        </p:spPr>
      </p:pic>
      <p:cxnSp>
        <p:nvCxnSpPr>
          <p:cNvPr id="245" name="Straight Connector 244">
            <a:extLst>
              <a:ext uri="{FF2B5EF4-FFF2-40B4-BE49-F238E27FC236}">
                <a16:creationId xmlns:a16="http://schemas.microsoft.com/office/drawing/2014/main" id="{517AF89A-7EF2-4779-AC85-93D2EA5E73CA}"/>
              </a:ext>
            </a:extLst>
          </p:cNvPr>
          <p:cNvCxnSpPr/>
          <p:nvPr/>
        </p:nvCxnSpPr>
        <p:spPr>
          <a:xfrm>
            <a:off x="9692427" y="3222984"/>
            <a:ext cx="54427" cy="1683898"/>
          </a:xfrm>
          <a:prstGeom prst="line">
            <a:avLst/>
          </a:prstGeom>
          <a:noFill/>
          <a:ln w="342900" cap="flat" cmpd="sng" algn="ctr">
            <a:solidFill>
              <a:srgbClr val="0072C6"/>
            </a:solidFill>
            <a:prstDash val="solid"/>
            <a:headEnd type="none"/>
            <a:tailEnd type="none"/>
          </a:ln>
          <a:effectLst/>
        </p:spPr>
      </p:cxnSp>
      <p:sp>
        <p:nvSpPr>
          <p:cNvPr id="246" name="TextBox 245">
            <a:extLst>
              <a:ext uri="{FF2B5EF4-FFF2-40B4-BE49-F238E27FC236}">
                <a16:creationId xmlns:a16="http://schemas.microsoft.com/office/drawing/2014/main" id="{38BE6E29-F639-4412-AF43-E52432CC913E}"/>
              </a:ext>
            </a:extLst>
          </p:cNvPr>
          <p:cNvSpPr txBox="1"/>
          <p:nvPr/>
        </p:nvSpPr>
        <p:spPr>
          <a:xfrm>
            <a:off x="9378216" y="2770555"/>
            <a:ext cx="862767" cy="461600"/>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1" i="0" u="none" strike="noStrike" kern="0" cap="none" spc="0" normalizeH="0" baseline="0" noProof="0" dirty="0">
                <a:ln>
                  <a:noFill/>
                </a:ln>
                <a:solidFill>
                  <a:srgbClr val="000000"/>
                </a:solidFill>
                <a:effectLst/>
                <a:uLnTx/>
                <a:uFillTx/>
              </a:rPr>
              <a:t>f(x)</a:t>
            </a:r>
          </a:p>
        </p:txBody>
      </p:sp>
      <p:grpSp>
        <p:nvGrpSpPr>
          <p:cNvPr id="247" name="Group 246">
            <a:extLst>
              <a:ext uri="{FF2B5EF4-FFF2-40B4-BE49-F238E27FC236}">
                <a16:creationId xmlns:a16="http://schemas.microsoft.com/office/drawing/2014/main" id="{CF921EF6-B23F-4BAA-94E8-FD8F803AE121}"/>
              </a:ext>
            </a:extLst>
          </p:cNvPr>
          <p:cNvGrpSpPr/>
          <p:nvPr/>
        </p:nvGrpSpPr>
        <p:grpSpPr>
          <a:xfrm>
            <a:off x="10053598" y="5573761"/>
            <a:ext cx="1362534" cy="747215"/>
            <a:chOff x="10054142" y="5574055"/>
            <a:chExt cx="1362727" cy="747321"/>
          </a:xfrm>
        </p:grpSpPr>
        <p:pic>
          <p:nvPicPr>
            <p:cNvPr id="248" name="Picture 247">
              <a:extLst>
                <a:ext uri="{FF2B5EF4-FFF2-40B4-BE49-F238E27FC236}">
                  <a16:creationId xmlns:a16="http://schemas.microsoft.com/office/drawing/2014/main" id="{263C44F9-1E80-44CF-BADF-C653236BFC0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941" b="89216" l="9804" r="87255"/>
                      </a14:imgEffect>
                    </a14:imgLayer>
                  </a14:imgProps>
                </a:ext>
                <a:ext uri="{28A0092B-C50C-407E-A947-70E740481C1C}">
                  <a14:useLocalDpi xmlns:a14="http://schemas.microsoft.com/office/drawing/2010/main" val="0"/>
                </a:ext>
              </a:extLst>
            </a:blip>
            <a:stretch>
              <a:fillRect/>
            </a:stretch>
          </p:blipFill>
          <p:spPr>
            <a:xfrm>
              <a:off x="10054142" y="5574055"/>
              <a:ext cx="747321" cy="747321"/>
            </a:xfrm>
            <a:prstGeom prst="rect">
              <a:avLst/>
            </a:prstGeom>
          </p:spPr>
        </p:pic>
        <p:sp>
          <p:nvSpPr>
            <p:cNvPr id="249" name="TextBox 248">
              <a:extLst>
                <a:ext uri="{FF2B5EF4-FFF2-40B4-BE49-F238E27FC236}">
                  <a16:creationId xmlns:a16="http://schemas.microsoft.com/office/drawing/2014/main" id="{1FEA5081-BA2F-4268-BD97-202F55E95A34}"/>
                </a:ext>
              </a:extLst>
            </p:cNvPr>
            <p:cNvSpPr txBox="1"/>
            <p:nvPr/>
          </p:nvSpPr>
          <p:spPr>
            <a:xfrm>
              <a:off x="10176482" y="5847122"/>
              <a:ext cx="705144" cy="464866"/>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solidFill>
                    <a:srgbClr val="000000"/>
                  </a:solidFill>
                  <a:effectLst/>
                  <a:uLnTx/>
                  <a:uFillTx/>
                </a:rPr>
                <a:t>f(x)</a:t>
              </a:r>
            </a:p>
          </p:txBody>
        </p:sp>
        <p:sp>
          <p:nvSpPr>
            <p:cNvPr id="250" name="TextBox 249">
              <a:extLst>
                <a:ext uri="{FF2B5EF4-FFF2-40B4-BE49-F238E27FC236}">
                  <a16:creationId xmlns:a16="http://schemas.microsoft.com/office/drawing/2014/main" id="{DF1D1E97-0646-445D-8A8D-D12242AB8C48}"/>
                </a:ext>
              </a:extLst>
            </p:cNvPr>
            <p:cNvSpPr txBox="1"/>
            <p:nvPr/>
          </p:nvSpPr>
          <p:spPr>
            <a:xfrm>
              <a:off x="10553979" y="5809363"/>
              <a:ext cx="862890" cy="461665"/>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solidFill>
                    <a:srgbClr val="000000"/>
                  </a:solidFill>
                  <a:effectLst/>
                  <a:uLnTx/>
                  <a:uFillTx/>
                </a:rPr>
                <a:t>= x</a:t>
              </a:r>
            </a:p>
          </p:txBody>
        </p:sp>
      </p:grpSp>
      <p:sp>
        <p:nvSpPr>
          <p:cNvPr id="251" name="Text Placeholder 7">
            <a:extLst>
              <a:ext uri="{FF2B5EF4-FFF2-40B4-BE49-F238E27FC236}">
                <a16:creationId xmlns:a16="http://schemas.microsoft.com/office/drawing/2014/main" id="{D964D968-CAB6-4786-8538-AF4E80E5739C}"/>
              </a:ext>
            </a:extLst>
          </p:cNvPr>
          <p:cNvSpPr txBox="1">
            <a:spLocks/>
          </p:cNvSpPr>
          <p:nvPr/>
        </p:nvSpPr>
        <p:spPr>
          <a:xfrm>
            <a:off x="549019" y="1810877"/>
            <a:ext cx="7084203" cy="406239"/>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13"/>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lvl="0" indent="0" algn="l" defTabSz="914224">
              <a:buClr>
                <a:srgbClr val="00BCF2"/>
              </a:buClr>
              <a:buNone/>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User resets password (in the cloud) using </a:t>
            </a:r>
            <a:r>
              <a:rPr lang="en-US" sz="1600" kern="0" dirty="0">
                <a:gradFill>
                  <a:gsLst>
                    <a:gs pos="1250">
                      <a:srgbClr val="FFFFFF"/>
                    </a:gs>
                    <a:gs pos="100000">
                      <a:srgbClr val="FFFFFF"/>
                    </a:gs>
                  </a:gsLst>
                  <a:lin ang="5400000" scaled="0"/>
                </a:gradFill>
                <a:latin typeface="+mn-lt"/>
              </a:rPr>
              <a:t>Self-Service Password Reset </a:t>
            </a: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endParaRPr>
          </a:p>
        </p:txBody>
      </p:sp>
      <p:sp>
        <p:nvSpPr>
          <p:cNvPr id="252" name="Text Placeholder 7">
            <a:extLst>
              <a:ext uri="{FF2B5EF4-FFF2-40B4-BE49-F238E27FC236}">
                <a16:creationId xmlns:a16="http://schemas.microsoft.com/office/drawing/2014/main" id="{C4B3CABB-74FE-4F04-A754-D13AD057E8D5}"/>
              </a:ext>
            </a:extLst>
          </p:cNvPr>
          <p:cNvSpPr txBox="1">
            <a:spLocks/>
          </p:cNvSpPr>
          <p:nvPr/>
        </p:nvSpPr>
        <p:spPr>
          <a:xfrm>
            <a:off x="546620" y="2477639"/>
            <a:ext cx="6430372" cy="627838"/>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13"/>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224" eaLnBrk="1" fontAlgn="auto" latinLnBrk="0" hangingPunct="1">
              <a:lnSpc>
                <a:spcPct val="90000"/>
              </a:lnSpc>
              <a:spcBef>
                <a:spcPts val="2400"/>
              </a:spcBef>
              <a:spcAft>
                <a:spcPts val="0"/>
              </a:spcAft>
              <a:buClr>
                <a:srgbClr val="00BCF2"/>
              </a:buClr>
              <a:buSzPct val="10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Azure AD encrypt the password using your tenant specific key that only you know how to decrypt</a:t>
            </a:r>
          </a:p>
        </p:txBody>
      </p:sp>
      <p:sp>
        <p:nvSpPr>
          <p:cNvPr id="253" name="Text Placeholder 7">
            <a:extLst>
              <a:ext uri="{FF2B5EF4-FFF2-40B4-BE49-F238E27FC236}">
                <a16:creationId xmlns:a16="http://schemas.microsoft.com/office/drawing/2014/main" id="{5FB97714-A374-4764-B23C-AF22C23A4C41}"/>
              </a:ext>
            </a:extLst>
          </p:cNvPr>
          <p:cNvSpPr txBox="1">
            <a:spLocks/>
          </p:cNvSpPr>
          <p:nvPr/>
        </p:nvSpPr>
        <p:spPr>
          <a:xfrm>
            <a:off x="576270" y="3574751"/>
            <a:ext cx="6073371" cy="627838"/>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13"/>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224" eaLnBrk="1" fontAlgn="auto" latinLnBrk="0" hangingPunct="1">
              <a:lnSpc>
                <a:spcPct val="90000"/>
              </a:lnSpc>
              <a:spcBef>
                <a:spcPts val="2400"/>
              </a:spcBef>
              <a:spcAft>
                <a:spcPts val="0"/>
              </a:spcAft>
              <a:buClr>
                <a:srgbClr val="00BCF2"/>
              </a:buClr>
              <a:buSzPct val="10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Sync engine of Azure AD Connect is listening for password resets. It gets user identity and encrypted password.</a:t>
            </a:r>
          </a:p>
        </p:txBody>
      </p:sp>
      <p:sp>
        <p:nvSpPr>
          <p:cNvPr id="254" name="Text Placeholder 7">
            <a:extLst>
              <a:ext uri="{FF2B5EF4-FFF2-40B4-BE49-F238E27FC236}">
                <a16:creationId xmlns:a16="http://schemas.microsoft.com/office/drawing/2014/main" id="{EAD76C57-F7D4-40E0-9B15-2ED408405400}"/>
              </a:ext>
            </a:extLst>
          </p:cNvPr>
          <p:cNvSpPr txBox="1">
            <a:spLocks/>
          </p:cNvSpPr>
          <p:nvPr/>
        </p:nvSpPr>
        <p:spPr>
          <a:xfrm>
            <a:off x="575558" y="4606945"/>
            <a:ext cx="7191691" cy="849437"/>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13"/>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224" eaLnBrk="1" fontAlgn="auto" latinLnBrk="0" hangingPunct="1">
              <a:lnSpc>
                <a:spcPct val="90000"/>
              </a:lnSpc>
              <a:spcBef>
                <a:spcPts val="2400"/>
              </a:spcBef>
              <a:spcAft>
                <a:spcPts val="0"/>
              </a:spcAft>
              <a:buClr>
                <a:srgbClr val="00BCF2"/>
              </a:buClr>
              <a:buSzPct val="10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It decrypts the password and sends it to your on-</a:t>
            </a:r>
            <a:r>
              <a:rPr kumimoji="0" lang="en-US" sz="16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mn-lt"/>
              </a:rPr>
              <a:t>prem</a:t>
            </a: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 Active Directory. If password matches the on-</a:t>
            </a:r>
            <a:r>
              <a:rPr kumimoji="0" lang="en-US" sz="16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mn-lt"/>
              </a:rPr>
              <a:t>prem</a:t>
            </a: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 password requirements, then user password is updated.</a:t>
            </a:r>
          </a:p>
        </p:txBody>
      </p:sp>
      <p:sp>
        <p:nvSpPr>
          <p:cNvPr id="255" name="Text Placeholder 7">
            <a:extLst>
              <a:ext uri="{FF2B5EF4-FFF2-40B4-BE49-F238E27FC236}">
                <a16:creationId xmlns:a16="http://schemas.microsoft.com/office/drawing/2014/main" id="{349B1C86-4D3C-4FC0-A4A1-4B78EAC0929D}"/>
              </a:ext>
            </a:extLst>
          </p:cNvPr>
          <p:cNvSpPr txBox="1">
            <a:spLocks/>
          </p:cNvSpPr>
          <p:nvPr/>
        </p:nvSpPr>
        <p:spPr>
          <a:xfrm>
            <a:off x="549436" y="5886911"/>
            <a:ext cx="6253985" cy="627838"/>
          </a:xfrm>
          <a:prstGeom prst="rect">
            <a:avLst/>
          </a:prstGeom>
        </p:spPr>
        <p:txBody>
          <a:bodyPr vert="horz" wrap="square" lIns="146283" tIns="91427" rIns="146283" bIns="91427" rtlCol="0">
            <a:spAutoFit/>
          </a:bodyPr>
          <a:lstStyle>
            <a:defPPr>
              <a:defRPr lang="en-US"/>
            </a:defPPr>
            <a:lvl1pPr marL="342900" marR="0" indent="-342900" fontAlgn="auto">
              <a:lnSpc>
                <a:spcPct val="90000"/>
              </a:lnSpc>
              <a:spcBef>
                <a:spcPts val="2400"/>
              </a:spcBef>
              <a:spcAft>
                <a:spcPts val="0"/>
              </a:spcAft>
              <a:buClr>
                <a:schemeClr val="tx2"/>
              </a:buClr>
              <a:buSzPct val="100000"/>
              <a:buFontTx/>
              <a:buBlip>
                <a:blip r:embed="rId13"/>
              </a:buBlip>
              <a:tabLst/>
              <a:defRPr sz="38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3"/>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3"/>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224" eaLnBrk="1" fontAlgn="auto" latinLnBrk="0" hangingPunct="1">
              <a:lnSpc>
                <a:spcPct val="90000"/>
              </a:lnSpc>
              <a:spcBef>
                <a:spcPts val="2400"/>
              </a:spcBef>
              <a:spcAft>
                <a:spcPts val="0"/>
              </a:spcAft>
              <a:buClr>
                <a:srgbClr val="00BCF2"/>
              </a:buClr>
              <a:buSzPct val="100000"/>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mn-lt"/>
              </a:rPr>
              <a:t>Only after receiving success for on-prem write-back, we hash the password and store it in the cloud</a:t>
            </a:r>
          </a:p>
        </p:txBody>
      </p:sp>
      <p:sp>
        <p:nvSpPr>
          <p:cNvPr id="256" name="TextBox 255">
            <a:extLst>
              <a:ext uri="{FF2B5EF4-FFF2-40B4-BE49-F238E27FC236}">
                <a16:creationId xmlns:a16="http://schemas.microsoft.com/office/drawing/2014/main" id="{26049011-5344-451D-B611-AD0130342C37}"/>
              </a:ext>
            </a:extLst>
          </p:cNvPr>
          <p:cNvSpPr txBox="1"/>
          <p:nvPr/>
        </p:nvSpPr>
        <p:spPr>
          <a:xfrm>
            <a:off x="10550131" y="5799536"/>
            <a:ext cx="862767" cy="461600"/>
          </a:xfrm>
          <a:prstGeom prst="rect">
            <a:avLst/>
          </a:prstGeom>
          <a:noFill/>
        </p:spPr>
        <p:txBody>
          <a:bodyPr wrap="square" lIns="182854" tIns="146283" rIns="182854" bIns="146283" rtlCol="0">
            <a:spAutoFit/>
          </a:bodyPr>
          <a:lstStyle/>
          <a:p>
            <a:pPr marL="0" marR="0" lvl="0" indent="0" algn="l" defTabSz="914224" eaLnBrk="1" fontAlgn="auto" latinLnBrk="0" hangingPunct="1">
              <a:lnSpc>
                <a:spcPct val="90000"/>
              </a:lnSpc>
              <a:spcBef>
                <a:spcPts val="0"/>
              </a:spcBef>
              <a:spcAft>
                <a:spcPts val="600"/>
              </a:spcAft>
              <a:buClrTx/>
              <a:buSzTx/>
              <a:buFontTx/>
              <a:buNone/>
              <a:tabLst/>
              <a:defRPr/>
            </a:pPr>
            <a:r>
              <a:rPr kumimoji="0" lang="en-US" sz="1199" b="1" i="0" u="none" strike="noStrike" kern="0" cap="none" spc="0" normalizeH="0" baseline="0" noProof="0" dirty="0">
                <a:ln>
                  <a:noFill/>
                </a:ln>
                <a:solidFill>
                  <a:srgbClr val="000000"/>
                </a:solidFill>
                <a:effectLst/>
                <a:uLnTx/>
                <a:uFillTx/>
              </a:rPr>
              <a:t>    x</a:t>
            </a:r>
          </a:p>
        </p:txBody>
      </p:sp>
      <p:pic>
        <p:nvPicPr>
          <p:cNvPr id="257" name="Picture 256">
            <a:extLst>
              <a:ext uri="{FF2B5EF4-FFF2-40B4-BE49-F238E27FC236}">
                <a16:creationId xmlns:a16="http://schemas.microsoft.com/office/drawing/2014/main" id="{755F092E-5B78-436F-8ED2-D2473BDAC17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39138" y="3580288"/>
            <a:ext cx="969219" cy="1022137"/>
          </a:xfrm>
          <a:prstGeom prst="rect">
            <a:avLst/>
          </a:prstGeom>
        </p:spPr>
      </p:pic>
    </p:spTree>
    <p:extLst>
      <p:ext uri="{BB962C8B-B14F-4D97-AF65-F5344CB8AC3E}">
        <p14:creationId xmlns:p14="http://schemas.microsoft.com/office/powerpoint/2010/main" val="2115677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
                                        </p:tgtEl>
                                        <p:attrNameLst>
                                          <p:attrName>style.visibility</p:attrName>
                                        </p:attrNameLst>
                                      </p:cBhvr>
                                      <p:to>
                                        <p:strVal val="visible"/>
                                      </p:to>
                                    </p:set>
                                  </p:childTnLst>
                                  <p:subTnLst>
                                    <p:set>
                                      <p:cBhvr override="childStyle">
                                        <p:cTn dur="1" fill="hold" display="0" masterRel="nextClick" afterEffect="1"/>
                                        <p:tgtEl>
                                          <p:spTgt spid="231"/>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subTnLst>
                                    <p:set>
                                      <p:cBhvr override="childStyle">
                                        <p:cTn dur="1" fill="hold" display="0" masterRel="nextClick" afterEffect="1"/>
                                        <p:tgtEl>
                                          <p:spTgt spid="228"/>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subTnLst>
                                    <p:set>
                                      <p:cBhvr override="childStyle">
                                        <p:cTn dur="1" fill="hold" display="0" masterRel="nextClick" afterEffect="1"/>
                                        <p:tgtEl>
                                          <p:spTgt spid="23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3"/>
                                        </p:tgtEl>
                                        <p:attrNameLst>
                                          <p:attrName>style.visibility</p:attrName>
                                        </p:attrNameLst>
                                      </p:cBhvr>
                                      <p:to>
                                        <p:strVal val="visible"/>
                                      </p:to>
                                    </p:set>
                                  </p:childTnLst>
                                  <p:subTnLst>
                                    <p:set>
                                      <p:cBhvr override="childStyle">
                                        <p:cTn dur="1" fill="hold" display="0" masterRel="nextClick" afterEffect="1"/>
                                        <p:tgtEl>
                                          <p:spTgt spid="23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44"/>
                                        </p:tgtEl>
                                        <p:attrNameLst>
                                          <p:attrName>style.visibility</p:attrName>
                                        </p:attrNameLst>
                                      </p:cBhvr>
                                      <p:to>
                                        <p:strVal val="visible"/>
                                      </p:to>
                                    </p:set>
                                  </p:childTnLst>
                                  <p:subTnLst>
                                    <p:set>
                                      <p:cBhvr override="childStyle">
                                        <p:cTn dur="1" fill="hold" display="0" masterRel="nextClick" afterEffect="1"/>
                                        <p:tgtEl>
                                          <p:spTgt spid="244"/>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4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1" nodeType="clickEffect">
                                  <p:stCondLst>
                                    <p:cond delay="0"/>
                                  </p:stCondLst>
                                  <p:childTnLst>
                                    <p:animMotion origin="layout" path="M 0 0 L 0 0.25 E" pathEditMode="relative" ptsTypes="">
                                      <p:cBhvr>
                                        <p:cTn id="39" dur="2000" fill="hold"/>
                                        <p:tgtEl>
                                          <p:spTgt spid="246"/>
                                        </p:tgtEl>
                                        <p:attrNameLst>
                                          <p:attrName>ppt_x</p:attrName>
                                          <p:attrName>ppt_y</p:attrName>
                                        </p:attrNameLst>
                                      </p:cBhvr>
                                    </p:animMotion>
                                  </p:childTnLst>
                                  <p:subTnLst>
                                    <p:set>
                                      <p:cBhvr override="childStyle">
                                        <p:cTn dur="1" fill="hold" display="0" masterRel="nextClick" afterEffect="1"/>
                                        <p:tgtEl>
                                          <p:spTgt spid="246"/>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5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47"/>
                                        </p:tgtEl>
                                        <p:attrNameLst>
                                          <p:attrName>style.visibility</p:attrName>
                                        </p:attrNameLst>
                                      </p:cBhvr>
                                      <p:to>
                                        <p:strVal val="visible"/>
                                      </p:to>
                                    </p:set>
                                  </p:childTnLst>
                                  <p:subTnLst>
                                    <p:set>
                                      <p:cBhvr override="childStyle">
                                        <p:cTn dur="1" fill="hold" display="0" masterRel="nextClick" afterEffect="1"/>
                                        <p:tgtEl>
                                          <p:spTgt spid="247"/>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56"/>
                                        </p:tgtEl>
                                        <p:attrNameLst>
                                          <p:attrName>style.visibility</p:attrName>
                                        </p:attrNameLst>
                                      </p:cBhvr>
                                      <p:to>
                                        <p:strVal val="visible"/>
                                      </p:to>
                                    </p:set>
                                  </p:childTnLst>
                                </p:cTn>
                              </p:par>
                            </p:childTnLst>
                          </p:cTn>
                        </p:par>
                        <p:par>
                          <p:cTn id="50" fill="hold">
                            <p:stCondLst>
                              <p:cond delay="0"/>
                            </p:stCondLst>
                            <p:childTnLst>
                              <p:par>
                                <p:cTn id="51" presetID="56" presetClass="path" presetSubtype="0" accel="50000" decel="50000" fill="hold" grpId="1" nodeType="afterEffect">
                                  <p:stCondLst>
                                    <p:cond delay="0"/>
                                  </p:stCondLst>
                                  <p:childTnLst>
                                    <p:animMotion origin="layout" path="M -3.78095E-6 3.64503E-6 L -0.09509 0.03654 " pathEditMode="relative" rAng="0" ptsTypes="AA">
                                      <p:cBhvr>
                                        <p:cTn id="52" dur="2000" fill="hold"/>
                                        <p:tgtEl>
                                          <p:spTgt spid="256"/>
                                        </p:tgtEl>
                                        <p:attrNameLst>
                                          <p:attrName>ppt_x</p:attrName>
                                          <p:attrName>ppt_y</p:attrName>
                                        </p:attrNameLst>
                                      </p:cBhvr>
                                      <p:rCtr x="-4761" y="1816"/>
                                    </p:animMotion>
                                  </p:childTnLst>
                                  <p:subTnLst>
                                    <p:set>
                                      <p:cBhvr override="childStyle">
                                        <p:cTn dur="1" fill="hold" display="0" masterRel="nextClick" afterEffect="1"/>
                                        <p:tgtEl>
                                          <p:spTgt spid="25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5"/>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237"/>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240"/>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43"/>
                                        </p:tgtEl>
                                        <p:attrNameLst>
                                          <p:attrName>style.visibility</p:attrName>
                                        </p:attrNameLst>
                                      </p:cBhvr>
                                      <p:to>
                                        <p:strVal val="visible"/>
                                      </p:to>
                                    </p:set>
                                  </p:childTnLst>
                                </p:cTn>
                              </p:par>
                            </p:childTnLst>
                          </p:cTn>
                        </p:par>
                        <p:par>
                          <p:cTn id="66" fill="hold">
                            <p:stCondLst>
                              <p:cond delay="0"/>
                            </p:stCondLst>
                            <p:childTnLst>
                              <p:par>
                                <p:cTn id="67" presetID="64" presetClass="path" presetSubtype="0" accel="50000" decel="50000" fill="hold" grpId="1" nodeType="afterEffect">
                                  <p:stCondLst>
                                    <p:cond delay="2500"/>
                                  </p:stCondLst>
                                  <p:childTnLst>
                                    <p:animMotion origin="layout" path="M 1.04672E-6 -3.30912E-6 L 0.01978 -0.10508 " pathEditMode="relative" rAng="0" ptsTypes="AA">
                                      <p:cBhvr>
                                        <p:cTn id="68" dur="2000" fill="hold"/>
                                        <p:tgtEl>
                                          <p:spTgt spid="243"/>
                                        </p:tgtEl>
                                        <p:attrNameLst>
                                          <p:attrName>ppt_x</p:attrName>
                                          <p:attrName>ppt_y</p:attrName>
                                        </p:attrNameLst>
                                      </p:cBhvr>
                                      <p:rCtr x="983" y="-52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243" grpId="0"/>
      <p:bldP spid="243" grpId="1"/>
      <p:bldP spid="246" grpId="0"/>
      <p:bldP spid="246" grpId="1"/>
      <p:bldP spid="251" grpId="0"/>
      <p:bldP spid="252" grpId="0"/>
      <p:bldP spid="253" grpId="0"/>
      <p:bldP spid="254" grpId="0"/>
      <p:bldP spid="255" grpId="0"/>
      <p:bldP spid="256" grpId="0"/>
      <p:bldP spid="25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6132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CD1345-8E43-4443-82B4-ACFF5C56D0A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a:t>
            </a:fld>
            <a:endParaRPr lang="en-US" dirty="0"/>
          </a:p>
        </p:txBody>
      </p:sp>
      <p:sp>
        <p:nvSpPr>
          <p:cNvPr id="3" name="Text Placeholder 2">
            <a:extLst>
              <a:ext uri="{FF2B5EF4-FFF2-40B4-BE49-F238E27FC236}">
                <a16:creationId xmlns:a16="http://schemas.microsoft.com/office/drawing/2014/main" id="{F66E515F-6ECF-4847-B07B-9EA4D34A1A7E}"/>
              </a:ext>
            </a:extLst>
          </p:cNvPr>
          <p:cNvSpPr>
            <a:spLocks noGrp="1"/>
          </p:cNvSpPr>
          <p:nvPr>
            <p:ph type="body" sz="quarter" idx="13"/>
          </p:nvPr>
        </p:nvSpPr>
        <p:spPr/>
        <p:txBody>
          <a:bodyPr/>
          <a:lstStyle/>
          <a:p>
            <a:r>
              <a:rPr lang="fr-FR" dirty="0" err="1"/>
              <a:t>Why</a:t>
            </a:r>
            <a:r>
              <a:rPr lang="fr-FR" dirty="0"/>
              <a:t> to </a:t>
            </a:r>
            <a:r>
              <a:rPr lang="fr-FR" dirty="0" err="1"/>
              <a:t>synchronize</a:t>
            </a:r>
            <a:endParaRPr lang="fr-FR" dirty="0"/>
          </a:p>
        </p:txBody>
      </p:sp>
      <p:sp>
        <p:nvSpPr>
          <p:cNvPr id="4" name="TextBox 3">
            <a:extLst>
              <a:ext uri="{FF2B5EF4-FFF2-40B4-BE49-F238E27FC236}">
                <a16:creationId xmlns:a16="http://schemas.microsoft.com/office/drawing/2014/main" id="{F92D2C84-4D8C-4BA2-BF40-6079D0BA0FC3}"/>
              </a:ext>
            </a:extLst>
          </p:cNvPr>
          <p:cNvSpPr txBox="1"/>
          <p:nvPr/>
        </p:nvSpPr>
        <p:spPr>
          <a:xfrm>
            <a:off x="274702" y="1633011"/>
            <a:ext cx="11721160" cy="3722558"/>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en-US" dirty="0"/>
              <a:t>Allows to </a:t>
            </a:r>
            <a:r>
              <a:rPr lang="en-US" b="1" dirty="0"/>
              <a:t>Integrate on-premises directories with Azure Active Directory</a:t>
            </a:r>
          </a:p>
          <a:p>
            <a:pPr marL="882625" lvl="1" indent="-342900" algn="l">
              <a:lnSpc>
                <a:spcPct val="90000"/>
              </a:lnSpc>
              <a:spcAft>
                <a:spcPts val="600"/>
              </a:spcAft>
              <a:buFont typeface="Wingdings" panose="05000000000000000000" pitchFamily="2" charset="2"/>
              <a:buChar char="§"/>
            </a:pPr>
            <a:r>
              <a:rPr lang="en-US" b="1" dirty="0"/>
              <a:t>makes users more productive by providing </a:t>
            </a:r>
            <a:r>
              <a:rPr lang="en-US" b="1" dirty="0">
                <a:solidFill>
                  <a:srgbClr val="0070C0"/>
                </a:solidFill>
              </a:rPr>
              <a:t>a common identity</a:t>
            </a:r>
            <a:r>
              <a:rPr lang="en-US" b="1" dirty="0"/>
              <a:t> for accessing both cloud and on-premises resources. </a:t>
            </a:r>
            <a:endParaRPr lang="en-US" dirty="0"/>
          </a:p>
          <a:p>
            <a:pPr marL="342900" indent="-342900" algn="l">
              <a:lnSpc>
                <a:spcPct val="90000"/>
              </a:lnSpc>
              <a:spcAft>
                <a:spcPts val="600"/>
              </a:spcAft>
              <a:buFont typeface="Wingdings" panose="05000000000000000000" pitchFamily="2" charset="2"/>
              <a:buChar char="§"/>
            </a:pPr>
            <a:endParaRPr lang="en-US" dirty="0"/>
          </a:p>
          <a:p>
            <a:pPr marL="342900" indent="-342900" algn="l">
              <a:lnSpc>
                <a:spcPct val="90000"/>
              </a:lnSpc>
              <a:spcAft>
                <a:spcPts val="600"/>
              </a:spcAft>
              <a:buFont typeface="Wingdings" panose="05000000000000000000" pitchFamily="2" charset="2"/>
              <a:buChar char="§"/>
            </a:pPr>
            <a:r>
              <a:rPr lang="en-US" dirty="0"/>
              <a:t>Users and organizations can take advantage of the following:</a:t>
            </a:r>
          </a:p>
          <a:p>
            <a:pPr marL="342900" indent="-342900" algn="l">
              <a:lnSpc>
                <a:spcPct val="90000"/>
              </a:lnSpc>
              <a:spcAft>
                <a:spcPts val="600"/>
              </a:spcAft>
              <a:buFont typeface="Wingdings" panose="05000000000000000000" pitchFamily="2" charset="2"/>
              <a:buChar char="§"/>
            </a:pPr>
            <a:endParaRPr lang="en-US" dirty="0"/>
          </a:p>
          <a:p>
            <a:pPr marL="882625" lvl="1" indent="-342900" algn="l">
              <a:lnSpc>
                <a:spcPct val="90000"/>
              </a:lnSpc>
              <a:spcAft>
                <a:spcPts val="600"/>
              </a:spcAft>
              <a:buFont typeface="Wingdings" panose="05000000000000000000" pitchFamily="2" charset="2"/>
              <a:buChar char="§"/>
            </a:pPr>
            <a:r>
              <a:rPr lang="en-US" dirty="0"/>
              <a:t>Users can use a </a:t>
            </a:r>
            <a:r>
              <a:rPr lang="en-US" b="1" dirty="0">
                <a:solidFill>
                  <a:srgbClr val="0070C0"/>
                </a:solidFill>
              </a:rPr>
              <a:t>single identity </a:t>
            </a:r>
            <a:r>
              <a:rPr lang="en-US" dirty="0"/>
              <a:t>to access on-premises applications and cloud services such as Office 365.</a:t>
            </a:r>
          </a:p>
          <a:p>
            <a:pPr marL="882625" lvl="1" indent="-342900" algn="l">
              <a:lnSpc>
                <a:spcPct val="90000"/>
              </a:lnSpc>
              <a:spcAft>
                <a:spcPts val="600"/>
              </a:spcAft>
              <a:buFont typeface="Wingdings" panose="05000000000000000000" pitchFamily="2" charset="2"/>
              <a:buChar char="§"/>
            </a:pPr>
            <a:r>
              <a:rPr lang="en-US" dirty="0"/>
              <a:t>Single tool to provide an easy deployment experience for synchronization and sign-in.</a:t>
            </a:r>
          </a:p>
          <a:p>
            <a:pPr marL="882625" lvl="1" indent="-342900" algn="l">
              <a:lnSpc>
                <a:spcPct val="90000"/>
              </a:lnSpc>
              <a:spcAft>
                <a:spcPts val="600"/>
              </a:spcAft>
              <a:buFont typeface="Wingdings" panose="05000000000000000000" pitchFamily="2" charset="2"/>
              <a:buChar char="§"/>
            </a:pPr>
            <a:r>
              <a:rPr lang="en-US" dirty="0"/>
              <a:t>Provides the newest capabilities for your scenarios. Azure AD Connect replaces older versions of identity integration tools such as DirSync and Azure AD Sync. For more information, see Hybrid Identity directory integration tools comparison.</a:t>
            </a:r>
          </a:p>
          <a:p>
            <a:pPr marL="342900" indent="-342900" algn="l">
              <a:lnSpc>
                <a:spcPct val="90000"/>
              </a:lnSpc>
              <a:spcAft>
                <a:spcPts val="600"/>
              </a:spcAft>
              <a:buFont typeface="Wingdings" panose="05000000000000000000" pitchFamily="2" charset="2"/>
              <a:buChar char="§"/>
            </a:pPr>
            <a:endParaRPr lang="fr-FR"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1267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04C15F-96C3-4C65-887D-C8F7BAFFC2E5}"/>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a:t>
            </a:fld>
            <a:endParaRPr lang="en-US" dirty="0"/>
          </a:p>
        </p:txBody>
      </p:sp>
      <p:sp>
        <p:nvSpPr>
          <p:cNvPr id="3" name="Text Placeholder 2">
            <a:extLst>
              <a:ext uri="{FF2B5EF4-FFF2-40B4-BE49-F238E27FC236}">
                <a16:creationId xmlns:a16="http://schemas.microsoft.com/office/drawing/2014/main" id="{0DE3D386-7B5C-43E3-A121-5C442CCD2616}"/>
              </a:ext>
            </a:extLst>
          </p:cNvPr>
          <p:cNvSpPr>
            <a:spLocks noGrp="1"/>
          </p:cNvSpPr>
          <p:nvPr>
            <p:ph type="body" sz="quarter" idx="13"/>
          </p:nvPr>
        </p:nvSpPr>
        <p:spPr/>
        <p:txBody>
          <a:bodyPr/>
          <a:lstStyle/>
          <a:p>
            <a:r>
              <a:rPr lang="fr-FR" dirty="0" err="1"/>
              <a:t>Synchronization</a:t>
            </a:r>
            <a:r>
              <a:rPr lang="fr-FR" dirty="0"/>
              <a:t> </a:t>
            </a:r>
            <a:r>
              <a:rPr lang="fr-FR" dirty="0" err="1"/>
              <a:t>Landscape</a:t>
            </a:r>
            <a:endParaRPr lang="fr-FR" dirty="0"/>
          </a:p>
          <a:p>
            <a:endParaRPr lang="fr-FR" dirty="0"/>
          </a:p>
        </p:txBody>
      </p:sp>
      <p:sp>
        <p:nvSpPr>
          <p:cNvPr id="53" name="Rectangle 52">
            <a:extLst>
              <a:ext uri="{FF2B5EF4-FFF2-40B4-BE49-F238E27FC236}">
                <a16:creationId xmlns:a16="http://schemas.microsoft.com/office/drawing/2014/main" id="{BE489D2B-CB2C-400C-A28A-2D1C77C4ACC2}"/>
              </a:ext>
            </a:extLst>
          </p:cNvPr>
          <p:cNvSpPr/>
          <p:nvPr/>
        </p:nvSpPr>
        <p:spPr bwMode="auto">
          <a:xfrm>
            <a:off x="549018" y="1759921"/>
            <a:ext cx="11246997" cy="512058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FE431A08-A10B-4E7B-84D0-C84D27EEB401}"/>
              </a:ext>
            </a:extLst>
          </p:cNvPr>
          <p:cNvSpPr/>
          <p:nvPr/>
        </p:nvSpPr>
        <p:spPr bwMode="auto">
          <a:xfrm>
            <a:off x="6477897" y="1978243"/>
            <a:ext cx="3228819" cy="477401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1CC96A6F-3D7C-4A20-B40B-559B04882ADE}"/>
              </a:ext>
            </a:extLst>
          </p:cNvPr>
          <p:cNvSpPr/>
          <p:nvPr/>
        </p:nvSpPr>
        <p:spPr bwMode="auto">
          <a:xfrm>
            <a:off x="813024" y="1978242"/>
            <a:ext cx="2880708" cy="477401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EFCFEAD6-3589-48F9-9EB4-37BBDD064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8476" y="2737705"/>
            <a:ext cx="1307874" cy="130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a:extLst>
              <a:ext uri="{FF2B5EF4-FFF2-40B4-BE49-F238E27FC236}">
                <a16:creationId xmlns:a16="http://schemas.microsoft.com/office/drawing/2014/main" id="{43B3AE86-EB72-4ED4-B593-AB75A6AE14C7}"/>
              </a:ext>
            </a:extLst>
          </p:cNvPr>
          <p:cNvSpPr/>
          <p:nvPr/>
        </p:nvSpPr>
        <p:spPr bwMode="auto">
          <a:xfrm>
            <a:off x="3879766" y="1978242"/>
            <a:ext cx="2083545" cy="477401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BA1F5A94-4735-4AE5-A0DB-41778164FFE2}"/>
              </a:ext>
            </a:extLst>
          </p:cNvPr>
          <p:cNvSpPr txBox="1"/>
          <p:nvPr/>
        </p:nvSpPr>
        <p:spPr>
          <a:xfrm>
            <a:off x="1647185" y="1978242"/>
            <a:ext cx="1328205" cy="531870"/>
          </a:xfrm>
          <a:prstGeom prst="rect">
            <a:avLst/>
          </a:prstGeom>
          <a:noFill/>
        </p:spPr>
        <p:txBody>
          <a:bodyPr wrap="none" lIns="186521" tIns="149217" rIns="186521" bIns="149217" rtlCol="0">
            <a:spAutoFit/>
          </a:bodyPr>
          <a:lstStyle/>
          <a:p>
            <a:pPr defTabSz="951304">
              <a:lnSpc>
                <a:spcPct val="90000"/>
              </a:lnSpc>
              <a:spcAft>
                <a:spcPts val="612"/>
              </a:spcAft>
            </a:pPr>
            <a:r>
              <a:rPr lang="en-US" sz="1632">
                <a:gradFill>
                  <a:gsLst>
                    <a:gs pos="2917">
                      <a:srgbClr val="505050"/>
                    </a:gs>
                    <a:gs pos="30000">
                      <a:srgbClr val="505050"/>
                    </a:gs>
                  </a:gsLst>
                  <a:lin ang="5400000" scaled="0"/>
                </a:gradFill>
                <a:latin typeface="Segoe UI"/>
              </a:rPr>
              <a:t>ON-PREM</a:t>
            </a:r>
          </a:p>
        </p:txBody>
      </p:sp>
      <p:sp>
        <p:nvSpPr>
          <p:cNvPr id="59" name="TextBox 58">
            <a:extLst>
              <a:ext uri="{FF2B5EF4-FFF2-40B4-BE49-F238E27FC236}">
                <a16:creationId xmlns:a16="http://schemas.microsoft.com/office/drawing/2014/main" id="{86F23258-86A8-488F-91A2-09DC21CA60EB}"/>
              </a:ext>
            </a:extLst>
          </p:cNvPr>
          <p:cNvSpPr txBox="1"/>
          <p:nvPr/>
        </p:nvSpPr>
        <p:spPr>
          <a:xfrm>
            <a:off x="4173565" y="2006413"/>
            <a:ext cx="1252738" cy="762393"/>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1632">
                <a:gradFill>
                  <a:gsLst>
                    <a:gs pos="2917">
                      <a:srgbClr val="505050"/>
                    </a:gs>
                    <a:gs pos="30000">
                      <a:srgbClr val="505050"/>
                    </a:gs>
                  </a:gsLst>
                  <a:lin ang="5400000" scaled="0"/>
                </a:gradFill>
                <a:latin typeface="Segoe UI"/>
              </a:rPr>
              <a:t>IDENTITY</a:t>
            </a:r>
            <a:br>
              <a:rPr lang="en-US" sz="1632">
                <a:gradFill>
                  <a:gsLst>
                    <a:gs pos="2917">
                      <a:srgbClr val="505050"/>
                    </a:gs>
                    <a:gs pos="30000">
                      <a:srgbClr val="505050"/>
                    </a:gs>
                  </a:gsLst>
                  <a:lin ang="5400000" scaled="0"/>
                </a:gradFill>
                <a:latin typeface="Segoe UI"/>
              </a:rPr>
            </a:br>
            <a:r>
              <a:rPr lang="en-US" sz="1632">
                <a:gradFill>
                  <a:gsLst>
                    <a:gs pos="2917">
                      <a:srgbClr val="505050"/>
                    </a:gs>
                    <a:gs pos="30000">
                      <a:srgbClr val="505050"/>
                    </a:gs>
                  </a:gsLst>
                  <a:lin ang="5400000" scaled="0"/>
                </a:gradFill>
                <a:latin typeface="Segoe UI"/>
              </a:rPr>
              <a:t>BRIDGE</a:t>
            </a:r>
          </a:p>
        </p:txBody>
      </p:sp>
      <p:sp>
        <p:nvSpPr>
          <p:cNvPr id="60" name="TextBox 59">
            <a:extLst>
              <a:ext uri="{FF2B5EF4-FFF2-40B4-BE49-F238E27FC236}">
                <a16:creationId xmlns:a16="http://schemas.microsoft.com/office/drawing/2014/main" id="{46CC771F-C007-4149-A472-3AD523965549}"/>
              </a:ext>
            </a:extLst>
          </p:cNvPr>
          <p:cNvSpPr txBox="1"/>
          <p:nvPr/>
        </p:nvSpPr>
        <p:spPr>
          <a:xfrm>
            <a:off x="6987217" y="2006415"/>
            <a:ext cx="2385665" cy="527358"/>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632">
                <a:gradFill>
                  <a:gsLst>
                    <a:gs pos="2917">
                      <a:srgbClr val="505050"/>
                    </a:gs>
                    <a:gs pos="30000">
                      <a:srgbClr val="505050"/>
                    </a:gs>
                  </a:gsLst>
                  <a:lin ang="5400000" scaled="0"/>
                </a:gradFill>
                <a:latin typeface="Segoe UI"/>
              </a:rPr>
              <a:t>MICROSOFT CLOUD</a:t>
            </a:r>
          </a:p>
        </p:txBody>
      </p:sp>
      <p:grpSp>
        <p:nvGrpSpPr>
          <p:cNvPr id="61" name="Group 60">
            <a:extLst>
              <a:ext uri="{FF2B5EF4-FFF2-40B4-BE49-F238E27FC236}">
                <a16:creationId xmlns:a16="http://schemas.microsoft.com/office/drawing/2014/main" id="{27F269DB-BFF2-4800-B5FD-EC6302AAA6AE}"/>
              </a:ext>
            </a:extLst>
          </p:cNvPr>
          <p:cNvGrpSpPr/>
          <p:nvPr/>
        </p:nvGrpSpPr>
        <p:grpSpPr>
          <a:xfrm>
            <a:off x="1622998" y="2705001"/>
            <a:ext cx="1260759" cy="1241922"/>
            <a:chOff x="1036320" y="2505783"/>
            <a:chExt cx="1236150" cy="1217681"/>
          </a:xfrm>
        </p:grpSpPr>
        <p:sp>
          <p:nvSpPr>
            <p:cNvPr id="62" name="Isosceles Triangle 61">
              <a:extLst>
                <a:ext uri="{FF2B5EF4-FFF2-40B4-BE49-F238E27FC236}">
                  <a16:creationId xmlns:a16="http://schemas.microsoft.com/office/drawing/2014/main" id="{1B9E46E1-12F7-4AE2-A245-4D6A6CB5CE83}"/>
                </a:ext>
              </a:extLst>
            </p:cNvPr>
            <p:cNvSpPr/>
            <p:nvPr/>
          </p:nvSpPr>
          <p:spPr bwMode="auto">
            <a:xfrm>
              <a:off x="1036320" y="2505783"/>
              <a:ext cx="1236150" cy="695960"/>
            </a:xfrm>
            <a:prstGeom prst="triangle">
              <a:avLst/>
            </a:prstGeom>
            <a:solidFill>
              <a:srgbClr val="505050"/>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Isosceles Triangle 62">
              <a:extLst>
                <a:ext uri="{FF2B5EF4-FFF2-40B4-BE49-F238E27FC236}">
                  <a16:creationId xmlns:a16="http://schemas.microsoft.com/office/drawing/2014/main" id="{F106891B-0259-48C0-9B37-337EA12B51B6}"/>
                </a:ext>
              </a:extLst>
            </p:cNvPr>
            <p:cNvSpPr/>
            <p:nvPr/>
          </p:nvSpPr>
          <p:spPr bwMode="auto">
            <a:xfrm rot="10800000">
              <a:off x="1039714" y="3202377"/>
              <a:ext cx="1232755" cy="521087"/>
            </a:xfrm>
            <a:prstGeom prst="triangle">
              <a:avLst/>
            </a:prstGeom>
            <a:solidFill>
              <a:srgbClr val="505050"/>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A3DED808-23DA-40C0-AC69-65A2B179FAD3}"/>
              </a:ext>
            </a:extLst>
          </p:cNvPr>
          <p:cNvSpPr/>
          <p:nvPr/>
        </p:nvSpPr>
        <p:spPr bwMode="auto">
          <a:xfrm>
            <a:off x="9858566" y="1978242"/>
            <a:ext cx="1750550" cy="477401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4ABF51B7-9D3E-4A5E-A11C-EA2397E6CCB2}"/>
              </a:ext>
            </a:extLst>
          </p:cNvPr>
          <p:cNvSpPr txBox="1"/>
          <p:nvPr/>
        </p:nvSpPr>
        <p:spPr>
          <a:xfrm>
            <a:off x="9881042" y="2006415"/>
            <a:ext cx="1424665" cy="531870"/>
          </a:xfrm>
          <a:prstGeom prst="rect">
            <a:avLst/>
          </a:prstGeom>
          <a:noFill/>
        </p:spPr>
        <p:txBody>
          <a:bodyPr wrap="none" lIns="186521" tIns="149217" rIns="186521" bIns="149217" rtlCol="0">
            <a:spAutoFit/>
          </a:bodyPr>
          <a:lstStyle/>
          <a:p>
            <a:pPr algn="ctr" defTabSz="951304">
              <a:lnSpc>
                <a:spcPct val="90000"/>
              </a:lnSpc>
              <a:spcAft>
                <a:spcPts val="612"/>
              </a:spcAft>
            </a:pPr>
            <a:r>
              <a:rPr lang="en-US" sz="1632">
                <a:gradFill>
                  <a:gsLst>
                    <a:gs pos="2917">
                      <a:srgbClr val="505050"/>
                    </a:gs>
                    <a:gs pos="30000">
                      <a:srgbClr val="505050"/>
                    </a:gs>
                  </a:gsLst>
                  <a:lin ang="5400000" scaled="0"/>
                </a:gradFill>
                <a:latin typeface="Segoe UI"/>
              </a:rPr>
              <a:t>SAAS APPS</a:t>
            </a:r>
          </a:p>
        </p:txBody>
      </p:sp>
      <p:sp>
        <p:nvSpPr>
          <p:cNvPr id="66" name="Can 16">
            <a:extLst>
              <a:ext uri="{FF2B5EF4-FFF2-40B4-BE49-F238E27FC236}">
                <a16:creationId xmlns:a16="http://schemas.microsoft.com/office/drawing/2014/main" id="{86689BB6-8249-4815-92D9-E5A7F7A440ED}"/>
              </a:ext>
            </a:extLst>
          </p:cNvPr>
          <p:cNvSpPr/>
          <p:nvPr/>
        </p:nvSpPr>
        <p:spPr bwMode="auto">
          <a:xfrm>
            <a:off x="1066899" y="5591685"/>
            <a:ext cx="756445" cy="777169"/>
          </a:xfrm>
          <a:prstGeom prst="can">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n-Premises">
            <a:extLst>
              <a:ext uri="{FF2B5EF4-FFF2-40B4-BE49-F238E27FC236}">
                <a16:creationId xmlns:a16="http://schemas.microsoft.com/office/drawing/2014/main" id="{1204D1AE-9AFC-4536-93FD-9EF1F1311B63}"/>
              </a:ext>
            </a:extLst>
          </p:cNvPr>
          <p:cNvSpPr>
            <a:spLocks noEditPoints="1"/>
          </p:cNvSpPr>
          <p:nvPr/>
        </p:nvSpPr>
        <p:spPr bwMode="black">
          <a:xfrm>
            <a:off x="2674740" y="5588778"/>
            <a:ext cx="571873" cy="78007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05050"/>
          </a:solidFill>
          <a:ln>
            <a:noFill/>
          </a:ln>
          <a:extLst/>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292929"/>
              </a:solidFill>
              <a:latin typeface="Segoe UI"/>
            </a:endParaRPr>
          </a:p>
        </p:txBody>
      </p:sp>
      <p:grpSp>
        <p:nvGrpSpPr>
          <p:cNvPr id="68" name="Group 67">
            <a:extLst>
              <a:ext uri="{FF2B5EF4-FFF2-40B4-BE49-F238E27FC236}">
                <a16:creationId xmlns:a16="http://schemas.microsoft.com/office/drawing/2014/main" id="{69676B20-086B-4EC4-BEEA-97EA84564D8D}"/>
              </a:ext>
            </a:extLst>
          </p:cNvPr>
          <p:cNvGrpSpPr/>
          <p:nvPr/>
        </p:nvGrpSpPr>
        <p:grpSpPr>
          <a:xfrm>
            <a:off x="4503706" y="2969545"/>
            <a:ext cx="701964" cy="694760"/>
            <a:chOff x="3337766" y="1428258"/>
            <a:chExt cx="426992" cy="488217"/>
          </a:xfrm>
          <a:solidFill>
            <a:srgbClr val="505050"/>
          </a:solidFill>
        </p:grpSpPr>
        <p:sp>
          <p:nvSpPr>
            <p:cNvPr id="69" name="Freeform 99">
              <a:extLst>
                <a:ext uri="{FF2B5EF4-FFF2-40B4-BE49-F238E27FC236}">
                  <a16:creationId xmlns:a16="http://schemas.microsoft.com/office/drawing/2014/main" id="{D5A5F5F2-8CD6-4EE6-8D6E-963FAD013737}"/>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5117" tIns="47558" rIns="95117" bIns="47558" numCol="1" anchor="t" anchorCtr="0" compatLnSpc="1">
              <a:prstTxWarp prst="textNoShape">
                <a:avLst/>
              </a:prstTxWarp>
            </a:bodyPr>
            <a:lstStyle/>
            <a:p>
              <a:pPr defTabSz="951304">
                <a:defRPr/>
              </a:pPr>
              <a:endParaRPr lang="en-US" sz="1873" kern="0">
                <a:solidFill>
                  <a:srgbClr val="D2D2D2"/>
                </a:solidFill>
                <a:latin typeface="Segoe UI"/>
              </a:endParaRPr>
            </a:p>
          </p:txBody>
        </p:sp>
        <p:sp>
          <p:nvSpPr>
            <p:cNvPr id="70" name="Freeform 99">
              <a:extLst>
                <a:ext uri="{FF2B5EF4-FFF2-40B4-BE49-F238E27FC236}">
                  <a16:creationId xmlns:a16="http://schemas.microsoft.com/office/drawing/2014/main" id="{76739276-D299-4549-810B-802C11BFD77A}"/>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5117" tIns="47558" rIns="95117" bIns="47558" numCol="1" anchor="t" anchorCtr="0" compatLnSpc="1">
              <a:prstTxWarp prst="textNoShape">
                <a:avLst/>
              </a:prstTxWarp>
            </a:bodyPr>
            <a:lstStyle/>
            <a:p>
              <a:pPr defTabSz="951304">
                <a:defRPr/>
              </a:pPr>
              <a:endParaRPr lang="en-US" sz="1873" kern="0">
                <a:solidFill>
                  <a:srgbClr val="D2D2D2"/>
                </a:solidFill>
                <a:latin typeface="Segoe UI"/>
              </a:endParaRPr>
            </a:p>
          </p:txBody>
        </p:sp>
      </p:grpSp>
      <p:cxnSp>
        <p:nvCxnSpPr>
          <p:cNvPr id="71" name="Straight Arrow Connector 70">
            <a:extLst>
              <a:ext uri="{FF2B5EF4-FFF2-40B4-BE49-F238E27FC236}">
                <a16:creationId xmlns:a16="http://schemas.microsoft.com/office/drawing/2014/main" id="{460EBF1E-1F6F-44ED-8776-845E96EACF12}"/>
              </a:ext>
            </a:extLst>
          </p:cNvPr>
          <p:cNvCxnSpPr/>
          <p:nvPr/>
        </p:nvCxnSpPr>
        <p:spPr>
          <a:xfrm>
            <a:off x="2997255" y="3342280"/>
            <a:ext cx="1328574" cy="10361"/>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72" name="Straight Arrow Connector 71">
            <a:extLst>
              <a:ext uri="{FF2B5EF4-FFF2-40B4-BE49-F238E27FC236}">
                <a16:creationId xmlns:a16="http://schemas.microsoft.com/office/drawing/2014/main" id="{42A94E38-5C78-417D-8866-CE0CD6DD31FC}"/>
              </a:ext>
            </a:extLst>
          </p:cNvPr>
          <p:cNvCxnSpPr/>
          <p:nvPr/>
        </p:nvCxnSpPr>
        <p:spPr>
          <a:xfrm>
            <a:off x="5340216" y="3331918"/>
            <a:ext cx="1568260" cy="12231"/>
          </a:xfrm>
          <a:prstGeom prst="straightConnector1">
            <a:avLst/>
          </a:prstGeom>
          <a:noFill/>
          <a:ln w="38100" cap="flat" cmpd="sng" algn="ctr">
            <a:solidFill>
              <a:srgbClr val="BAD80A">
                <a:lumMod val="50000"/>
              </a:srgbClr>
            </a:solidFill>
            <a:prstDash val="sysDot"/>
            <a:headEnd type="triangle"/>
            <a:tailEnd type="triangle"/>
          </a:ln>
          <a:effectLst/>
        </p:spPr>
      </p:cxnSp>
      <p:sp>
        <p:nvSpPr>
          <p:cNvPr id="73" name="Rectangle 72">
            <a:extLst>
              <a:ext uri="{FF2B5EF4-FFF2-40B4-BE49-F238E27FC236}">
                <a16:creationId xmlns:a16="http://schemas.microsoft.com/office/drawing/2014/main" id="{DBA37AA5-7BD2-492A-9032-F3F32169C1A4}"/>
              </a:ext>
            </a:extLst>
          </p:cNvPr>
          <p:cNvSpPr/>
          <p:nvPr/>
        </p:nvSpPr>
        <p:spPr bwMode="auto">
          <a:xfrm>
            <a:off x="1693815" y="4507216"/>
            <a:ext cx="1137331" cy="741146"/>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a:gradFill>
                  <a:gsLst>
                    <a:gs pos="0">
                      <a:srgbClr val="FFFFFF"/>
                    </a:gs>
                    <a:gs pos="100000">
                      <a:srgbClr val="FFFFFF"/>
                    </a:gs>
                  </a:gsLst>
                  <a:lin ang="5400000" scaled="0"/>
                </a:gradFill>
                <a:latin typeface="Segoe UI"/>
                <a:ea typeface="Segoe UI" pitchFamily="34" charset="0"/>
                <a:cs typeface="Segoe UI" pitchFamily="34" charset="0"/>
              </a:rPr>
              <a:t>Identity</a:t>
            </a:r>
            <a:br>
              <a:rPr lang="en-US" sz="1428" kern="0">
                <a:gradFill>
                  <a:gsLst>
                    <a:gs pos="0">
                      <a:srgbClr val="FFFFFF"/>
                    </a:gs>
                    <a:gs pos="100000">
                      <a:srgbClr val="FFFFFF"/>
                    </a:gs>
                  </a:gsLst>
                  <a:lin ang="5400000" scaled="0"/>
                </a:gradFill>
                <a:latin typeface="Segoe UI"/>
                <a:ea typeface="Segoe UI" pitchFamily="34" charset="0"/>
                <a:cs typeface="Segoe UI" pitchFamily="34" charset="0"/>
              </a:rPr>
            </a:br>
            <a:r>
              <a:rPr lang="en-US" sz="1428" kern="0">
                <a:gradFill>
                  <a:gsLst>
                    <a:gs pos="0">
                      <a:srgbClr val="FFFFFF"/>
                    </a:gs>
                    <a:gs pos="100000">
                      <a:srgbClr val="FFFFFF"/>
                    </a:gs>
                  </a:gsLst>
                  <a:lin ang="5400000" scaled="0"/>
                </a:gradFill>
                <a:latin typeface="Segoe UI"/>
                <a:ea typeface="Segoe UI" pitchFamily="34" charset="0"/>
                <a:cs typeface="Segoe UI" pitchFamily="34" charset="0"/>
              </a:rPr>
              <a:t>Manager</a:t>
            </a:r>
          </a:p>
        </p:txBody>
      </p:sp>
      <p:sp>
        <p:nvSpPr>
          <p:cNvPr id="74" name="TextBox 73">
            <a:extLst>
              <a:ext uri="{FF2B5EF4-FFF2-40B4-BE49-F238E27FC236}">
                <a16:creationId xmlns:a16="http://schemas.microsoft.com/office/drawing/2014/main" id="{6ED5CD75-98D3-45BD-AE0A-E01E4A594F5D}"/>
              </a:ext>
            </a:extLst>
          </p:cNvPr>
          <p:cNvSpPr txBox="1"/>
          <p:nvPr/>
        </p:nvSpPr>
        <p:spPr>
          <a:xfrm>
            <a:off x="1802632" y="3258521"/>
            <a:ext cx="901492" cy="499107"/>
          </a:xfrm>
          <a:prstGeom prst="rect">
            <a:avLst/>
          </a:prstGeom>
          <a:noFill/>
        </p:spPr>
        <p:txBody>
          <a:bodyPr wrap="none" lIns="186521" tIns="149217" rIns="186521" bIns="149217" rtlCol="0">
            <a:spAutoFit/>
          </a:bodyPr>
          <a:lstStyle/>
          <a:p>
            <a:pPr defTabSz="951304">
              <a:lnSpc>
                <a:spcPct val="90000"/>
              </a:lnSpc>
              <a:spcAft>
                <a:spcPts val="612"/>
              </a:spcAft>
            </a:pPr>
            <a:r>
              <a:rPr lang="en-US" sz="1428">
                <a:solidFill>
                  <a:srgbClr val="FFFFFF"/>
                </a:solidFill>
                <a:latin typeface="Segoe UI"/>
              </a:rPr>
              <a:t>AD DS</a:t>
            </a:r>
          </a:p>
        </p:txBody>
      </p:sp>
      <p:sp>
        <p:nvSpPr>
          <p:cNvPr id="75" name="TextBox 74">
            <a:extLst>
              <a:ext uri="{FF2B5EF4-FFF2-40B4-BE49-F238E27FC236}">
                <a16:creationId xmlns:a16="http://schemas.microsoft.com/office/drawing/2014/main" id="{0B4C0850-0807-469C-B7C8-D43EE46CC229}"/>
              </a:ext>
            </a:extLst>
          </p:cNvPr>
          <p:cNvSpPr txBox="1"/>
          <p:nvPr/>
        </p:nvSpPr>
        <p:spPr>
          <a:xfrm>
            <a:off x="1136613" y="5811896"/>
            <a:ext cx="617017" cy="499107"/>
          </a:xfrm>
          <a:prstGeom prst="rect">
            <a:avLst/>
          </a:prstGeom>
          <a:noFill/>
        </p:spPr>
        <p:txBody>
          <a:bodyPr wrap="none" lIns="186521" tIns="149217" rIns="186521" bIns="149217" rtlCol="0">
            <a:spAutoFit/>
          </a:bodyPr>
          <a:lstStyle/>
          <a:p>
            <a:pPr defTabSz="951304">
              <a:lnSpc>
                <a:spcPct val="90000"/>
              </a:lnSpc>
              <a:spcAft>
                <a:spcPts val="612"/>
              </a:spcAft>
            </a:pPr>
            <a:r>
              <a:rPr lang="en-US" sz="1428" dirty="0">
                <a:solidFill>
                  <a:srgbClr val="FFFFFF"/>
                </a:solidFill>
                <a:latin typeface="Segoe UI"/>
              </a:rPr>
              <a:t>HR</a:t>
            </a:r>
          </a:p>
        </p:txBody>
      </p:sp>
      <p:sp>
        <p:nvSpPr>
          <p:cNvPr id="76" name="TextBox 75">
            <a:extLst>
              <a:ext uri="{FF2B5EF4-FFF2-40B4-BE49-F238E27FC236}">
                <a16:creationId xmlns:a16="http://schemas.microsoft.com/office/drawing/2014/main" id="{D38B0B7D-1039-4AE1-A219-C16D73437054}"/>
              </a:ext>
            </a:extLst>
          </p:cNvPr>
          <p:cNvSpPr txBox="1"/>
          <p:nvPr/>
        </p:nvSpPr>
        <p:spPr>
          <a:xfrm>
            <a:off x="2346233" y="6286035"/>
            <a:ext cx="1320030"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a:solidFill>
                  <a:srgbClr val="505050"/>
                </a:solidFill>
                <a:latin typeface="Segoe UI"/>
              </a:rPr>
              <a:t>Other Apps</a:t>
            </a:r>
          </a:p>
        </p:txBody>
      </p:sp>
      <p:cxnSp>
        <p:nvCxnSpPr>
          <p:cNvPr id="77" name="Straight Arrow Connector 76">
            <a:extLst>
              <a:ext uri="{FF2B5EF4-FFF2-40B4-BE49-F238E27FC236}">
                <a16:creationId xmlns:a16="http://schemas.microsoft.com/office/drawing/2014/main" id="{EFBE654B-F5D2-4B2B-8D14-1FF991791033}"/>
              </a:ext>
            </a:extLst>
          </p:cNvPr>
          <p:cNvCxnSpPr/>
          <p:nvPr/>
        </p:nvCxnSpPr>
        <p:spPr>
          <a:xfrm>
            <a:off x="2253378" y="4023209"/>
            <a:ext cx="3020" cy="421313"/>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78" name="Straight Arrow Connector 77">
            <a:extLst>
              <a:ext uri="{FF2B5EF4-FFF2-40B4-BE49-F238E27FC236}">
                <a16:creationId xmlns:a16="http://schemas.microsoft.com/office/drawing/2014/main" id="{FA090247-59E7-4784-8E41-29096C4DEF27}"/>
              </a:ext>
            </a:extLst>
          </p:cNvPr>
          <p:cNvCxnSpPr/>
          <p:nvPr/>
        </p:nvCxnSpPr>
        <p:spPr>
          <a:xfrm>
            <a:off x="2488704" y="5311057"/>
            <a:ext cx="320122" cy="446434"/>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79" name="Straight Arrow Connector 78">
            <a:extLst>
              <a:ext uri="{FF2B5EF4-FFF2-40B4-BE49-F238E27FC236}">
                <a16:creationId xmlns:a16="http://schemas.microsoft.com/office/drawing/2014/main" id="{39D3166C-3C0F-4912-BA99-0A99252D7CF0}"/>
              </a:ext>
            </a:extLst>
          </p:cNvPr>
          <p:cNvCxnSpPr/>
          <p:nvPr/>
        </p:nvCxnSpPr>
        <p:spPr>
          <a:xfrm flipH="1">
            <a:off x="1936844" y="5311057"/>
            <a:ext cx="185836" cy="323227"/>
          </a:xfrm>
          <a:prstGeom prst="straightConnector1">
            <a:avLst/>
          </a:prstGeom>
          <a:noFill/>
          <a:ln w="38100" cap="flat" cmpd="sng" algn="ctr">
            <a:solidFill>
              <a:srgbClr val="BAD80A">
                <a:lumMod val="50000"/>
              </a:srgbClr>
            </a:solidFill>
            <a:prstDash val="sysDot"/>
            <a:headEnd type="triangle"/>
            <a:tailEnd type="none"/>
          </a:ln>
          <a:effectLst/>
        </p:spPr>
      </p:cxnSp>
      <p:sp>
        <p:nvSpPr>
          <p:cNvPr id="80" name="TextBox 79">
            <a:extLst>
              <a:ext uri="{FF2B5EF4-FFF2-40B4-BE49-F238E27FC236}">
                <a16:creationId xmlns:a16="http://schemas.microsoft.com/office/drawing/2014/main" id="{37018472-B14A-40B2-8725-130F54E3D3D8}"/>
              </a:ext>
            </a:extLst>
          </p:cNvPr>
          <p:cNvSpPr txBox="1"/>
          <p:nvPr/>
        </p:nvSpPr>
        <p:spPr>
          <a:xfrm>
            <a:off x="3877116" y="3627664"/>
            <a:ext cx="2216568" cy="2300357"/>
          </a:xfrm>
          <a:prstGeom prst="rect">
            <a:avLst/>
          </a:prstGeom>
          <a:noFill/>
        </p:spPr>
        <p:txBody>
          <a:bodyPr wrap="square" lIns="186521" tIns="149217" rIns="186521" bIns="149217" rtlCol="0">
            <a:spAutoFit/>
          </a:bodyPr>
          <a:lstStyle/>
          <a:p>
            <a:pPr marL="72000" indent="-285750" algn="l" defTabSz="951304">
              <a:lnSpc>
                <a:spcPct val="90000"/>
              </a:lnSpc>
              <a:spcAft>
                <a:spcPts val="612"/>
              </a:spcAft>
              <a:buFont typeface="Wingdings" panose="05000000000000000000" pitchFamily="2" charset="2"/>
              <a:buChar char="Ø"/>
            </a:pPr>
            <a:r>
              <a:rPr lang="en-US" sz="1200" strike="dblStrike" dirty="0">
                <a:solidFill>
                  <a:srgbClr val="505050"/>
                </a:solidFill>
                <a:latin typeface="Segoe UI"/>
              </a:rPr>
              <a:t>DirSync</a:t>
            </a:r>
          </a:p>
          <a:p>
            <a:pPr marL="72000" indent="-285750" algn="l" defTabSz="951304">
              <a:lnSpc>
                <a:spcPct val="90000"/>
              </a:lnSpc>
              <a:spcAft>
                <a:spcPts val="612"/>
              </a:spcAft>
              <a:buFont typeface="Wingdings" panose="05000000000000000000" pitchFamily="2" charset="2"/>
              <a:buChar char="Ø"/>
            </a:pPr>
            <a:r>
              <a:rPr lang="en-US" sz="1200" strike="dblStrike" dirty="0">
                <a:solidFill>
                  <a:srgbClr val="505050"/>
                </a:solidFill>
                <a:latin typeface="Segoe UI"/>
              </a:rPr>
              <a:t>AAD Sync</a:t>
            </a:r>
          </a:p>
          <a:p>
            <a:pPr marL="72000" indent="-285750" algn="l" defTabSz="951304">
              <a:lnSpc>
                <a:spcPct val="90000"/>
              </a:lnSpc>
              <a:spcAft>
                <a:spcPts val="612"/>
              </a:spcAft>
              <a:buFont typeface="Wingdings" panose="05000000000000000000" pitchFamily="2" charset="2"/>
              <a:buChar char="Ø"/>
            </a:pPr>
            <a:r>
              <a:rPr lang="en-US" sz="1200" b="1" dirty="0">
                <a:solidFill>
                  <a:srgbClr val="505050"/>
                </a:solidFill>
                <a:latin typeface="Segoe UI"/>
              </a:rPr>
              <a:t>Azure AD Connect</a:t>
            </a:r>
          </a:p>
          <a:p>
            <a:pPr marL="611725" lvl="1" indent="-285750" algn="l" defTabSz="951304">
              <a:lnSpc>
                <a:spcPct val="90000"/>
              </a:lnSpc>
              <a:spcAft>
                <a:spcPts val="612"/>
              </a:spcAft>
              <a:buFont typeface="Wingdings" panose="05000000000000000000" pitchFamily="2" charset="2"/>
              <a:buChar char="ü"/>
            </a:pPr>
            <a:r>
              <a:rPr lang="en-US" sz="1050" b="1" dirty="0">
                <a:solidFill>
                  <a:srgbClr val="505050"/>
                </a:solidFill>
                <a:latin typeface="Segoe UI"/>
              </a:rPr>
              <a:t>- Sync</a:t>
            </a:r>
          </a:p>
          <a:p>
            <a:pPr marL="611725" lvl="1" indent="-285750" algn="l" defTabSz="951304">
              <a:lnSpc>
                <a:spcPct val="90000"/>
              </a:lnSpc>
              <a:spcAft>
                <a:spcPts val="612"/>
              </a:spcAft>
              <a:buFont typeface="Wingdings" panose="05000000000000000000" pitchFamily="2" charset="2"/>
              <a:buChar char="ü"/>
            </a:pPr>
            <a:r>
              <a:rPr lang="en-US" sz="1050" b="1" dirty="0">
                <a:solidFill>
                  <a:srgbClr val="505050"/>
                </a:solidFill>
                <a:latin typeface="Segoe UI"/>
              </a:rPr>
              <a:t>- Federation (ADFS)</a:t>
            </a:r>
          </a:p>
          <a:p>
            <a:pPr marL="611725" lvl="1" indent="-285750" algn="l" defTabSz="951304">
              <a:lnSpc>
                <a:spcPct val="90000"/>
              </a:lnSpc>
              <a:spcAft>
                <a:spcPts val="612"/>
              </a:spcAft>
              <a:buFont typeface="Wingdings" panose="05000000000000000000" pitchFamily="2" charset="2"/>
              <a:buChar char="ü"/>
            </a:pPr>
            <a:r>
              <a:rPr lang="en-US" sz="1050" b="1" dirty="0">
                <a:solidFill>
                  <a:srgbClr val="505050"/>
                </a:solidFill>
                <a:latin typeface="Segoe UI"/>
              </a:rPr>
              <a:t>- Sync &amp; Fed Health</a:t>
            </a:r>
            <a:br>
              <a:rPr lang="en-US" sz="1050" b="1" dirty="0">
                <a:solidFill>
                  <a:srgbClr val="505050"/>
                </a:solidFill>
                <a:latin typeface="Segoe UI"/>
              </a:rPr>
            </a:br>
            <a:endParaRPr lang="en-US" sz="1050" b="1" dirty="0">
              <a:solidFill>
                <a:srgbClr val="505050"/>
              </a:solidFill>
              <a:latin typeface="Segoe UI"/>
            </a:endParaRPr>
          </a:p>
          <a:p>
            <a:pPr marL="285750" indent="-285750" algn="l" defTabSz="951304">
              <a:lnSpc>
                <a:spcPct val="90000"/>
              </a:lnSpc>
              <a:spcAft>
                <a:spcPts val="612"/>
              </a:spcAft>
              <a:buFont typeface="Wingdings" panose="05000000000000000000" pitchFamily="2" charset="2"/>
              <a:buChar char="Ø"/>
            </a:pPr>
            <a:r>
              <a:rPr lang="en-US" sz="1200" dirty="0">
                <a:solidFill>
                  <a:srgbClr val="505050"/>
                </a:solidFill>
                <a:latin typeface="Segoe UI"/>
              </a:rPr>
              <a:t>MIM/</a:t>
            </a:r>
            <a:r>
              <a:rPr lang="en-US" sz="1200" dirty="0" err="1">
                <a:solidFill>
                  <a:srgbClr val="505050"/>
                </a:solidFill>
                <a:latin typeface="Segoe UI"/>
              </a:rPr>
              <a:t>FIM+Connector</a:t>
            </a:r>
            <a:endParaRPr lang="en-US" sz="1200" dirty="0">
              <a:solidFill>
                <a:srgbClr val="505050"/>
              </a:solidFill>
              <a:latin typeface="Segoe UI"/>
            </a:endParaRPr>
          </a:p>
        </p:txBody>
      </p:sp>
      <p:grpSp>
        <p:nvGrpSpPr>
          <p:cNvPr id="81" name="Group 80">
            <a:extLst>
              <a:ext uri="{FF2B5EF4-FFF2-40B4-BE49-F238E27FC236}">
                <a16:creationId xmlns:a16="http://schemas.microsoft.com/office/drawing/2014/main" id="{358CE3CD-1405-443F-97E5-CF069D311E43}"/>
              </a:ext>
            </a:extLst>
          </p:cNvPr>
          <p:cNvGrpSpPr/>
          <p:nvPr/>
        </p:nvGrpSpPr>
        <p:grpSpPr>
          <a:xfrm>
            <a:off x="8670918" y="3027298"/>
            <a:ext cx="701964" cy="694760"/>
            <a:chOff x="3337766" y="1428258"/>
            <a:chExt cx="426992" cy="488217"/>
          </a:xfrm>
          <a:solidFill>
            <a:srgbClr val="00B0F0"/>
          </a:solidFill>
        </p:grpSpPr>
        <p:sp>
          <p:nvSpPr>
            <p:cNvPr id="82" name="Freeform 99">
              <a:extLst>
                <a:ext uri="{FF2B5EF4-FFF2-40B4-BE49-F238E27FC236}">
                  <a16:creationId xmlns:a16="http://schemas.microsoft.com/office/drawing/2014/main" id="{72DB597F-3369-4A77-BDF4-C8D329275C03}"/>
                </a:ext>
              </a:extLst>
            </p:cNvPr>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5117" tIns="47558" rIns="95117" bIns="47558" numCol="1" anchor="t" anchorCtr="0" compatLnSpc="1">
              <a:prstTxWarp prst="textNoShape">
                <a:avLst/>
              </a:prstTxWarp>
            </a:bodyPr>
            <a:lstStyle/>
            <a:p>
              <a:pPr defTabSz="951304"/>
              <a:endParaRPr lang="en-US" sz="1873">
                <a:solidFill>
                  <a:srgbClr val="D2D2D2"/>
                </a:solidFill>
                <a:latin typeface="Segoe UI"/>
              </a:endParaRPr>
            </a:p>
          </p:txBody>
        </p:sp>
        <p:sp>
          <p:nvSpPr>
            <p:cNvPr id="83" name="Freeform 99">
              <a:extLst>
                <a:ext uri="{FF2B5EF4-FFF2-40B4-BE49-F238E27FC236}">
                  <a16:creationId xmlns:a16="http://schemas.microsoft.com/office/drawing/2014/main" id="{C70E1495-16C9-4A29-B75C-BBF402528C5B}"/>
                </a:ext>
              </a:extLst>
            </p:cNvPr>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5117" tIns="47558" rIns="95117" bIns="47558" numCol="1" anchor="t" anchorCtr="0" compatLnSpc="1">
              <a:prstTxWarp prst="textNoShape">
                <a:avLst/>
              </a:prstTxWarp>
            </a:bodyPr>
            <a:lstStyle/>
            <a:p>
              <a:pPr defTabSz="951304"/>
              <a:endParaRPr lang="en-US" sz="1873">
                <a:solidFill>
                  <a:srgbClr val="D2D2D2"/>
                </a:solidFill>
                <a:latin typeface="Segoe UI"/>
              </a:endParaRPr>
            </a:p>
          </p:txBody>
        </p:sp>
      </p:grpSp>
      <p:cxnSp>
        <p:nvCxnSpPr>
          <p:cNvPr id="84" name="Straight Arrow Connector 83">
            <a:extLst>
              <a:ext uri="{FF2B5EF4-FFF2-40B4-BE49-F238E27FC236}">
                <a16:creationId xmlns:a16="http://schemas.microsoft.com/office/drawing/2014/main" id="{9B574BF1-59AF-465E-8F97-EE6B8D64712C}"/>
              </a:ext>
            </a:extLst>
          </p:cNvPr>
          <p:cNvCxnSpPr/>
          <p:nvPr/>
        </p:nvCxnSpPr>
        <p:spPr>
          <a:xfrm>
            <a:off x="8163225" y="3351997"/>
            <a:ext cx="502768" cy="1"/>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85" name="Straight Arrow Connector 84">
            <a:extLst>
              <a:ext uri="{FF2B5EF4-FFF2-40B4-BE49-F238E27FC236}">
                <a16:creationId xmlns:a16="http://schemas.microsoft.com/office/drawing/2014/main" id="{43D6115B-C46A-4399-9C52-B508C22AAAF6}"/>
              </a:ext>
            </a:extLst>
          </p:cNvPr>
          <p:cNvCxnSpPr/>
          <p:nvPr/>
        </p:nvCxnSpPr>
        <p:spPr>
          <a:xfrm flipV="1">
            <a:off x="9403651" y="3212752"/>
            <a:ext cx="855770" cy="8848"/>
          </a:xfrm>
          <a:prstGeom prst="straightConnector1">
            <a:avLst/>
          </a:prstGeom>
          <a:noFill/>
          <a:ln w="38100" cap="flat" cmpd="sng" algn="ctr">
            <a:solidFill>
              <a:srgbClr val="BAD80A">
                <a:lumMod val="50000"/>
              </a:srgbClr>
            </a:solidFill>
            <a:prstDash val="sysDot"/>
            <a:headEnd type="triangle"/>
            <a:tailEnd type="triangle"/>
          </a:ln>
          <a:effectLst/>
        </p:spPr>
      </p:cxnSp>
      <p:sp>
        <p:nvSpPr>
          <p:cNvPr id="86" name="TextBox 85">
            <a:extLst>
              <a:ext uri="{FF2B5EF4-FFF2-40B4-BE49-F238E27FC236}">
                <a16:creationId xmlns:a16="http://schemas.microsoft.com/office/drawing/2014/main" id="{980742E8-4BBA-4065-A3BB-166AC6450EDA}"/>
              </a:ext>
            </a:extLst>
          </p:cNvPr>
          <p:cNvSpPr txBox="1"/>
          <p:nvPr/>
        </p:nvSpPr>
        <p:spPr>
          <a:xfrm>
            <a:off x="8416331" y="3668383"/>
            <a:ext cx="1292825" cy="704713"/>
          </a:xfrm>
          <a:prstGeom prst="rect">
            <a:avLst/>
          </a:prstGeom>
          <a:noFill/>
        </p:spPr>
        <p:txBody>
          <a:bodyPr wrap="none" lIns="186521" tIns="149217" rIns="186521" bIns="149217" rtlCol="0">
            <a:spAutoFit/>
          </a:bodyPr>
          <a:lstStyle/>
          <a:p>
            <a:pPr defTabSz="951304">
              <a:lnSpc>
                <a:spcPct val="90000"/>
              </a:lnSpc>
              <a:spcAft>
                <a:spcPts val="612"/>
              </a:spcAft>
            </a:pPr>
            <a:r>
              <a:rPr lang="en-US" sz="1428" dirty="0">
                <a:solidFill>
                  <a:srgbClr val="505050"/>
                </a:solidFill>
                <a:latin typeface="Segoe UI"/>
              </a:rPr>
              <a:t>Cloud Sync</a:t>
            </a:r>
            <a:br>
              <a:rPr lang="en-US" sz="1428" dirty="0">
                <a:solidFill>
                  <a:srgbClr val="505050"/>
                </a:solidFill>
                <a:latin typeface="Segoe UI"/>
              </a:rPr>
            </a:br>
            <a:r>
              <a:rPr lang="en-US" sz="1428" dirty="0">
                <a:solidFill>
                  <a:srgbClr val="505050"/>
                </a:solidFill>
                <a:latin typeface="Segoe UI"/>
              </a:rPr>
              <a:t>Fabric</a:t>
            </a:r>
          </a:p>
        </p:txBody>
      </p:sp>
      <p:cxnSp>
        <p:nvCxnSpPr>
          <p:cNvPr id="87" name="Straight Arrow Connector 86">
            <a:extLst>
              <a:ext uri="{FF2B5EF4-FFF2-40B4-BE49-F238E27FC236}">
                <a16:creationId xmlns:a16="http://schemas.microsoft.com/office/drawing/2014/main" id="{1B47158B-7677-4E4B-B888-6AB9E70F4907}"/>
              </a:ext>
            </a:extLst>
          </p:cNvPr>
          <p:cNvCxnSpPr/>
          <p:nvPr/>
        </p:nvCxnSpPr>
        <p:spPr>
          <a:xfrm>
            <a:off x="9414014" y="3387396"/>
            <a:ext cx="845407" cy="181650"/>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88" name="Straight Arrow Connector 87">
            <a:extLst>
              <a:ext uri="{FF2B5EF4-FFF2-40B4-BE49-F238E27FC236}">
                <a16:creationId xmlns:a16="http://schemas.microsoft.com/office/drawing/2014/main" id="{C6E696DD-1A4A-4DB5-9DAF-DF2FF38F95D4}"/>
              </a:ext>
            </a:extLst>
          </p:cNvPr>
          <p:cNvCxnSpPr/>
          <p:nvPr/>
        </p:nvCxnSpPr>
        <p:spPr>
          <a:xfrm>
            <a:off x="9403652" y="3584279"/>
            <a:ext cx="866225" cy="370687"/>
          </a:xfrm>
          <a:prstGeom prst="straightConnector1">
            <a:avLst/>
          </a:prstGeom>
          <a:noFill/>
          <a:ln w="38100" cap="flat" cmpd="sng" algn="ctr">
            <a:solidFill>
              <a:srgbClr val="BAD80A">
                <a:lumMod val="50000"/>
              </a:srgbClr>
            </a:solidFill>
            <a:prstDash val="sysDot"/>
            <a:headEnd type="triangle"/>
            <a:tailEnd type="triangle"/>
          </a:ln>
          <a:effectLst/>
        </p:spPr>
      </p:cxnSp>
      <p:sp>
        <p:nvSpPr>
          <p:cNvPr id="89" name="TextBox 88">
            <a:extLst>
              <a:ext uri="{FF2B5EF4-FFF2-40B4-BE49-F238E27FC236}">
                <a16:creationId xmlns:a16="http://schemas.microsoft.com/office/drawing/2014/main" id="{AE2B8A1F-05CB-430B-8C9D-F3281547C606}"/>
              </a:ext>
            </a:extLst>
          </p:cNvPr>
          <p:cNvSpPr txBox="1"/>
          <p:nvPr/>
        </p:nvSpPr>
        <p:spPr>
          <a:xfrm>
            <a:off x="10296606" y="2956541"/>
            <a:ext cx="1209641" cy="1343508"/>
          </a:xfrm>
          <a:prstGeom prst="rect">
            <a:avLst/>
          </a:prstGeom>
          <a:noFill/>
        </p:spPr>
        <p:txBody>
          <a:bodyPr wrap="none" lIns="186521" tIns="149217" rIns="186521" bIns="149217" rtlCol="0">
            <a:spAutoFit/>
          </a:bodyPr>
          <a:lstStyle/>
          <a:p>
            <a:pPr defTabSz="951304">
              <a:lnSpc>
                <a:spcPct val="90000"/>
              </a:lnSpc>
              <a:spcAft>
                <a:spcPts val="612"/>
              </a:spcAft>
            </a:pPr>
            <a:r>
              <a:rPr lang="en-US" sz="1428">
                <a:gradFill>
                  <a:gsLst>
                    <a:gs pos="2917">
                      <a:srgbClr val="505050"/>
                    </a:gs>
                    <a:gs pos="30000">
                      <a:srgbClr val="505050"/>
                    </a:gs>
                  </a:gsLst>
                  <a:lin ang="5400000" scaled="0"/>
                </a:gradFill>
                <a:latin typeface="Segoe UI"/>
              </a:rPr>
              <a:t>Google</a:t>
            </a:r>
          </a:p>
          <a:p>
            <a:pPr defTabSz="951304">
              <a:lnSpc>
                <a:spcPct val="90000"/>
              </a:lnSpc>
              <a:spcAft>
                <a:spcPts val="612"/>
              </a:spcAft>
            </a:pPr>
            <a:r>
              <a:rPr lang="en-US" sz="1428">
                <a:gradFill>
                  <a:gsLst>
                    <a:gs pos="2917">
                      <a:srgbClr val="505050"/>
                    </a:gs>
                    <a:gs pos="30000">
                      <a:srgbClr val="505050"/>
                    </a:gs>
                  </a:gsLst>
                  <a:lin ang="5400000" scaled="0"/>
                </a:gradFill>
                <a:latin typeface="Segoe UI"/>
              </a:rPr>
              <a:t>Box</a:t>
            </a:r>
          </a:p>
          <a:p>
            <a:pPr defTabSz="951304">
              <a:lnSpc>
                <a:spcPct val="90000"/>
              </a:lnSpc>
              <a:spcAft>
                <a:spcPts val="612"/>
              </a:spcAft>
            </a:pPr>
            <a:r>
              <a:rPr lang="en-US" sz="1428">
                <a:gradFill>
                  <a:gsLst>
                    <a:gs pos="2917">
                      <a:srgbClr val="505050"/>
                    </a:gs>
                    <a:gs pos="30000">
                      <a:srgbClr val="505050"/>
                    </a:gs>
                  </a:gsLst>
                  <a:lin ang="5400000" scaled="0"/>
                </a:gradFill>
                <a:latin typeface="Segoe UI"/>
              </a:rPr>
              <a:t>Salesforce</a:t>
            </a:r>
          </a:p>
          <a:p>
            <a:pPr defTabSz="951304">
              <a:lnSpc>
                <a:spcPct val="90000"/>
              </a:lnSpc>
              <a:spcAft>
                <a:spcPts val="612"/>
              </a:spcAft>
            </a:pPr>
            <a:r>
              <a:rPr lang="en-US" sz="1428">
                <a:gradFill>
                  <a:gsLst>
                    <a:gs pos="2917">
                      <a:srgbClr val="505050"/>
                    </a:gs>
                    <a:gs pos="30000">
                      <a:srgbClr val="505050"/>
                    </a:gs>
                  </a:gsLst>
                  <a:lin ang="5400000" scaled="0"/>
                </a:gradFill>
                <a:latin typeface="Segoe UI"/>
              </a:rPr>
              <a:t>Others</a:t>
            </a:r>
            <a:endParaRPr lang="en-US" sz="1224">
              <a:gradFill>
                <a:gsLst>
                  <a:gs pos="2917">
                    <a:srgbClr val="505050"/>
                  </a:gs>
                  <a:gs pos="30000">
                    <a:srgbClr val="505050"/>
                  </a:gs>
                </a:gsLst>
                <a:lin ang="5400000" scaled="0"/>
              </a:gradFill>
              <a:latin typeface="Segoe UI"/>
            </a:endParaRPr>
          </a:p>
        </p:txBody>
      </p:sp>
      <p:grpSp>
        <p:nvGrpSpPr>
          <p:cNvPr id="90" name="Group 89">
            <a:extLst>
              <a:ext uri="{FF2B5EF4-FFF2-40B4-BE49-F238E27FC236}">
                <a16:creationId xmlns:a16="http://schemas.microsoft.com/office/drawing/2014/main" id="{42D29BFF-6864-4EBF-A72E-58AE93CD7E58}"/>
              </a:ext>
            </a:extLst>
          </p:cNvPr>
          <p:cNvGrpSpPr/>
          <p:nvPr/>
        </p:nvGrpSpPr>
        <p:grpSpPr>
          <a:xfrm>
            <a:off x="6842477" y="5141417"/>
            <a:ext cx="765753" cy="758226"/>
            <a:chOff x="7091680" y="4278474"/>
            <a:chExt cx="750806" cy="743426"/>
          </a:xfrm>
          <a:solidFill>
            <a:srgbClr val="00B0F0"/>
          </a:solidFill>
        </p:grpSpPr>
        <p:sp>
          <p:nvSpPr>
            <p:cNvPr id="91" name="Isosceles Triangle 90">
              <a:extLst>
                <a:ext uri="{FF2B5EF4-FFF2-40B4-BE49-F238E27FC236}">
                  <a16:creationId xmlns:a16="http://schemas.microsoft.com/office/drawing/2014/main" id="{2F9E0596-87FF-4C2C-A155-61C54F664F62}"/>
                </a:ext>
              </a:extLst>
            </p:cNvPr>
            <p:cNvSpPr/>
            <p:nvPr/>
          </p:nvSpPr>
          <p:spPr bwMode="auto">
            <a:xfrm>
              <a:off x="7091680" y="4278474"/>
              <a:ext cx="750806" cy="421604"/>
            </a:xfrm>
            <a:prstGeom prst="triangle">
              <a:avLst/>
            </a:prstGeom>
            <a:grp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Isosceles Triangle 91">
              <a:extLst>
                <a:ext uri="{FF2B5EF4-FFF2-40B4-BE49-F238E27FC236}">
                  <a16:creationId xmlns:a16="http://schemas.microsoft.com/office/drawing/2014/main" id="{8BD5AF2F-5458-448E-BC94-FAF14C72505D}"/>
                </a:ext>
              </a:extLst>
            </p:cNvPr>
            <p:cNvSpPr/>
            <p:nvPr/>
          </p:nvSpPr>
          <p:spPr bwMode="auto">
            <a:xfrm rot="10800000">
              <a:off x="7093741" y="4706232"/>
              <a:ext cx="748744" cy="315668"/>
            </a:xfrm>
            <a:prstGeom prst="triangle">
              <a:avLst/>
            </a:prstGeom>
            <a:solidFill>
              <a:srgbClr val="00B0F0"/>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1920DAAA-12F4-48AA-8F2A-D55F809EFE73}"/>
              </a:ext>
            </a:extLst>
          </p:cNvPr>
          <p:cNvSpPr txBox="1"/>
          <p:nvPr/>
        </p:nvSpPr>
        <p:spPr>
          <a:xfrm>
            <a:off x="6477898" y="5899644"/>
            <a:ext cx="3228818" cy="70471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428">
                <a:solidFill>
                  <a:srgbClr val="505050"/>
                </a:solidFill>
                <a:latin typeface="Segoe UI"/>
              </a:rPr>
              <a:t>Tenant forests for</a:t>
            </a:r>
            <a:br>
              <a:rPr lang="en-US" sz="1428">
                <a:solidFill>
                  <a:srgbClr val="505050"/>
                </a:solidFill>
                <a:latin typeface="Segoe UI"/>
              </a:rPr>
            </a:br>
            <a:r>
              <a:rPr lang="en-US" sz="1428">
                <a:solidFill>
                  <a:srgbClr val="505050"/>
                </a:solidFill>
                <a:latin typeface="Segoe UI"/>
              </a:rPr>
              <a:t>EXO, LYO, SPO, CRMO, etc.</a:t>
            </a:r>
          </a:p>
        </p:txBody>
      </p:sp>
      <p:cxnSp>
        <p:nvCxnSpPr>
          <p:cNvPr id="94" name="Straight Arrow Connector 93">
            <a:extLst>
              <a:ext uri="{FF2B5EF4-FFF2-40B4-BE49-F238E27FC236}">
                <a16:creationId xmlns:a16="http://schemas.microsoft.com/office/drawing/2014/main" id="{AE2C382F-15B4-4A5B-928A-66A52B47C2F6}"/>
              </a:ext>
            </a:extLst>
          </p:cNvPr>
          <p:cNvCxnSpPr/>
          <p:nvPr/>
        </p:nvCxnSpPr>
        <p:spPr>
          <a:xfrm flipV="1">
            <a:off x="7329648" y="4153032"/>
            <a:ext cx="148813" cy="927488"/>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95" name="Straight Arrow Connector 94">
            <a:extLst>
              <a:ext uri="{FF2B5EF4-FFF2-40B4-BE49-F238E27FC236}">
                <a16:creationId xmlns:a16="http://schemas.microsoft.com/office/drawing/2014/main" id="{4C16BC92-B3DA-44D4-AD4B-34301032852A}"/>
              </a:ext>
            </a:extLst>
          </p:cNvPr>
          <p:cNvCxnSpPr/>
          <p:nvPr/>
        </p:nvCxnSpPr>
        <p:spPr>
          <a:xfrm flipH="1" flipV="1">
            <a:off x="7665473" y="4102768"/>
            <a:ext cx="319958" cy="970886"/>
          </a:xfrm>
          <a:prstGeom prst="straightConnector1">
            <a:avLst/>
          </a:prstGeom>
          <a:noFill/>
          <a:ln w="38100" cap="flat" cmpd="sng" algn="ctr">
            <a:solidFill>
              <a:srgbClr val="BAD80A">
                <a:lumMod val="50000"/>
              </a:srgbClr>
            </a:solidFill>
            <a:prstDash val="sysDot"/>
            <a:headEnd type="triangle"/>
            <a:tailEnd type="triangle"/>
          </a:ln>
          <a:effectLst/>
        </p:spPr>
      </p:cxnSp>
      <p:cxnSp>
        <p:nvCxnSpPr>
          <p:cNvPr id="96" name="Straight Arrow Connector 95">
            <a:extLst>
              <a:ext uri="{FF2B5EF4-FFF2-40B4-BE49-F238E27FC236}">
                <a16:creationId xmlns:a16="http://schemas.microsoft.com/office/drawing/2014/main" id="{9545F93C-1A1C-471F-AE69-FF2786D9833C}"/>
              </a:ext>
            </a:extLst>
          </p:cNvPr>
          <p:cNvCxnSpPr/>
          <p:nvPr/>
        </p:nvCxnSpPr>
        <p:spPr>
          <a:xfrm flipH="1" flipV="1">
            <a:off x="7795845" y="4028226"/>
            <a:ext cx="1068751" cy="1052294"/>
          </a:xfrm>
          <a:prstGeom prst="straightConnector1">
            <a:avLst/>
          </a:prstGeom>
          <a:noFill/>
          <a:ln w="38100" cap="flat" cmpd="sng" algn="ctr">
            <a:solidFill>
              <a:srgbClr val="BAD80A">
                <a:lumMod val="50000"/>
              </a:srgbClr>
            </a:solidFill>
            <a:prstDash val="sysDot"/>
            <a:headEnd type="triangle"/>
            <a:tailEnd type="triangle"/>
          </a:ln>
          <a:effectLst/>
        </p:spPr>
      </p:cxnSp>
      <p:grpSp>
        <p:nvGrpSpPr>
          <p:cNvPr id="97" name="Group 96">
            <a:extLst>
              <a:ext uri="{FF2B5EF4-FFF2-40B4-BE49-F238E27FC236}">
                <a16:creationId xmlns:a16="http://schemas.microsoft.com/office/drawing/2014/main" id="{445F9A16-CD42-42A0-8BA7-7E8FE3B763EE}"/>
              </a:ext>
            </a:extLst>
          </p:cNvPr>
          <p:cNvGrpSpPr/>
          <p:nvPr/>
        </p:nvGrpSpPr>
        <p:grpSpPr>
          <a:xfrm>
            <a:off x="7686953" y="5141417"/>
            <a:ext cx="765753" cy="758226"/>
            <a:chOff x="7091680" y="4278474"/>
            <a:chExt cx="750806" cy="743426"/>
          </a:xfrm>
          <a:solidFill>
            <a:srgbClr val="00B0F0"/>
          </a:solidFill>
        </p:grpSpPr>
        <p:sp>
          <p:nvSpPr>
            <p:cNvPr id="98" name="Isosceles Triangle 97">
              <a:extLst>
                <a:ext uri="{FF2B5EF4-FFF2-40B4-BE49-F238E27FC236}">
                  <a16:creationId xmlns:a16="http://schemas.microsoft.com/office/drawing/2014/main" id="{54B7E27A-8C5E-4BDB-9316-38DA445A699C}"/>
                </a:ext>
              </a:extLst>
            </p:cNvPr>
            <p:cNvSpPr/>
            <p:nvPr/>
          </p:nvSpPr>
          <p:spPr bwMode="auto">
            <a:xfrm>
              <a:off x="7091680" y="4278474"/>
              <a:ext cx="750806" cy="421604"/>
            </a:xfrm>
            <a:prstGeom prst="triangle">
              <a:avLst/>
            </a:prstGeom>
            <a:grp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Isosceles Triangle 98">
              <a:extLst>
                <a:ext uri="{FF2B5EF4-FFF2-40B4-BE49-F238E27FC236}">
                  <a16:creationId xmlns:a16="http://schemas.microsoft.com/office/drawing/2014/main" id="{3224F104-95C3-473A-8953-A59594CB092C}"/>
                </a:ext>
              </a:extLst>
            </p:cNvPr>
            <p:cNvSpPr/>
            <p:nvPr/>
          </p:nvSpPr>
          <p:spPr bwMode="auto">
            <a:xfrm rot="10800000">
              <a:off x="7093741" y="4706232"/>
              <a:ext cx="748744" cy="315668"/>
            </a:xfrm>
            <a:prstGeom prst="triangle">
              <a:avLst/>
            </a:prstGeom>
            <a:solidFill>
              <a:srgbClr val="00B0F0"/>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5BE03ECA-6E14-4B9F-97DC-7B5E1C613A1E}"/>
              </a:ext>
            </a:extLst>
          </p:cNvPr>
          <p:cNvGrpSpPr/>
          <p:nvPr/>
        </p:nvGrpSpPr>
        <p:grpSpPr>
          <a:xfrm>
            <a:off x="8559383" y="5141608"/>
            <a:ext cx="765753" cy="758226"/>
            <a:chOff x="7091680" y="4278474"/>
            <a:chExt cx="750806" cy="743426"/>
          </a:xfrm>
          <a:solidFill>
            <a:srgbClr val="00B0F0"/>
          </a:solidFill>
        </p:grpSpPr>
        <p:sp>
          <p:nvSpPr>
            <p:cNvPr id="101" name="Isosceles Triangle 100">
              <a:extLst>
                <a:ext uri="{FF2B5EF4-FFF2-40B4-BE49-F238E27FC236}">
                  <a16:creationId xmlns:a16="http://schemas.microsoft.com/office/drawing/2014/main" id="{75050946-22A2-4606-A05F-B6BD7E058BDB}"/>
                </a:ext>
              </a:extLst>
            </p:cNvPr>
            <p:cNvSpPr/>
            <p:nvPr/>
          </p:nvSpPr>
          <p:spPr bwMode="auto">
            <a:xfrm>
              <a:off x="7091680" y="4278474"/>
              <a:ext cx="750806" cy="421604"/>
            </a:xfrm>
            <a:prstGeom prst="triangle">
              <a:avLst/>
            </a:prstGeom>
            <a:grp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Isosceles Triangle 101">
              <a:extLst>
                <a:ext uri="{FF2B5EF4-FFF2-40B4-BE49-F238E27FC236}">
                  <a16:creationId xmlns:a16="http://schemas.microsoft.com/office/drawing/2014/main" id="{C7C66002-10EE-4156-AD2B-09AFDDABBA8C}"/>
                </a:ext>
              </a:extLst>
            </p:cNvPr>
            <p:cNvSpPr/>
            <p:nvPr/>
          </p:nvSpPr>
          <p:spPr bwMode="auto">
            <a:xfrm rot="10800000">
              <a:off x="7093741" y="4706232"/>
              <a:ext cx="748744" cy="315668"/>
            </a:xfrm>
            <a:prstGeom prst="triangle">
              <a:avLst/>
            </a:prstGeom>
            <a:solidFill>
              <a:srgbClr val="00B0F0"/>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3" name="TextBox 102">
            <a:extLst>
              <a:ext uri="{FF2B5EF4-FFF2-40B4-BE49-F238E27FC236}">
                <a16:creationId xmlns:a16="http://schemas.microsoft.com/office/drawing/2014/main" id="{F6247BBA-BB32-4714-A832-324F9A48E3E1}"/>
              </a:ext>
            </a:extLst>
          </p:cNvPr>
          <p:cNvSpPr txBox="1"/>
          <p:nvPr/>
        </p:nvSpPr>
        <p:spPr>
          <a:xfrm>
            <a:off x="6406256" y="4187658"/>
            <a:ext cx="1087073" cy="633747"/>
          </a:xfrm>
          <a:prstGeom prst="rect">
            <a:avLst/>
          </a:prstGeom>
          <a:noFill/>
        </p:spPr>
        <p:txBody>
          <a:bodyPr wrap="square" lIns="186521" tIns="149217" rIns="186521" bIns="149217" rtlCol="0">
            <a:spAutoFit/>
          </a:bodyPr>
          <a:lstStyle/>
          <a:p>
            <a:pPr defTabSz="951304">
              <a:lnSpc>
                <a:spcPct val="90000"/>
              </a:lnSpc>
              <a:spcAft>
                <a:spcPts val="612"/>
              </a:spcAft>
            </a:pPr>
            <a:r>
              <a:rPr lang="en-US" sz="1200" dirty="0">
                <a:solidFill>
                  <a:srgbClr val="505050"/>
                </a:solidFill>
                <a:latin typeface="Segoe UI"/>
              </a:rPr>
              <a:t>Back/Forward Sync</a:t>
            </a:r>
          </a:p>
        </p:txBody>
      </p:sp>
      <p:sp>
        <p:nvSpPr>
          <p:cNvPr id="104" name="Rectangle 103">
            <a:extLst>
              <a:ext uri="{FF2B5EF4-FFF2-40B4-BE49-F238E27FC236}">
                <a16:creationId xmlns:a16="http://schemas.microsoft.com/office/drawing/2014/main" id="{EB2C49A7-692B-4E8D-8062-7E22A052975F}"/>
              </a:ext>
            </a:extLst>
          </p:cNvPr>
          <p:cNvSpPr/>
          <p:nvPr/>
        </p:nvSpPr>
        <p:spPr>
          <a:xfrm>
            <a:off x="8476" y="1519285"/>
            <a:ext cx="12527143" cy="276999"/>
          </a:xfrm>
          <a:prstGeom prst="rect">
            <a:avLst/>
          </a:prstGeom>
        </p:spPr>
        <p:txBody>
          <a:bodyPr wrap="square">
            <a:spAutoFit/>
          </a:bodyPr>
          <a:lstStyle/>
          <a:p>
            <a:pPr marL="303901" lvl="1" indent="0" algn="l">
              <a:buNone/>
            </a:pPr>
            <a:r>
              <a:rPr lang="en-US" sz="1200" dirty="0"/>
              <a:t>Important : </a:t>
            </a:r>
            <a:r>
              <a:rPr lang="en-US" sz="1200" b="1" dirty="0"/>
              <a:t>Synchronization = Provisioning + long-term consistency/parity of state </a:t>
            </a:r>
            <a:r>
              <a:rPr lang="en-US" sz="1200" dirty="0"/>
              <a:t>between source objects (AD)  and their representation in the external system (Azure AD).</a:t>
            </a:r>
          </a:p>
        </p:txBody>
      </p:sp>
      <p:sp>
        <p:nvSpPr>
          <p:cNvPr id="105" name="TextBox 104">
            <a:extLst>
              <a:ext uri="{FF2B5EF4-FFF2-40B4-BE49-F238E27FC236}">
                <a16:creationId xmlns:a16="http://schemas.microsoft.com/office/drawing/2014/main" id="{0966E392-C24A-4328-8338-0951818AEF4F}"/>
              </a:ext>
            </a:extLst>
          </p:cNvPr>
          <p:cNvSpPr txBox="1"/>
          <p:nvPr/>
        </p:nvSpPr>
        <p:spPr>
          <a:xfrm>
            <a:off x="6572758" y="2653724"/>
            <a:ext cx="1087073" cy="633747"/>
          </a:xfrm>
          <a:prstGeom prst="rect">
            <a:avLst/>
          </a:prstGeom>
          <a:noFill/>
        </p:spPr>
        <p:txBody>
          <a:bodyPr wrap="square" lIns="186521" tIns="149217" rIns="186521" bIns="149217" rtlCol="0">
            <a:spAutoFit/>
          </a:bodyPr>
          <a:lstStyle/>
          <a:p>
            <a:pPr defTabSz="951304">
              <a:lnSpc>
                <a:spcPct val="90000"/>
              </a:lnSpc>
              <a:spcAft>
                <a:spcPts val="612"/>
              </a:spcAft>
            </a:pPr>
            <a:r>
              <a:rPr lang="en-US" sz="1200" dirty="0">
                <a:solidFill>
                  <a:srgbClr val="505050"/>
                </a:solidFill>
                <a:latin typeface="Segoe UI"/>
              </a:rPr>
              <a:t>Azure </a:t>
            </a:r>
            <a:br>
              <a:rPr lang="en-US" sz="1200" dirty="0">
                <a:solidFill>
                  <a:srgbClr val="505050"/>
                </a:solidFill>
                <a:latin typeface="Segoe UI"/>
              </a:rPr>
            </a:br>
            <a:r>
              <a:rPr lang="en-US" sz="1200" dirty="0">
                <a:solidFill>
                  <a:srgbClr val="505050"/>
                </a:solidFill>
                <a:latin typeface="Segoe UI"/>
              </a:rPr>
              <a:t>AD</a:t>
            </a:r>
          </a:p>
        </p:txBody>
      </p:sp>
    </p:spTree>
    <p:extLst>
      <p:ext uri="{BB962C8B-B14F-4D97-AF65-F5344CB8AC3E}">
        <p14:creationId xmlns:p14="http://schemas.microsoft.com/office/powerpoint/2010/main" val="3531439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US" dirty="0"/>
              <a:t>How do we synchronize ?</a:t>
            </a:r>
            <a:endParaRPr lang="fr-FR" dirty="0"/>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1" y="1922261"/>
            <a:ext cx="5120584" cy="48290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
              <a:defRPr/>
            </a:pPr>
            <a:r>
              <a:rPr lang="en-US" sz="2000" dirty="0">
                <a:gradFill>
                  <a:gsLst>
                    <a:gs pos="1250">
                      <a:srgbClr val="505050"/>
                    </a:gs>
                    <a:gs pos="100000">
                      <a:srgbClr val="505050"/>
                    </a:gs>
                  </a:gsLst>
                  <a:lin ang="5400000" scaled="0"/>
                </a:gradFill>
              </a:rPr>
              <a:t>Via “Azure AD Connect” tool</a:t>
            </a:r>
          </a:p>
          <a:p>
            <a:pPr lvl="1">
              <a:buFont typeface="Wingdings" panose="05000000000000000000" pitchFamily="2" charset="2"/>
              <a:buChar char="§"/>
              <a:defRPr/>
            </a:pPr>
            <a:r>
              <a:rPr lang="en-US" sz="1400" b="1" dirty="0">
                <a:solidFill>
                  <a:schemeClr val="tx2"/>
                </a:solidFill>
              </a:rPr>
              <a:t>Primary tool to onboard to Azure AD </a:t>
            </a: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Synchronize multi-forest Active Directory environments to Azure AD</a:t>
            </a:r>
            <a:br>
              <a:rPr lang="en-US" sz="1400" dirty="0">
                <a:gradFill>
                  <a:gsLst>
                    <a:gs pos="1250">
                      <a:srgbClr val="505050"/>
                    </a:gs>
                    <a:gs pos="100000">
                      <a:srgbClr val="505050"/>
                    </a:gs>
                  </a:gsLst>
                  <a:lin ang="5400000" scaled="0"/>
                </a:gradFill>
              </a:rPr>
            </a:b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Advanced provisioning, mapping and filtering rules for objects and attributes</a:t>
            </a:r>
            <a:br>
              <a:rPr lang="en-US" sz="1400" dirty="0">
                <a:gradFill>
                  <a:gsLst>
                    <a:gs pos="1250">
                      <a:srgbClr val="505050"/>
                    </a:gs>
                    <a:gs pos="100000">
                      <a:srgbClr val="505050"/>
                    </a:gs>
                  </a:gsLst>
                  <a:lin ang="5400000" scaled="0"/>
                </a:gradFill>
              </a:rPr>
            </a:b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Configuring multiple on-premises Exchange organizations to map to a single AAD tenant</a:t>
            </a:r>
            <a:br>
              <a:rPr lang="en-US" sz="1400" dirty="0">
                <a:gradFill>
                  <a:gsLst>
                    <a:gs pos="1250">
                      <a:srgbClr val="505050"/>
                    </a:gs>
                    <a:gs pos="100000">
                      <a:srgbClr val="505050"/>
                    </a:gs>
                  </a:gsLst>
                  <a:lin ang="5400000" scaled="0"/>
                </a:gradFill>
              </a:rPr>
            </a:b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Password Write Back (AAD Premium </a:t>
            </a:r>
            <a:r>
              <a:rPr lang="en-US" sz="1400" dirty="0" err="1">
                <a:gradFill>
                  <a:gsLst>
                    <a:gs pos="1250">
                      <a:srgbClr val="505050"/>
                    </a:gs>
                    <a:gs pos="100000">
                      <a:srgbClr val="505050"/>
                    </a:gs>
                  </a:gsLst>
                  <a:lin ang="5400000" scaled="0"/>
                </a:gradFill>
              </a:rPr>
              <a:t>licence</a:t>
            </a:r>
            <a:r>
              <a:rPr lang="en-US" sz="1400" dirty="0">
                <a:gradFill>
                  <a:gsLst>
                    <a:gs pos="1250">
                      <a:srgbClr val="505050"/>
                    </a:gs>
                    <a:gs pos="100000">
                      <a:srgbClr val="505050"/>
                    </a:gs>
                  </a:gsLst>
                  <a:lin ang="5400000" scaled="0"/>
                </a:gradFill>
              </a:rPr>
              <a:t>)</a:t>
            </a:r>
            <a:br>
              <a:rPr lang="en-US" sz="1400" dirty="0">
                <a:gradFill>
                  <a:gsLst>
                    <a:gs pos="1250">
                      <a:srgbClr val="505050"/>
                    </a:gs>
                    <a:gs pos="100000">
                      <a:srgbClr val="505050"/>
                    </a:gs>
                  </a:gsLst>
                  <a:lin ang="5400000" scaled="0"/>
                </a:gradFill>
              </a:rPr>
            </a:b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Required for both Synchronized (managed) and Federated models</a:t>
            </a:r>
            <a:br>
              <a:rPr lang="en-US" sz="1400" dirty="0">
                <a:gradFill>
                  <a:gsLst>
                    <a:gs pos="1250">
                      <a:srgbClr val="505050"/>
                    </a:gs>
                    <a:gs pos="100000">
                      <a:srgbClr val="505050"/>
                    </a:gs>
                  </a:gsLst>
                  <a:lin ang="5400000" scaled="0"/>
                </a:gradFill>
              </a:rPr>
            </a:b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Only one Azure AD Connect (effective synchronization) instance per Azure AD instance!</a:t>
            </a:r>
            <a:br>
              <a:rPr lang="en-US" sz="1400" dirty="0">
                <a:gradFill>
                  <a:gsLst>
                    <a:gs pos="1250">
                      <a:srgbClr val="505050"/>
                    </a:gs>
                    <a:gs pos="100000">
                      <a:srgbClr val="505050"/>
                    </a:gs>
                  </a:gsLst>
                  <a:lin ang="5400000" scaled="0"/>
                </a:gradFill>
              </a:rPr>
            </a:br>
            <a:endParaRPr lang="en-US" sz="1400" dirty="0">
              <a:gradFill>
                <a:gsLst>
                  <a:gs pos="1250">
                    <a:srgbClr val="505050"/>
                  </a:gs>
                  <a:gs pos="100000">
                    <a:srgbClr val="505050"/>
                  </a:gs>
                </a:gsLst>
                <a:lin ang="5400000" scaled="0"/>
              </a:gradFill>
            </a:endParaRPr>
          </a:p>
          <a:p>
            <a:pPr lvl="1">
              <a:buFont typeface="Wingdings" panose="05000000000000000000" pitchFamily="2" charset="2"/>
              <a:buChar char="§"/>
              <a:defRPr/>
            </a:pPr>
            <a:r>
              <a:rPr lang="en-US" sz="1400" dirty="0">
                <a:gradFill>
                  <a:gsLst>
                    <a:gs pos="1250">
                      <a:srgbClr val="505050"/>
                    </a:gs>
                    <a:gs pos="100000">
                      <a:srgbClr val="505050"/>
                    </a:gs>
                  </a:gsLst>
                  <a:lin ang="5400000" scaled="0"/>
                </a:gradFill>
              </a:rPr>
              <a:t>Can configure ADFS as well</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fr-FR"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4" name="Image 5">
            <a:extLst>
              <a:ext uri="{FF2B5EF4-FFF2-40B4-BE49-F238E27FC236}">
                <a16:creationId xmlns:a16="http://schemas.microsoft.com/office/drawing/2014/main" id="{9C2B6C5D-C26A-494C-B7E7-ABB3E485C48C}"/>
              </a:ext>
            </a:extLst>
          </p:cNvPr>
          <p:cNvPicPr>
            <a:picLocks noChangeAspect="1"/>
          </p:cNvPicPr>
          <p:nvPr/>
        </p:nvPicPr>
        <p:blipFill>
          <a:blip r:embed="rId3"/>
          <a:stretch>
            <a:fillRect/>
          </a:stretch>
        </p:blipFill>
        <p:spPr>
          <a:xfrm>
            <a:off x="5571852" y="1554338"/>
            <a:ext cx="6516830" cy="3536121"/>
          </a:xfrm>
          <a:prstGeom prst="rect">
            <a:avLst/>
          </a:prstGeom>
        </p:spPr>
      </p:pic>
      <p:sp>
        <p:nvSpPr>
          <p:cNvPr id="7" name="TextBox 6">
            <a:extLst>
              <a:ext uri="{FF2B5EF4-FFF2-40B4-BE49-F238E27FC236}">
                <a16:creationId xmlns:a16="http://schemas.microsoft.com/office/drawing/2014/main" id="{00E2B597-393E-43B3-B4CB-7F50874139FE}"/>
              </a:ext>
            </a:extLst>
          </p:cNvPr>
          <p:cNvSpPr txBox="1"/>
          <p:nvPr/>
        </p:nvSpPr>
        <p:spPr>
          <a:xfrm>
            <a:off x="5618182" y="5348766"/>
            <a:ext cx="6424169" cy="766513"/>
          </a:xfrm>
          <a:prstGeom prst="rect">
            <a:avLst/>
          </a:prstGeom>
          <a:noFill/>
        </p:spPr>
        <p:txBody>
          <a:bodyPr wrap="none" rtlCol="0">
            <a:spAutoFit/>
          </a:bodyPr>
          <a:lstStyle/>
          <a:p>
            <a:pPr marL="349724" marR="0" lvl="0" indent="-349724"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28" b="0" i="0" u="none" strike="noStrike" kern="0" cap="none" spc="0" normalizeH="0" baseline="0" noProof="0" dirty="0">
                <a:ln>
                  <a:noFill/>
                </a:ln>
                <a:solidFill>
                  <a:srgbClr val="000000"/>
                </a:solidFill>
                <a:effectLst/>
                <a:uLnTx/>
                <a:uFillTx/>
              </a:rPr>
              <a:t>DirSync </a:t>
            </a:r>
            <a:r>
              <a:rPr kumimoji="0" lang="en-US" sz="1428" b="0" i="0" u="none" strike="noStrike" kern="0" cap="none" spc="0" normalizeH="0" baseline="0" noProof="0" dirty="0">
                <a:ln>
                  <a:noFill/>
                </a:ln>
                <a:solidFill>
                  <a:srgbClr val="000000"/>
                </a:solidFill>
                <a:effectLst/>
                <a:uLnTx/>
                <a:uFillTx/>
                <a:sym typeface="Wingdings" panose="05000000000000000000" pitchFamily="2" charset="2"/>
              </a:rPr>
              <a:t> </a:t>
            </a:r>
            <a:r>
              <a:rPr kumimoji="0" lang="en-US" sz="1428" b="0" i="0" u="none" strike="noStrike" kern="0" cap="none" spc="0" normalizeH="0" baseline="0" noProof="0" dirty="0">
                <a:ln>
                  <a:noFill/>
                </a:ln>
                <a:solidFill>
                  <a:srgbClr val="000000"/>
                </a:solidFill>
                <a:effectLst/>
                <a:uLnTx/>
                <a:uFillTx/>
              </a:rPr>
              <a:t>Azure AD Sync (</a:t>
            </a:r>
            <a:r>
              <a:rPr kumimoji="0" lang="en-US" sz="1428" b="0" i="0" u="none" strike="noStrike" kern="0" cap="none" spc="0" normalizeH="0" baseline="0" noProof="0" dirty="0">
                <a:ln>
                  <a:noFill/>
                </a:ln>
                <a:solidFill>
                  <a:srgbClr val="000000"/>
                </a:solidFill>
                <a:effectLst/>
                <a:uLnTx/>
                <a:uFillTx/>
                <a:sym typeface="Wingdings" panose="05000000000000000000" pitchFamily="2" charset="2"/>
              </a:rPr>
              <a:t></a:t>
            </a:r>
            <a:r>
              <a:rPr kumimoji="0" lang="en-US" sz="1428" b="0" i="0" u="none" strike="noStrike" kern="0" cap="none" spc="0" normalizeH="0" baseline="0" noProof="0" dirty="0">
                <a:ln>
                  <a:noFill/>
                </a:ln>
                <a:solidFill>
                  <a:srgbClr val="000000"/>
                </a:solidFill>
                <a:effectLst/>
                <a:uLnTx/>
                <a:uFillTx/>
              </a:rPr>
              <a:t> </a:t>
            </a:r>
            <a:r>
              <a:rPr kumimoji="0" lang="nl-BE" sz="1428" b="0" i="0" u="none" strike="noStrike" kern="0" cap="none" spc="0" normalizeH="0" baseline="0" noProof="0" dirty="0">
                <a:ln>
                  <a:noFill/>
                </a:ln>
                <a:solidFill>
                  <a:srgbClr val="000000"/>
                </a:solidFill>
                <a:effectLst/>
                <a:uLnTx/>
                <a:uFillTx/>
              </a:rPr>
              <a:t>deprecated) </a:t>
            </a:r>
            <a:r>
              <a:rPr kumimoji="0" lang="nl-BE" sz="1428" b="0" i="0" u="none" strike="noStrike" kern="0" cap="none" spc="0" normalizeH="0" baseline="0" noProof="0" dirty="0">
                <a:ln>
                  <a:noFill/>
                </a:ln>
                <a:solidFill>
                  <a:srgbClr val="000000"/>
                </a:solidFill>
                <a:effectLst/>
                <a:uLnTx/>
                <a:uFillTx/>
                <a:sym typeface="Wingdings" panose="05000000000000000000" pitchFamily="2" charset="2"/>
              </a:rPr>
              <a:t> </a:t>
            </a:r>
            <a:r>
              <a:rPr kumimoji="0" lang="en-US" sz="1428" b="1" i="0" u="none" strike="noStrike" kern="0" cap="none" spc="0" normalizeH="0" baseline="0" noProof="0" dirty="0">
                <a:ln>
                  <a:noFill/>
                </a:ln>
                <a:solidFill>
                  <a:srgbClr val="000000"/>
                </a:solidFill>
                <a:effectLst/>
                <a:uLnTx/>
                <a:uFillTx/>
              </a:rPr>
              <a:t>Azure AD Connect</a:t>
            </a:r>
            <a:endParaRPr kumimoji="0" lang="en-US" sz="1428" b="0" i="0" u="none" strike="noStrike" kern="0" cap="none" spc="0" normalizeH="0" baseline="0" noProof="0" dirty="0">
              <a:ln>
                <a:noFill/>
              </a:ln>
              <a:solidFill>
                <a:srgbClr val="000000"/>
              </a:solidFill>
              <a:effectLst/>
              <a:uLnTx/>
              <a:uFillTx/>
            </a:endParaRPr>
          </a:p>
          <a:p>
            <a:pPr marL="349724" marR="0" lvl="0" indent="-349724" algn="l"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28" b="0" i="0" u="none" strike="noStrike" kern="0" cap="none" spc="0" normalizeH="0" baseline="0" noProof="0" dirty="0">
                <a:ln>
                  <a:noFill/>
                </a:ln>
                <a:solidFill>
                  <a:srgbClr val="000000"/>
                </a:solidFill>
                <a:effectLst/>
                <a:uLnTx/>
                <a:uFillTx/>
              </a:rPr>
              <a:t>FIM/MIM + Azure AD Connector (</a:t>
            </a:r>
            <a:r>
              <a:rPr kumimoji="0" lang="en-US" sz="1428" b="0" i="0" u="none" strike="noStrike" kern="0" cap="none" spc="0" normalizeH="0" baseline="0" noProof="0" dirty="0">
                <a:ln>
                  <a:noFill/>
                </a:ln>
                <a:solidFill>
                  <a:srgbClr val="000000"/>
                </a:solidFill>
                <a:effectLst/>
                <a:uLnTx/>
                <a:uFillTx/>
                <a:sym typeface="Wingdings" panose="05000000000000000000" pitchFamily="2" charset="2"/>
              </a:rPr>
              <a:t></a:t>
            </a:r>
            <a:r>
              <a:rPr kumimoji="0" lang="nl-BE" sz="1428" b="0" i="0" u="none" strike="noStrike" kern="0" cap="none" spc="0" normalizeH="0" baseline="0" noProof="0" dirty="0">
                <a:ln>
                  <a:noFill/>
                </a:ln>
                <a:solidFill>
                  <a:srgbClr val="000000"/>
                </a:solidFill>
                <a:effectLst/>
                <a:uLnTx/>
                <a:uFillTx/>
              </a:rPr>
              <a:t>deprecated) </a:t>
            </a:r>
            <a:r>
              <a:rPr kumimoji="0" lang="nl-BE" sz="1428" b="0" i="0" u="none" strike="noStrike" kern="0" cap="none" spc="0" normalizeH="0" baseline="0" noProof="0" dirty="0">
                <a:ln>
                  <a:noFill/>
                </a:ln>
                <a:solidFill>
                  <a:srgbClr val="000000"/>
                </a:solidFill>
                <a:effectLst/>
                <a:uLnTx/>
                <a:uFillTx/>
                <a:sym typeface="Wingdings" panose="05000000000000000000" pitchFamily="2" charset="2"/>
              </a:rPr>
              <a:t> </a:t>
            </a:r>
            <a:r>
              <a:rPr kumimoji="0" lang="en-US" sz="1428" b="1" i="0" u="none" strike="noStrike" kern="0" cap="none" spc="0" normalizeH="0" baseline="0" noProof="0" dirty="0">
                <a:ln>
                  <a:noFill/>
                </a:ln>
                <a:solidFill>
                  <a:srgbClr val="000000"/>
                </a:solidFill>
                <a:effectLst/>
                <a:uLnTx/>
                <a:uFillTx/>
              </a:rPr>
              <a:t>Azure AD Connect</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4745552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EDA5A9-E7E6-47EC-88DF-C734F15CDA5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5</a:t>
            </a:fld>
            <a:endParaRPr lang="en-US" dirty="0"/>
          </a:p>
        </p:txBody>
      </p:sp>
      <p:sp>
        <p:nvSpPr>
          <p:cNvPr id="3" name="Text Placeholder 2">
            <a:extLst>
              <a:ext uri="{FF2B5EF4-FFF2-40B4-BE49-F238E27FC236}">
                <a16:creationId xmlns:a16="http://schemas.microsoft.com/office/drawing/2014/main" id="{B9DEC01F-E500-440B-9040-CE3F0D3A39FF}"/>
              </a:ext>
            </a:extLst>
          </p:cNvPr>
          <p:cNvSpPr>
            <a:spLocks noGrp="1"/>
          </p:cNvSpPr>
          <p:nvPr>
            <p:ph type="body" sz="quarter" idx="13"/>
          </p:nvPr>
        </p:nvSpPr>
        <p:spPr/>
        <p:txBody>
          <a:bodyPr/>
          <a:lstStyle/>
          <a:p>
            <a:r>
              <a:rPr lang="fr-FR" dirty="0"/>
              <a:t>Azure AD </a:t>
            </a:r>
            <a:r>
              <a:rPr lang="fr-FR" dirty="0" err="1"/>
              <a:t>Connect</a:t>
            </a:r>
            <a:endParaRPr lang="fr-FR" dirty="0"/>
          </a:p>
        </p:txBody>
      </p:sp>
      <p:sp>
        <p:nvSpPr>
          <p:cNvPr id="4" name="Rectangle 3">
            <a:extLst>
              <a:ext uri="{FF2B5EF4-FFF2-40B4-BE49-F238E27FC236}">
                <a16:creationId xmlns:a16="http://schemas.microsoft.com/office/drawing/2014/main" id="{5890BA36-9AB4-4C87-B8A3-6CA01DB55D1A}"/>
              </a:ext>
            </a:extLst>
          </p:cNvPr>
          <p:cNvSpPr/>
          <p:nvPr/>
        </p:nvSpPr>
        <p:spPr>
          <a:xfrm>
            <a:off x="405223" y="1652844"/>
            <a:ext cx="6583608" cy="2308324"/>
          </a:xfrm>
          <a:prstGeom prst="rect">
            <a:avLst/>
          </a:prstGeom>
        </p:spPr>
        <p:txBody>
          <a:bodyPr wrap="square">
            <a:spAutoFit/>
          </a:bodyPr>
          <a:lstStyle/>
          <a:p>
            <a:pPr marL="285750" indent="-285750" algn="l">
              <a:buFont typeface="Wingdings" panose="05000000000000000000" pitchFamily="2" charset="2"/>
              <a:buChar char="§"/>
            </a:pPr>
            <a:r>
              <a:rPr lang="en-US" sz="1400" b="1" dirty="0"/>
              <a:t>3 main sub-components :</a:t>
            </a:r>
          </a:p>
          <a:p>
            <a:pPr marL="889449" lvl="1" indent="-349724" algn="l">
              <a:buFont typeface="+mj-lt"/>
              <a:buAutoNum type="arabicPeriod"/>
            </a:pPr>
            <a:r>
              <a:rPr lang="en-US" sz="1400" dirty="0"/>
              <a:t>Identity Sync engine</a:t>
            </a:r>
          </a:p>
          <a:p>
            <a:pPr marL="1822044" lvl="2" indent="-349724" algn="l">
              <a:buFont typeface="Wingdings" panose="05000000000000000000" pitchFamily="2" charset="2"/>
              <a:buChar char="§"/>
            </a:pPr>
            <a:r>
              <a:rPr lang="en-US" sz="1200" dirty="0"/>
              <a:t>Create users, groups and  devices sync attributes to the cloud, write-back attributes/objects</a:t>
            </a:r>
          </a:p>
          <a:p>
            <a:pPr marL="1822044" lvl="2" indent="-349724" algn="l">
              <a:buFont typeface="Wingdings" panose="05000000000000000000" pitchFamily="2" charset="2"/>
              <a:buChar char="§"/>
            </a:pPr>
            <a:r>
              <a:rPr lang="en-US" sz="1200" b="1" dirty="0"/>
              <a:t>Match identity information from on-premises and the cloud</a:t>
            </a:r>
          </a:p>
          <a:p>
            <a:pPr marL="1822044" lvl="2" indent="-349724" algn="l">
              <a:buFont typeface="Wingdings" panose="05000000000000000000" pitchFamily="2" charset="2"/>
              <a:buChar char="§"/>
            </a:pPr>
            <a:r>
              <a:rPr lang="en-US" sz="1200" dirty="0"/>
              <a:t>Synchronize Password Hashes, write-back passwords</a:t>
            </a:r>
          </a:p>
          <a:p>
            <a:pPr marL="889449" lvl="1" indent="-349724" algn="l">
              <a:buFont typeface="+mj-lt"/>
              <a:buAutoNum type="arabicPeriod"/>
            </a:pPr>
            <a:r>
              <a:rPr lang="en-US" sz="1400" dirty="0"/>
              <a:t>AD FS  - Federation is an optional part of Azure AD Connect </a:t>
            </a:r>
          </a:p>
          <a:p>
            <a:pPr marL="1822045" lvl="2" indent="-349724" algn="l">
              <a:buFont typeface="Wingdings" panose="05000000000000000000" pitchFamily="2" charset="2"/>
              <a:buChar char="§"/>
            </a:pPr>
            <a:r>
              <a:rPr lang="en-US" sz="1200" dirty="0"/>
              <a:t>Azure AD Connect can Deploy and/or configure AD FS</a:t>
            </a:r>
          </a:p>
          <a:p>
            <a:pPr marL="889449" lvl="1" indent="-349724" algn="l">
              <a:buFont typeface="+mj-lt"/>
              <a:buAutoNum type="arabicPeriod"/>
            </a:pPr>
            <a:r>
              <a:rPr lang="en-US" sz="1400" dirty="0"/>
              <a:t>Health Monitoring</a:t>
            </a:r>
          </a:p>
          <a:p>
            <a:pPr marL="1822044" lvl="2" indent="-349724" algn="l">
              <a:buFont typeface="Wingdings" panose="05000000000000000000" pitchFamily="2" charset="2"/>
              <a:buChar char="§"/>
            </a:pPr>
            <a:r>
              <a:rPr lang="en-US" sz="1200" dirty="0"/>
              <a:t>Provide health monitoring for both </a:t>
            </a:r>
            <a:br>
              <a:rPr lang="en-US" sz="1200" dirty="0"/>
            </a:br>
            <a:r>
              <a:rPr lang="en-US" sz="1200" dirty="0"/>
              <a:t>Azure AD Connect (“The Sync”) and AD FS</a:t>
            </a:r>
          </a:p>
        </p:txBody>
      </p:sp>
      <p:pic>
        <p:nvPicPr>
          <p:cNvPr id="6" name="Image 5">
            <a:extLst>
              <a:ext uri="{FF2B5EF4-FFF2-40B4-BE49-F238E27FC236}">
                <a16:creationId xmlns:a16="http://schemas.microsoft.com/office/drawing/2014/main" id="{91CAD690-8833-4116-9640-E8FAAD42986D}"/>
              </a:ext>
            </a:extLst>
          </p:cNvPr>
          <p:cNvPicPr>
            <a:picLocks noChangeAspect="1"/>
          </p:cNvPicPr>
          <p:nvPr/>
        </p:nvPicPr>
        <p:blipFill>
          <a:blip r:embed="rId3"/>
          <a:stretch>
            <a:fillRect/>
          </a:stretch>
        </p:blipFill>
        <p:spPr>
          <a:xfrm>
            <a:off x="7406944" y="1923490"/>
            <a:ext cx="4775059" cy="2591012"/>
          </a:xfrm>
          <a:prstGeom prst="rect">
            <a:avLst/>
          </a:prstGeom>
        </p:spPr>
      </p:pic>
      <p:sp>
        <p:nvSpPr>
          <p:cNvPr id="8" name="Oval 7">
            <a:extLst>
              <a:ext uri="{FF2B5EF4-FFF2-40B4-BE49-F238E27FC236}">
                <a16:creationId xmlns:a16="http://schemas.microsoft.com/office/drawing/2014/main" id="{FB59A187-7297-489F-99D3-1A571E461542}"/>
              </a:ext>
            </a:extLst>
          </p:cNvPr>
          <p:cNvSpPr/>
          <p:nvPr/>
        </p:nvSpPr>
        <p:spPr>
          <a:xfrm>
            <a:off x="9681173" y="3068865"/>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9" name="Oval 8">
            <a:extLst>
              <a:ext uri="{FF2B5EF4-FFF2-40B4-BE49-F238E27FC236}">
                <a16:creationId xmlns:a16="http://schemas.microsoft.com/office/drawing/2014/main" id="{81CEE44E-2B9B-4A8F-B7C1-98B40BB3F554}"/>
              </a:ext>
            </a:extLst>
          </p:cNvPr>
          <p:cNvSpPr/>
          <p:nvPr/>
        </p:nvSpPr>
        <p:spPr>
          <a:xfrm>
            <a:off x="9681173" y="3534289"/>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0" name="Oval 9">
            <a:extLst>
              <a:ext uri="{FF2B5EF4-FFF2-40B4-BE49-F238E27FC236}">
                <a16:creationId xmlns:a16="http://schemas.microsoft.com/office/drawing/2014/main" id="{67801D15-71EA-467C-A949-6977318A2229}"/>
              </a:ext>
            </a:extLst>
          </p:cNvPr>
          <p:cNvSpPr/>
          <p:nvPr/>
        </p:nvSpPr>
        <p:spPr>
          <a:xfrm>
            <a:off x="9681173" y="3999713"/>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1" name="Oval 10">
            <a:extLst>
              <a:ext uri="{FF2B5EF4-FFF2-40B4-BE49-F238E27FC236}">
                <a16:creationId xmlns:a16="http://schemas.microsoft.com/office/drawing/2014/main" id="{0F9E5061-1D6F-435E-B0D0-C604F408CBC7}"/>
              </a:ext>
            </a:extLst>
          </p:cNvPr>
          <p:cNvSpPr/>
          <p:nvPr/>
        </p:nvSpPr>
        <p:spPr>
          <a:xfrm>
            <a:off x="1006214" y="1897097"/>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2" name="Oval 11">
            <a:extLst>
              <a:ext uri="{FF2B5EF4-FFF2-40B4-BE49-F238E27FC236}">
                <a16:creationId xmlns:a16="http://schemas.microsoft.com/office/drawing/2014/main" id="{C9003E1C-45E4-4E63-A445-554EAFE6C85F}"/>
              </a:ext>
            </a:extLst>
          </p:cNvPr>
          <p:cNvSpPr/>
          <p:nvPr/>
        </p:nvSpPr>
        <p:spPr>
          <a:xfrm>
            <a:off x="1006214" y="2833467"/>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3" name="Oval 12">
            <a:extLst>
              <a:ext uri="{FF2B5EF4-FFF2-40B4-BE49-F238E27FC236}">
                <a16:creationId xmlns:a16="http://schemas.microsoft.com/office/drawing/2014/main" id="{67338400-B1A1-47EF-B987-16E391BC601B}"/>
              </a:ext>
            </a:extLst>
          </p:cNvPr>
          <p:cNvSpPr/>
          <p:nvPr/>
        </p:nvSpPr>
        <p:spPr>
          <a:xfrm>
            <a:off x="985199" y="3286248"/>
            <a:ext cx="226600" cy="260914"/>
          </a:xfrm>
          <a:prstGeom prst="ellipse">
            <a:avLst/>
          </a:prstGeom>
          <a:solidFill>
            <a:srgbClr val="ED7D31"/>
          </a:solidFill>
          <a:ln w="12700" cap="flat" cmpd="sng" algn="ctr">
            <a:solidFill>
              <a:srgbClr val="E7E6E6">
                <a:lumMod val="25000"/>
              </a:srgbClr>
            </a:solidFill>
            <a:prstDash val="solid"/>
            <a:miter lim="800000"/>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4" name="TextBox 13">
            <a:extLst>
              <a:ext uri="{FF2B5EF4-FFF2-40B4-BE49-F238E27FC236}">
                <a16:creationId xmlns:a16="http://schemas.microsoft.com/office/drawing/2014/main" id="{9C909425-09ED-4798-B304-9962BDCC5D35}"/>
              </a:ext>
            </a:extLst>
          </p:cNvPr>
          <p:cNvSpPr txBox="1"/>
          <p:nvPr/>
        </p:nvSpPr>
        <p:spPr>
          <a:xfrm>
            <a:off x="274703" y="4605816"/>
            <a:ext cx="7132241" cy="1957459"/>
          </a:xfrm>
          <a:prstGeom prst="rect">
            <a:avLst/>
          </a:prstGeom>
          <a:noFill/>
        </p:spPr>
        <p:txBody>
          <a:bodyPr wrap="square" lIns="182880" tIns="146304" rIns="182880" bIns="146304" rtlCol="0">
            <a:spAutoFit/>
          </a:bodyPr>
          <a:lstStyle/>
          <a:p>
            <a:pPr marL="392871" algn="l"/>
            <a:r>
              <a:rPr lang="en-US" sz="1200" dirty="0"/>
              <a:t>Keep in mind that Azure AD Connect engine is more than just a synchronization engine</a:t>
            </a:r>
          </a:p>
          <a:p>
            <a:pPr marL="1282320" lvl="1" indent="-349724" algn="l">
              <a:buFont typeface="Wingdings" panose="05000000000000000000" pitchFamily="2" charset="2"/>
              <a:buChar char="§"/>
            </a:pPr>
            <a:r>
              <a:rPr lang="en-US" sz="1200" dirty="0"/>
              <a:t>Manages user sign-in options</a:t>
            </a:r>
          </a:p>
          <a:p>
            <a:pPr marL="1282320" lvl="1" indent="-349724" algn="l">
              <a:buFont typeface="Wingdings" panose="05000000000000000000" pitchFamily="2" charset="2"/>
              <a:buChar char="§"/>
            </a:pPr>
            <a:r>
              <a:rPr lang="en-US" sz="1200" dirty="0"/>
              <a:t>Write-back for password, devices and groups</a:t>
            </a:r>
          </a:p>
          <a:p>
            <a:pPr marL="1282320" lvl="1" indent="-349724" algn="l">
              <a:buFont typeface="Wingdings" panose="05000000000000000000" pitchFamily="2" charset="2"/>
              <a:buChar char="§"/>
            </a:pPr>
            <a:r>
              <a:rPr lang="en-US" sz="1200" dirty="0"/>
              <a:t>Tools to support AD FS</a:t>
            </a:r>
          </a:p>
          <a:p>
            <a:pPr marL="1822044" lvl="2" indent="-349724" algn="l">
              <a:buFont typeface="Wingdings" panose="05000000000000000000" pitchFamily="2" charset="2"/>
              <a:buChar char="§"/>
            </a:pPr>
            <a:r>
              <a:rPr lang="en-US" sz="1200" dirty="0"/>
              <a:t>Simple UI experience to update AD FS SSL certificates</a:t>
            </a:r>
          </a:p>
          <a:p>
            <a:pPr marL="1822044" lvl="2" indent="-349724" algn="l">
              <a:buFont typeface="Wingdings" panose="05000000000000000000" pitchFamily="2" charset="2"/>
              <a:buChar char="§"/>
            </a:pPr>
            <a:r>
              <a:rPr lang="en-US" sz="1200" dirty="0"/>
              <a:t>Fix Federation trust</a:t>
            </a:r>
          </a:p>
          <a:p>
            <a:pPr marL="1282320" lvl="1" indent="-349724" algn="l">
              <a:buFont typeface="Wingdings" panose="05000000000000000000" pitchFamily="2" charset="2"/>
              <a:buChar char="§"/>
            </a:pPr>
            <a:r>
              <a:rPr lang="en-US" sz="1200" dirty="0"/>
              <a:t>Login testing</a:t>
            </a:r>
          </a:p>
          <a:p>
            <a:pPr marL="1282320" lvl="1" indent="-349724" algn="l">
              <a:buFont typeface="Wingdings" panose="05000000000000000000" pitchFamily="2" charset="2"/>
              <a:buChar char="§"/>
            </a:pPr>
            <a:r>
              <a:rPr lang="en-US" sz="1200" dirty="0"/>
              <a:t>Azure AD Connect Health agent, reports status to the Azure AD Connect Health Portal</a:t>
            </a:r>
            <a:endParaRPr lang="fr-FR"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03799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en-GB" dirty="0"/>
              <a:t>On-premises objects synchronisation</a:t>
            </a:r>
            <a:endParaRPr lang="fr-FR" dirty="0"/>
          </a:p>
        </p:txBody>
      </p:sp>
      <p:sp>
        <p:nvSpPr>
          <p:cNvPr id="4" name="Oval 3">
            <a:extLst>
              <a:ext uri="{FF2B5EF4-FFF2-40B4-BE49-F238E27FC236}">
                <a16:creationId xmlns:a16="http://schemas.microsoft.com/office/drawing/2014/main" id="{D3801DF2-AD6C-4552-897A-FA4DA646117B}"/>
              </a:ext>
            </a:extLst>
          </p:cNvPr>
          <p:cNvSpPr/>
          <p:nvPr/>
        </p:nvSpPr>
        <p:spPr bwMode="auto">
          <a:xfrm>
            <a:off x="2262550" y="1770682"/>
            <a:ext cx="2327820" cy="232782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 name="Straight Arrow Connector 5">
            <a:extLst>
              <a:ext uri="{FF2B5EF4-FFF2-40B4-BE49-F238E27FC236}">
                <a16:creationId xmlns:a16="http://schemas.microsoft.com/office/drawing/2014/main" id="{320A00BB-B989-4A42-B56A-3085B75604CA}"/>
              </a:ext>
            </a:extLst>
          </p:cNvPr>
          <p:cNvCxnSpPr>
            <a:cxnSpLocks/>
          </p:cNvCxnSpPr>
          <p:nvPr/>
        </p:nvCxnSpPr>
        <p:spPr>
          <a:xfrm flipH="1">
            <a:off x="3934793" y="4511772"/>
            <a:ext cx="4203664" cy="0"/>
          </a:xfrm>
          <a:prstGeom prst="straightConnector1">
            <a:avLst/>
          </a:prstGeom>
          <a:noFill/>
          <a:ln w="28575" cap="rnd" cmpd="sng" algn="ctr">
            <a:solidFill>
              <a:srgbClr val="0072C6"/>
            </a:solidFill>
            <a:prstDash val="sysDot"/>
            <a:headEnd type="triangle" w="med" len="med"/>
            <a:tailEnd type="none" w="med" len="med"/>
          </a:ln>
          <a:effectLst/>
        </p:spPr>
      </p:cxnSp>
      <p:grpSp>
        <p:nvGrpSpPr>
          <p:cNvPr id="7" name="Group 6">
            <a:extLst>
              <a:ext uri="{FF2B5EF4-FFF2-40B4-BE49-F238E27FC236}">
                <a16:creationId xmlns:a16="http://schemas.microsoft.com/office/drawing/2014/main" id="{F943E123-84F3-45E8-A779-550D7607AE30}"/>
              </a:ext>
            </a:extLst>
          </p:cNvPr>
          <p:cNvGrpSpPr/>
          <p:nvPr/>
        </p:nvGrpSpPr>
        <p:grpSpPr>
          <a:xfrm>
            <a:off x="2603308" y="2857487"/>
            <a:ext cx="1704370" cy="397321"/>
            <a:chOff x="830339" y="3066446"/>
            <a:chExt cx="1704370" cy="397321"/>
          </a:xfrm>
        </p:grpSpPr>
        <p:pic>
          <p:nvPicPr>
            <p:cNvPr id="8" name="Picture 7">
              <a:extLst>
                <a:ext uri="{FF2B5EF4-FFF2-40B4-BE49-F238E27FC236}">
                  <a16:creationId xmlns:a16="http://schemas.microsoft.com/office/drawing/2014/main" id="{5EC284BF-1025-4D74-96F6-E17D57E477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0339" y="3066446"/>
              <a:ext cx="600209" cy="397321"/>
            </a:xfrm>
            <a:prstGeom prst="rect">
              <a:avLst/>
            </a:prstGeom>
          </p:spPr>
        </p:pic>
        <p:sp>
          <p:nvSpPr>
            <p:cNvPr id="9" name="Rectangle 8">
              <a:extLst>
                <a:ext uri="{FF2B5EF4-FFF2-40B4-BE49-F238E27FC236}">
                  <a16:creationId xmlns:a16="http://schemas.microsoft.com/office/drawing/2014/main" id="{F0B70FA3-2291-4B8F-8E5A-983105CFB657}"/>
                </a:ext>
              </a:extLst>
            </p:cNvPr>
            <p:cNvSpPr/>
            <p:nvPr/>
          </p:nvSpPr>
          <p:spPr>
            <a:xfrm>
              <a:off x="1460824" y="3115751"/>
              <a:ext cx="1073885" cy="298710"/>
            </a:xfrm>
            <a:prstGeom prst="rect">
              <a:avLst/>
            </a:prstGeom>
            <a:ln>
              <a:noFill/>
            </a:ln>
          </p:spPr>
          <p:txBody>
            <a:bodyPr wrap="square" lIns="0" tIns="0" rIns="0" bIns="0" anchor="ctr">
              <a:spAutoFit/>
            </a:bodyPr>
            <a:lstStyle/>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Windows Server</a:t>
              </a:r>
            </a:p>
            <a:p>
              <a:pPr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Active Directory</a:t>
              </a:r>
            </a:p>
          </p:txBody>
        </p:sp>
      </p:grpSp>
      <p:grpSp>
        <p:nvGrpSpPr>
          <p:cNvPr id="10" name="Group 9">
            <a:extLst>
              <a:ext uri="{FF2B5EF4-FFF2-40B4-BE49-F238E27FC236}">
                <a16:creationId xmlns:a16="http://schemas.microsoft.com/office/drawing/2014/main" id="{CB0BAA7D-7515-4697-ACDD-D8C3B5A76AEC}"/>
              </a:ext>
            </a:extLst>
          </p:cNvPr>
          <p:cNvGrpSpPr/>
          <p:nvPr/>
        </p:nvGrpSpPr>
        <p:grpSpPr>
          <a:xfrm>
            <a:off x="2113663" y="2691952"/>
            <a:ext cx="334255" cy="334255"/>
            <a:chOff x="368699" y="3596110"/>
            <a:chExt cx="334255" cy="334255"/>
          </a:xfrm>
        </p:grpSpPr>
        <p:sp>
          <p:nvSpPr>
            <p:cNvPr id="11" name="Rectangle: Rounded Corners 10">
              <a:extLst>
                <a:ext uri="{FF2B5EF4-FFF2-40B4-BE49-F238E27FC236}">
                  <a16:creationId xmlns:a16="http://schemas.microsoft.com/office/drawing/2014/main" id="{B0874596-DCC8-44A4-9DCA-0D2EE08A726F}"/>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72ACF9FD-867F-4616-8A8D-BF9A0FE2992D}"/>
                </a:ext>
              </a:extLst>
            </p:cNvPr>
            <p:cNvGrpSpPr/>
            <p:nvPr/>
          </p:nvGrpSpPr>
          <p:grpSpPr>
            <a:xfrm>
              <a:off x="382033" y="3609497"/>
              <a:ext cx="307586" cy="307480"/>
              <a:chOff x="-133735" y="-444418"/>
              <a:chExt cx="9232900" cy="9229725"/>
            </a:xfrm>
            <a:solidFill>
              <a:srgbClr val="505050"/>
            </a:solidFill>
          </p:grpSpPr>
          <p:sp>
            <p:nvSpPr>
              <p:cNvPr id="13" name="Freeform 9">
                <a:extLst>
                  <a:ext uri="{FF2B5EF4-FFF2-40B4-BE49-F238E27FC236}">
                    <a16:creationId xmlns:a16="http://schemas.microsoft.com/office/drawing/2014/main" id="{29515896-492D-4BC7-82C5-78C26D724D56}"/>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14" name="Freeform 10">
                <a:extLst>
                  <a:ext uri="{FF2B5EF4-FFF2-40B4-BE49-F238E27FC236}">
                    <a16:creationId xmlns:a16="http://schemas.microsoft.com/office/drawing/2014/main" id="{6D4B16A9-BF54-462D-8A62-DE0A639EB83B}"/>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15" name="Group 14">
            <a:extLst>
              <a:ext uri="{FF2B5EF4-FFF2-40B4-BE49-F238E27FC236}">
                <a16:creationId xmlns:a16="http://schemas.microsoft.com/office/drawing/2014/main" id="{1BE14D3D-1EEE-4EE1-BA67-70F4C608C2E4}"/>
              </a:ext>
            </a:extLst>
          </p:cNvPr>
          <p:cNvGrpSpPr/>
          <p:nvPr/>
        </p:nvGrpSpPr>
        <p:grpSpPr>
          <a:xfrm>
            <a:off x="2697735" y="3511934"/>
            <a:ext cx="1457450" cy="1908864"/>
            <a:chOff x="952771" y="4416092"/>
            <a:chExt cx="1457450" cy="1908864"/>
          </a:xfrm>
        </p:grpSpPr>
        <p:grpSp>
          <p:nvGrpSpPr>
            <p:cNvPr id="16" name="Group 15">
              <a:extLst>
                <a:ext uri="{FF2B5EF4-FFF2-40B4-BE49-F238E27FC236}">
                  <a16:creationId xmlns:a16="http://schemas.microsoft.com/office/drawing/2014/main" id="{7C4A897D-F1B6-4007-8F3C-87F974F55130}"/>
                </a:ext>
              </a:extLst>
            </p:cNvPr>
            <p:cNvGrpSpPr/>
            <p:nvPr/>
          </p:nvGrpSpPr>
          <p:grpSpPr>
            <a:xfrm>
              <a:off x="1170849" y="4416092"/>
              <a:ext cx="1021295" cy="1409874"/>
              <a:chOff x="12679481" y="-2476193"/>
              <a:chExt cx="7318375" cy="10102850"/>
            </a:xfrm>
            <a:solidFill>
              <a:srgbClr val="505050"/>
            </a:solidFill>
          </p:grpSpPr>
          <p:sp>
            <p:nvSpPr>
              <p:cNvPr id="18" name="Freeform 47">
                <a:extLst>
                  <a:ext uri="{FF2B5EF4-FFF2-40B4-BE49-F238E27FC236}">
                    <a16:creationId xmlns:a16="http://schemas.microsoft.com/office/drawing/2014/main" id="{6DA60B3E-BA1B-43B3-B1B3-78E6B1EFE8E6}"/>
                  </a:ext>
                </a:extLst>
              </p:cNvPr>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19" name="Rectangle 48">
                <a:extLst>
                  <a:ext uri="{FF2B5EF4-FFF2-40B4-BE49-F238E27FC236}">
                    <a16:creationId xmlns:a16="http://schemas.microsoft.com/office/drawing/2014/main" id="{32A5F316-E502-4454-A9AA-A363E8BD5B2D}"/>
                  </a:ext>
                </a:extLst>
              </p:cNvPr>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20" name="Rectangle 49">
                <a:extLst>
                  <a:ext uri="{FF2B5EF4-FFF2-40B4-BE49-F238E27FC236}">
                    <a16:creationId xmlns:a16="http://schemas.microsoft.com/office/drawing/2014/main" id="{D9619497-37A8-4D41-8984-265C1497358C}"/>
                  </a:ext>
                </a:extLst>
              </p:cNvPr>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sp>
          <p:nvSpPr>
            <p:cNvPr id="17" name="Rectangle 16">
              <a:extLst>
                <a:ext uri="{FF2B5EF4-FFF2-40B4-BE49-F238E27FC236}">
                  <a16:creationId xmlns:a16="http://schemas.microsoft.com/office/drawing/2014/main" id="{4920D1B9-A52B-40E4-9E0E-368496C1AFEF}"/>
                </a:ext>
              </a:extLst>
            </p:cNvPr>
            <p:cNvSpPr/>
            <p:nvPr/>
          </p:nvSpPr>
          <p:spPr>
            <a:xfrm>
              <a:off x="952771" y="5955624"/>
              <a:ext cx="1457450"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rPr>
                <a:t>On-Premises</a:t>
              </a:r>
            </a:p>
          </p:txBody>
        </p:sp>
      </p:grpSp>
      <p:grpSp>
        <p:nvGrpSpPr>
          <p:cNvPr id="21" name="Group 20">
            <a:extLst>
              <a:ext uri="{FF2B5EF4-FFF2-40B4-BE49-F238E27FC236}">
                <a16:creationId xmlns:a16="http://schemas.microsoft.com/office/drawing/2014/main" id="{B0A045B4-7791-4902-B296-EEF6E97B243D}"/>
              </a:ext>
            </a:extLst>
          </p:cNvPr>
          <p:cNvGrpSpPr/>
          <p:nvPr/>
        </p:nvGrpSpPr>
        <p:grpSpPr>
          <a:xfrm>
            <a:off x="4986103" y="4392054"/>
            <a:ext cx="1780768" cy="659671"/>
            <a:chOff x="2804535" y="5205841"/>
            <a:chExt cx="1780768" cy="659671"/>
          </a:xfrm>
        </p:grpSpPr>
        <p:sp>
          <p:nvSpPr>
            <p:cNvPr id="22" name="Rectangle 21">
              <a:extLst>
                <a:ext uri="{FF2B5EF4-FFF2-40B4-BE49-F238E27FC236}">
                  <a16:creationId xmlns:a16="http://schemas.microsoft.com/office/drawing/2014/main" id="{50E3235F-2864-425C-BFDE-715DA5D2E437}"/>
                </a:ext>
              </a:extLst>
            </p:cNvPr>
            <p:cNvSpPr/>
            <p:nvPr/>
          </p:nvSpPr>
          <p:spPr>
            <a:xfrm>
              <a:off x="2804535" y="5579280"/>
              <a:ext cx="1780768" cy="286232"/>
            </a:xfrm>
            <a:prstGeom prst="rect">
              <a:avLst/>
            </a:prstGeom>
          </p:spPr>
          <p:txBody>
            <a:bodyPr wrap="squar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505050"/>
                  </a:solidFill>
                  <a:effectLst/>
                  <a:uLnTx/>
                  <a:uFillTx/>
                  <a:latin typeface="Segoe UI"/>
                  <a:ea typeface="ＭＳ Ｐゴシック" charset="0"/>
                  <a:cs typeface="Segoe UI Semibold" panose="020B0702040204020203" pitchFamily="34" charset="0"/>
                </a:rPr>
                <a:t>Azure AD Connect</a:t>
              </a:r>
            </a:p>
          </p:txBody>
        </p:sp>
        <p:grpSp>
          <p:nvGrpSpPr>
            <p:cNvPr id="23" name="Group 22">
              <a:extLst>
                <a:ext uri="{FF2B5EF4-FFF2-40B4-BE49-F238E27FC236}">
                  <a16:creationId xmlns:a16="http://schemas.microsoft.com/office/drawing/2014/main" id="{595FD5D7-D058-4FD7-ABA1-E2338A3F1949}"/>
                </a:ext>
              </a:extLst>
            </p:cNvPr>
            <p:cNvGrpSpPr/>
            <p:nvPr/>
          </p:nvGrpSpPr>
          <p:grpSpPr>
            <a:xfrm>
              <a:off x="3483502" y="5205841"/>
              <a:ext cx="422830" cy="404390"/>
              <a:chOff x="3708933" y="4809995"/>
              <a:chExt cx="661072" cy="632242"/>
            </a:xfrm>
          </p:grpSpPr>
          <p:sp useBgFill="1">
            <p:nvSpPr>
              <p:cNvPr id="24" name="Circle: Hollow 23">
                <a:extLst>
                  <a:ext uri="{FF2B5EF4-FFF2-40B4-BE49-F238E27FC236}">
                    <a16:creationId xmlns:a16="http://schemas.microsoft.com/office/drawing/2014/main" id="{94453AA2-E102-42B9-8754-46BF81C769B4}"/>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5" name="Freeform 31">
                <a:extLst>
                  <a:ext uri="{FF2B5EF4-FFF2-40B4-BE49-F238E27FC236}">
                    <a16:creationId xmlns:a16="http://schemas.microsoft.com/office/drawing/2014/main" id="{83B888D6-DE3D-4E04-9E66-D0931E960920}"/>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grpSp>
        <p:nvGrpSpPr>
          <p:cNvPr id="26" name="Group 25">
            <a:extLst>
              <a:ext uri="{FF2B5EF4-FFF2-40B4-BE49-F238E27FC236}">
                <a16:creationId xmlns:a16="http://schemas.microsoft.com/office/drawing/2014/main" id="{573C2FE2-AE5E-4455-9F9B-72C75E986824}"/>
              </a:ext>
            </a:extLst>
          </p:cNvPr>
          <p:cNvGrpSpPr/>
          <p:nvPr/>
        </p:nvGrpSpPr>
        <p:grpSpPr>
          <a:xfrm>
            <a:off x="4413973" y="2766768"/>
            <a:ext cx="334255" cy="334255"/>
            <a:chOff x="368699" y="3596110"/>
            <a:chExt cx="334255" cy="334255"/>
          </a:xfrm>
        </p:grpSpPr>
        <p:sp>
          <p:nvSpPr>
            <p:cNvPr id="27" name="Rectangle: Rounded Corners 26">
              <a:extLst>
                <a:ext uri="{FF2B5EF4-FFF2-40B4-BE49-F238E27FC236}">
                  <a16:creationId xmlns:a16="http://schemas.microsoft.com/office/drawing/2014/main" id="{7D1464AA-2A53-4B83-AC27-62E1668B392A}"/>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8A4D4959-636B-41B8-AE60-262E49715562}"/>
                </a:ext>
              </a:extLst>
            </p:cNvPr>
            <p:cNvGrpSpPr/>
            <p:nvPr/>
          </p:nvGrpSpPr>
          <p:grpSpPr>
            <a:xfrm>
              <a:off x="382033" y="3609497"/>
              <a:ext cx="307586" cy="307480"/>
              <a:chOff x="-133735" y="-444418"/>
              <a:chExt cx="9232900" cy="9229725"/>
            </a:xfrm>
            <a:solidFill>
              <a:srgbClr val="505050"/>
            </a:solidFill>
          </p:grpSpPr>
          <p:sp>
            <p:nvSpPr>
              <p:cNvPr id="29" name="Freeform 9">
                <a:extLst>
                  <a:ext uri="{FF2B5EF4-FFF2-40B4-BE49-F238E27FC236}">
                    <a16:creationId xmlns:a16="http://schemas.microsoft.com/office/drawing/2014/main" id="{1A3E5593-4C44-4EED-B8B4-6E65AF2D3CA9}"/>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0" name="Freeform 10">
                <a:extLst>
                  <a:ext uri="{FF2B5EF4-FFF2-40B4-BE49-F238E27FC236}">
                    <a16:creationId xmlns:a16="http://schemas.microsoft.com/office/drawing/2014/main" id="{9E3CA2F6-07B3-4235-8BBA-9C02B16D6B5B}"/>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31" name="Group 30">
            <a:extLst>
              <a:ext uri="{FF2B5EF4-FFF2-40B4-BE49-F238E27FC236}">
                <a16:creationId xmlns:a16="http://schemas.microsoft.com/office/drawing/2014/main" id="{B1C959FA-7760-4368-B8F5-211B54BF3624}"/>
              </a:ext>
            </a:extLst>
          </p:cNvPr>
          <p:cNvGrpSpPr/>
          <p:nvPr/>
        </p:nvGrpSpPr>
        <p:grpSpPr>
          <a:xfrm>
            <a:off x="3613873" y="1671113"/>
            <a:ext cx="334255" cy="334255"/>
            <a:chOff x="368699" y="3596110"/>
            <a:chExt cx="334255" cy="334255"/>
          </a:xfrm>
        </p:grpSpPr>
        <p:sp>
          <p:nvSpPr>
            <p:cNvPr id="32" name="Rectangle: Rounded Corners 31">
              <a:extLst>
                <a:ext uri="{FF2B5EF4-FFF2-40B4-BE49-F238E27FC236}">
                  <a16:creationId xmlns:a16="http://schemas.microsoft.com/office/drawing/2014/main" id="{8B26DD56-49FF-49EC-8ABB-1E2ADF2D6F71}"/>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8B7A34BF-D4AB-4794-9DE3-3065FB88790B}"/>
                </a:ext>
              </a:extLst>
            </p:cNvPr>
            <p:cNvGrpSpPr/>
            <p:nvPr/>
          </p:nvGrpSpPr>
          <p:grpSpPr>
            <a:xfrm>
              <a:off x="382033" y="3609497"/>
              <a:ext cx="307586" cy="307480"/>
              <a:chOff x="-133735" y="-444418"/>
              <a:chExt cx="9232900" cy="9229725"/>
            </a:xfrm>
            <a:solidFill>
              <a:srgbClr val="505050"/>
            </a:solidFill>
          </p:grpSpPr>
          <p:sp>
            <p:nvSpPr>
              <p:cNvPr id="34" name="Freeform 9">
                <a:extLst>
                  <a:ext uri="{FF2B5EF4-FFF2-40B4-BE49-F238E27FC236}">
                    <a16:creationId xmlns:a16="http://schemas.microsoft.com/office/drawing/2014/main" id="{1E5C592D-BE4B-42B1-BE4C-96199B37CF63}"/>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35" name="Freeform 10">
                <a:extLst>
                  <a:ext uri="{FF2B5EF4-FFF2-40B4-BE49-F238E27FC236}">
                    <a16:creationId xmlns:a16="http://schemas.microsoft.com/office/drawing/2014/main" id="{F5ED2F3D-08FD-45DC-A24E-70137C490C1F}"/>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grpSp>
      </p:grpSp>
      <p:grpSp>
        <p:nvGrpSpPr>
          <p:cNvPr id="36" name="Group 35">
            <a:extLst>
              <a:ext uri="{FF2B5EF4-FFF2-40B4-BE49-F238E27FC236}">
                <a16:creationId xmlns:a16="http://schemas.microsoft.com/office/drawing/2014/main" id="{E8B3A7DA-9F08-4B4A-9BA8-1761F4515219}"/>
              </a:ext>
            </a:extLst>
          </p:cNvPr>
          <p:cNvGrpSpPr/>
          <p:nvPr/>
        </p:nvGrpSpPr>
        <p:grpSpPr>
          <a:xfrm>
            <a:off x="2623714" y="2098548"/>
            <a:ext cx="1605491" cy="503755"/>
            <a:chOff x="929218" y="3714795"/>
            <a:chExt cx="1605491" cy="503755"/>
          </a:xfrm>
        </p:grpSpPr>
        <p:pic>
          <p:nvPicPr>
            <p:cNvPr id="37" name="Picture 36">
              <a:extLst>
                <a:ext uri="{FF2B5EF4-FFF2-40B4-BE49-F238E27FC236}">
                  <a16:creationId xmlns:a16="http://schemas.microsoft.com/office/drawing/2014/main" id="{29A1EE2E-48D0-4F26-BF7F-8C4D9F22C5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9218" y="3714795"/>
              <a:ext cx="359251" cy="503755"/>
            </a:xfrm>
            <a:prstGeom prst="rect">
              <a:avLst/>
            </a:prstGeom>
          </p:spPr>
        </p:pic>
        <p:sp>
          <p:nvSpPr>
            <p:cNvPr id="38" name="Rectangle 37">
              <a:extLst>
                <a:ext uri="{FF2B5EF4-FFF2-40B4-BE49-F238E27FC236}">
                  <a16:creationId xmlns:a16="http://schemas.microsoft.com/office/drawing/2014/main" id="{5C9EC146-7302-4A30-8B9C-83A3E569689C}"/>
                </a:ext>
              </a:extLst>
            </p:cNvPr>
            <p:cNvSpPr/>
            <p:nvPr/>
          </p:nvSpPr>
          <p:spPr>
            <a:xfrm>
              <a:off x="1460824" y="3817401"/>
              <a:ext cx="1073885" cy="298543"/>
            </a:xfrm>
            <a:prstGeom prst="rect">
              <a:avLst/>
            </a:prstGeom>
            <a:ln>
              <a:noFill/>
            </a:ln>
          </p:spPr>
          <p:txBody>
            <a:bodyPr wrap="square" lIns="0" tIns="0" rIns="0" bIns="0" anchor="ctr">
              <a:spAutoFit/>
            </a:bodyPr>
            <a:lstStyle/>
            <a:p>
              <a:pPr algn="l" defTabSz="895747" fontAlgn="base">
                <a:lnSpc>
                  <a:spcPct val="90000"/>
                </a:lnSpc>
                <a:spcBef>
                  <a:spcPct val="0"/>
                </a:spcBef>
                <a:spcAft>
                  <a:spcPct val="0"/>
                </a:spcAft>
                <a:buSzPct val="80000"/>
                <a:defRPr/>
              </a:pPr>
              <a:r>
                <a:rPr lang="en-US" sz="1078" kern="0" dirty="0">
                  <a:solidFill>
                    <a:srgbClr val="505050"/>
                  </a:solidFill>
                  <a:latin typeface="Segoe UI"/>
                  <a:ea typeface="ＭＳ Ｐゴシック" charset="0"/>
                </a:rPr>
                <a:t>Other</a:t>
              </a:r>
              <a:br>
                <a:rPr lang="en-US" sz="1078" kern="0" dirty="0">
                  <a:solidFill>
                    <a:srgbClr val="505050"/>
                  </a:solidFill>
                  <a:latin typeface="Segoe UI"/>
                  <a:ea typeface="ＭＳ Ｐゴシック" charset="0"/>
                </a:rPr>
              </a:br>
              <a:r>
                <a:rPr lang="en-US" sz="1078" kern="0" dirty="0">
                  <a:solidFill>
                    <a:srgbClr val="505050"/>
                  </a:solidFill>
                  <a:latin typeface="Segoe UI"/>
                  <a:ea typeface="ＭＳ Ｐゴシック" charset="0"/>
                </a:rPr>
                <a:t>directories</a:t>
              </a:r>
            </a:p>
          </p:txBody>
        </p:sp>
      </p:grpSp>
      <p:grpSp>
        <p:nvGrpSpPr>
          <p:cNvPr id="39" name="Group 38">
            <a:extLst>
              <a:ext uri="{FF2B5EF4-FFF2-40B4-BE49-F238E27FC236}">
                <a16:creationId xmlns:a16="http://schemas.microsoft.com/office/drawing/2014/main" id="{07540073-9032-450C-BD8F-39A7C6C0E803}"/>
              </a:ext>
            </a:extLst>
          </p:cNvPr>
          <p:cNvGrpSpPr/>
          <p:nvPr/>
        </p:nvGrpSpPr>
        <p:grpSpPr>
          <a:xfrm>
            <a:off x="8325382" y="3474930"/>
            <a:ext cx="2276395" cy="2109715"/>
            <a:chOff x="8325382" y="3474930"/>
            <a:chExt cx="2276395" cy="2109715"/>
          </a:xfrm>
        </p:grpSpPr>
        <p:sp>
          <p:nvSpPr>
            <p:cNvPr id="40" name="Freeform 38">
              <a:extLst>
                <a:ext uri="{FF2B5EF4-FFF2-40B4-BE49-F238E27FC236}">
                  <a16:creationId xmlns:a16="http://schemas.microsoft.com/office/drawing/2014/main" id="{1EA8C58F-5296-4E2E-B200-C2EE4E2B04DF}"/>
                </a:ext>
              </a:extLst>
            </p:cNvPr>
            <p:cNvSpPr>
              <a:spLocks/>
            </p:cNvSpPr>
            <p:nvPr/>
          </p:nvSpPr>
          <p:spPr bwMode="auto">
            <a:xfrm>
              <a:off x="8401385" y="3474930"/>
              <a:ext cx="2200392" cy="144687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ndParaRPr>
            </a:p>
          </p:txBody>
        </p:sp>
        <p:pic>
          <p:nvPicPr>
            <p:cNvPr id="41" name="Picture 40">
              <a:extLst>
                <a:ext uri="{FF2B5EF4-FFF2-40B4-BE49-F238E27FC236}">
                  <a16:creationId xmlns:a16="http://schemas.microsoft.com/office/drawing/2014/main" id="{96042126-5D62-4D2C-A593-BFA7188AEE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12239" y="3873956"/>
              <a:ext cx="851938" cy="851939"/>
            </a:xfrm>
            <a:prstGeom prst="rect">
              <a:avLst/>
            </a:prstGeom>
          </p:spPr>
        </p:pic>
        <p:sp>
          <p:nvSpPr>
            <p:cNvPr id="42" name="Rectangle 41">
              <a:extLst>
                <a:ext uri="{FF2B5EF4-FFF2-40B4-BE49-F238E27FC236}">
                  <a16:creationId xmlns:a16="http://schemas.microsoft.com/office/drawing/2014/main" id="{90E728B2-E61D-4E14-968A-1C1BA79ED558}"/>
                </a:ext>
              </a:extLst>
            </p:cNvPr>
            <p:cNvSpPr/>
            <p:nvPr/>
          </p:nvSpPr>
          <p:spPr>
            <a:xfrm>
              <a:off x="8643532" y="4993714"/>
              <a:ext cx="1800493" cy="590931"/>
            </a:xfrm>
            <a:prstGeom prst="rect">
              <a:avLst/>
            </a:prstGeom>
          </p:spPr>
          <p:txBody>
            <a:bodyPr wrap="none">
              <a:spAutoFit/>
            </a:bodyPr>
            <a:lstStyle/>
            <a:p>
              <a:pPr marL="0" marR="0" lvl="0" indent="0" algn="ctr" defTabSz="895747" eaLnBrk="1" fontAlgn="base" latinLnBrk="0" hangingPunct="1">
                <a:lnSpc>
                  <a:spcPct val="90000"/>
                </a:lnSpc>
                <a:spcBef>
                  <a:spcPct val="0"/>
                </a:spcBef>
                <a:spcAft>
                  <a:spcPct val="0"/>
                </a:spcAft>
                <a:buClrTx/>
                <a:buSzPct val="80000"/>
                <a:buFontTx/>
                <a:buNone/>
                <a:tabLst/>
                <a:defRPr/>
              </a:pPr>
              <a: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Microsoft Azure</a:t>
              </a:r>
              <a:b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br>
              <a:r>
                <a:rPr kumimoji="0" lang="en-US" sz="180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Active Directory</a:t>
              </a:r>
            </a:p>
          </p:txBody>
        </p:sp>
        <p:sp>
          <p:nvSpPr>
            <p:cNvPr id="43" name="Freeform: Shape 42">
              <a:extLst>
                <a:ext uri="{FF2B5EF4-FFF2-40B4-BE49-F238E27FC236}">
                  <a16:creationId xmlns:a16="http://schemas.microsoft.com/office/drawing/2014/main" id="{4ECDAD62-D8E8-47E1-BA8B-D25D9FE0C87F}"/>
                </a:ext>
              </a:extLst>
            </p:cNvPr>
            <p:cNvSpPr/>
            <p:nvPr/>
          </p:nvSpPr>
          <p:spPr bwMode="auto">
            <a:xfrm>
              <a:off x="8325382" y="3626645"/>
              <a:ext cx="2198111" cy="12948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4" name="Straight Arrow Connector 43">
            <a:extLst>
              <a:ext uri="{FF2B5EF4-FFF2-40B4-BE49-F238E27FC236}">
                <a16:creationId xmlns:a16="http://schemas.microsoft.com/office/drawing/2014/main" id="{37EDE9FB-E95F-4A49-8AE4-42D170E12775}"/>
              </a:ext>
            </a:extLst>
          </p:cNvPr>
          <p:cNvCxnSpPr>
            <a:cxnSpLocks/>
            <a:stCxn id="43" idx="18"/>
          </p:cNvCxnSpPr>
          <p:nvPr/>
        </p:nvCxnSpPr>
        <p:spPr>
          <a:xfrm flipH="1">
            <a:off x="4155188" y="4652980"/>
            <a:ext cx="4170194" cy="11192"/>
          </a:xfrm>
          <a:prstGeom prst="straightConnector1">
            <a:avLst/>
          </a:prstGeom>
          <a:noFill/>
          <a:ln w="28575" cap="rnd" cmpd="sng" algn="ctr">
            <a:solidFill>
              <a:srgbClr val="0072C6"/>
            </a:solidFill>
            <a:prstDash val="sysDot"/>
            <a:headEnd type="none" w="med" len="med"/>
            <a:tailEnd type="triangle" w="med" len="med"/>
          </a:ln>
          <a:effectLst/>
        </p:spPr>
      </p:cxnSp>
      <p:sp>
        <p:nvSpPr>
          <p:cNvPr id="45" name="TextBox 44">
            <a:extLst>
              <a:ext uri="{FF2B5EF4-FFF2-40B4-BE49-F238E27FC236}">
                <a16:creationId xmlns:a16="http://schemas.microsoft.com/office/drawing/2014/main" id="{1F054F64-EE2E-433F-954E-4F417BAB335D}"/>
              </a:ext>
            </a:extLst>
          </p:cNvPr>
          <p:cNvSpPr txBox="1"/>
          <p:nvPr/>
        </p:nvSpPr>
        <p:spPr>
          <a:xfrm>
            <a:off x="4551890" y="3336626"/>
            <a:ext cx="3404201" cy="954107"/>
          </a:xfrm>
          <a:prstGeom prst="rect">
            <a:avLst/>
          </a:prstGeom>
          <a:noFill/>
        </p:spPr>
        <p:txBody>
          <a:bodyPr wrap="none" lIns="182880" tIns="146304" rIns="182880" bIns="146304" rtlCol="0">
            <a:spAutoFit/>
          </a:bodyPr>
          <a:lstStyle/>
          <a:p>
            <a:pPr>
              <a:lnSpc>
                <a:spcPct val="90000"/>
              </a:lnSpc>
              <a:spcAft>
                <a:spcPts val="600"/>
              </a:spcAft>
            </a:pPr>
            <a:r>
              <a:rPr lang="en-GB" sz="1400" dirty="0">
                <a:solidFill>
                  <a:srgbClr val="FF0000"/>
                </a:solidFill>
                <a:latin typeface="Segoe UI" pitchFamily="34" charset="0"/>
                <a:ea typeface="Segoe UI" pitchFamily="34" charset="0"/>
                <a:cs typeface="Segoe UI" pitchFamily="34" charset="0"/>
              </a:rPr>
              <a:t> </a:t>
            </a:r>
            <a:r>
              <a:rPr lang="en-GB" sz="1400" dirty="0">
                <a:solidFill>
                  <a:srgbClr val="FF0000"/>
                </a:solidFill>
                <a:latin typeface="Segoe UI" pitchFamily="34" charset="0"/>
                <a:ea typeface="Segoe UI" pitchFamily="34" charset="0"/>
                <a:cs typeface="Segoe UI" pitchFamily="34" charset="0"/>
                <a:sym typeface="Wingdings" panose="05000000000000000000" pitchFamily="2" charset="2"/>
              </a:rPr>
              <a:t></a:t>
            </a:r>
            <a:endParaRPr lang="en-GB" sz="1400" dirty="0">
              <a:solidFill>
                <a:srgbClr val="FF0000"/>
              </a:solidFill>
              <a:latin typeface="Segoe UI" pitchFamily="34" charset="0"/>
              <a:ea typeface="Segoe UI" pitchFamily="34" charset="0"/>
              <a:cs typeface="Segoe UI" pitchFamily="34" charset="0"/>
            </a:endParaRPr>
          </a:p>
          <a:p>
            <a:pPr>
              <a:lnSpc>
                <a:spcPct val="90000"/>
              </a:lnSpc>
              <a:spcAft>
                <a:spcPts val="600"/>
              </a:spcAft>
            </a:pPr>
            <a:r>
              <a:rPr lang="en-GB" sz="1400" dirty="0">
                <a:solidFill>
                  <a:srgbClr val="FF0000"/>
                </a:solidFill>
                <a:latin typeface="Segoe UI" pitchFamily="34" charset="0"/>
                <a:ea typeface="Segoe UI" pitchFamily="34" charset="0"/>
                <a:cs typeface="Segoe UI" pitchFamily="34" charset="0"/>
              </a:rPr>
              <a:t>Synchronise users, groups and devices</a:t>
            </a:r>
            <a:br>
              <a:rPr lang="en-GB" sz="1400" dirty="0">
                <a:solidFill>
                  <a:srgbClr val="FF0000"/>
                </a:solidFill>
                <a:latin typeface="Segoe UI" pitchFamily="34" charset="0"/>
                <a:ea typeface="Segoe UI" pitchFamily="34" charset="0"/>
                <a:cs typeface="Segoe UI" pitchFamily="34" charset="0"/>
              </a:rPr>
            </a:br>
            <a:r>
              <a:rPr lang="en-GB" sz="1400" dirty="0">
                <a:solidFill>
                  <a:srgbClr val="FF0000"/>
                </a:solidFill>
                <a:latin typeface="Segoe UI" pitchFamily="34" charset="0"/>
                <a:ea typeface="Segoe UI" pitchFamily="34" charset="0"/>
                <a:cs typeface="Segoe UI" pitchFamily="34" charset="0"/>
              </a:rPr>
              <a:t>(Requires an immutable ID)</a:t>
            </a:r>
          </a:p>
        </p:txBody>
      </p:sp>
      <p:sp>
        <p:nvSpPr>
          <p:cNvPr id="46" name="TextBox 45">
            <a:extLst>
              <a:ext uri="{FF2B5EF4-FFF2-40B4-BE49-F238E27FC236}">
                <a16:creationId xmlns:a16="http://schemas.microsoft.com/office/drawing/2014/main" id="{38EB1ED0-90FB-4770-81F3-4A1299A5484D}"/>
              </a:ext>
            </a:extLst>
          </p:cNvPr>
          <p:cNvSpPr txBox="1"/>
          <p:nvPr/>
        </p:nvSpPr>
        <p:spPr>
          <a:xfrm>
            <a:off x="4902824" y="5051725"/>
            <a:ext cx="3014863" cy="877163"/>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FF0000"/>
                </a:solidFill>
                <a:latin typeface="Segoe UI" pitchFamily="34" charset="0"/>
                <a:ea typeface="Segoe UI" pitchFamily="34" charset="0"/>
                <a:cs typeface="Segoe UI" pitchFamily="34" charset="0"/>
                <a:sym typeface="Wingdings" panose="05000000000000000000" pitchFamily="2" charset="2"/>
              </a:rPr>
              <a:t> </a:t>
            </a:r>
            <a:br>
              <a:rPr lang="en-US" sz="1400" dirty="0">
                <a:solidFill>
                  <a:srgbClr val="FF0000"/>
                </a:solidFill>
                <a:latin typeface="Segoe UI" pitchFamily="34" charset="0"/>
                <a:ea typeface="Segoe UI" pitchFamily="34" charset="0"/>
                <a:cs typeface="Segoe UI" pitchFamily="34" charset="0"/>
                <a:sym typeface="Wingdings" panose="05000000000000000000" pitchFamily="2" charset="2"/>
              </a:rPr>
            </a:br>
            <a:r>
              <a:rPr lang="en-US" sz="1400" dirty="0">
                <a:solidFill>
                  <a:srgbClr val="FF0000"/>
                </a:solidFill>
                <a:latin typeface="Segoe UI" pitchFamily="34" charset="0"/>
                <a:ea typeface="Segoe UI" pitchFamily="34" charset="0"/>
                <a:cs typeface="Segoe UI" pitchFamily="34" charset="0"/>
              </a:rPr>
              <a:t>Enable write-back for passwords, </a:t>
            </a:r>
            <a:br>
              <a:rPr lang="en-US" sz="1400" dirty="0">
                <a:solidFill>
                  <a:srgbClr val="FF0000"/>
                </a:solidFill>
                <a:latin typeface="Segoe UI" pitchFamily="34" charset="0"/>
                <a:ea typeface="Segoe UI" pitchFamily="34" charset="0"/>
                <a:cs typeface="Segoe UI" pitchFamily="34" charset="0"/>
              </a:rPr>
            </a:br>
            <a:r>
              <a:rPr lang="en-US" sz="1400" dirty="0">
                <a:solidFill>
                  <a:srgbClr val="FF0000"/>
                </a:solidFill>
                <a:latin typeface="Segoe UI" pitchFamily="34" charset="0"/>
                <a:ea typeface="Segoe UI" pitchFamily="34" charset="0"/>
                <a:cs typeface="Segoe UI" pitchFamily="34" charset="0"/>
              </a:rPr>
              <a:t>devices and groups</a:t>
            </a:r>
          </a:p>
        </p:txBody>
      </p:sp>
      <p:sp>
        <p:nvSpPr>
          <p:cNvPr id="3" name="TextBox 2">
            <a:extLst>
              <a:ext uri="{FF2B5EF4-FFF2-40B4-BE49-F238E27FC236}">
                <a16:creationId xmlns:a16="http://schemas.microsoft.com/office/drawing/2014/main" id="{2F7B5661-FF95-4B73-8F21-593914601AAF}"/>
              </a:ext>
            </a:extLst>
          </p:cNvPr>
          <p:cNvSpPr txBox="1"/>
          <p:nvPr/>
        </p:nvSpPr>
        <p:spPr>
          <a:xfrm>
            <a:off x="583303" y="6109378"/>
            <a:ext cx="4591642" cy="627864"/>
          </a:xfrm>
          <a:prstGeom prst="rect">
            <a:avLst/>
          </a:prstGeom>
          <a:noFill/>
        </p:spPr>
        <p:txBody>
          <a:bodyPr wrap="none" lIns="182880" tIns="146304" rIns="182880" bIns="146304" rtlCol="0">
            <a:spAutoFit/>
          </a:bodyPr>
          <a:lstStyle/>
          <a:p>
            <a:pPr>
              <a:lnSpc>
                <a:spcPct val="90000"/>
              </a:lnSpc>
              <a:spcAft>
                <a:spcPts val="600"/>
              </a:spcAft>
            </a:pPr>
            <a:r>
              <a:rPr lang="fr-FR" sz="2400" dirty="0" err="1">
                <a:gradFill>
                  <a:gsLst>
                    <a:gs pos="2917">
                      <a:schemeClr val="tx1"/>
                    </a:gs>
                    <a:gs pos="30000">
                      <a:schemeClr val="tx1"/>
                    </a:gs>
                  </a:gsLst>
                  <a:lin ang="5400000" scaled="0"/>
                </a:gradFill>
              </a:rPr>
              <a:t>Objectid</a:t>
            </a:r>
            <a:r>
              <a:rPr lang="fr-FR" sz="2400" dirty="0">
                <a:gradFill>
                  <a:gsLst>
                    <a:gs pos="2917">
                      <a:schemeClr val="tx1"/>
                    </a:gs>
                    <a:gs pos="30000">
                      <a:schemeClr val="tx1"/>
                    </a:gs>
                  </a:gsLst>
                  <a:lin ang="5400000" scaled="0"/>
                </a:gradFill>
              </a:rPr>
              <a:t> </a:t>
            </a:r>
            <a:r>
              <a:rPr lang="fr-FR" sz="1200" dirty="0">
                <a:gradFill>
                  <a:gsLst>
                    <a:gs pos="2917">
                      <a:schemeClr val="tx1"/>
                    </a:gs>
                    <a:gs pos="30000">
                      <a:schemeClr val="tx1"/>
                    </a:gs>
                  </a:gsLst>
                  <a:lin ang="5400000" scaled="0"/>
                </a:gradFill>
              </a:rPr>
              <a:t>(by default) </a:t>
            </a:r>
            <a:r>
              <a:rPr lang="fr-FR" sz="2400" dirty="0">
                <a:gradFill>
                  <a:gsLst>
                    <a:gs pos="2917">
                      <a:schemeClr val="tx1"/>
                    </a:gs>
                    <a:gs pos="30000">
                      <a:schemeClr val="tx1"/>
                    </a:gs>
                  </a:gsLst>
                  <a:lin ang="5400000" scaled="0"/>
                </a:gradFill>
              </a:rPr>
              <a:t>as immutable id</a:t>
            </a:r>
          </a:p>
        </p:txBody>
      </p:sp>
      <p:sp>
        <p:nvSpPr>
          <p:cNvPr id="47" name="TextBox 46">
            <a:extLst>
              <a:ext uri="{FF2B5EF4-FFF2-40B4-BE49-F238E27FC236}">
                <a16:creationId xmlns:a16="http://schemas.microsoft.com/office/drawing/2014/main" id="{040DDB46-C119-4618-A6A9-427D8B9BEAA7}"/>
              </a:ext>
            </a:extLst>
          </p:cNvPr>
          <p:cNvSpPr txBox="1"/>
          <p:nvPr/>
        </p:nvSpPr>
        <p:spPr>
          <a:xfrm>
            <a:off x="8643532" y="6117167"/>
            <a:ext cx="2240806" cy="627864"/>
          </a:xfrm>
          <a:prstGeom prst="rect">
            <a:avLst/>
          </a:prstGeom>
          <a:noFill/>
        </p:spPr>
        <p:txBody>
          <a:bodyPr wrap="none" lIns="182880" tIns="146304" rIns="182880" bIns="146304" rtlCol="0">
            <a:spAutoFit/>
          </a:bodyPr>
          <a:lstStyle/>
          <a:p>
            <a:pPr>
              <a:lnSpc>
                <a:spcPct val="90000"/>
              </a:lnSpc>
              <a:spcAft>
                <a:spcPts val="600"/>
              </a:spcAft>
            </a:pPr>
            <a:r>
              <a:rPr lang="fr-FR" sz="2400" dirty="0" err="1">
                <a:gradFill>
                  <a:gsLst>
                    <a:gs pos="2917">
                      <a:schemeClr val="tx1"/>
                    </a:gs>
                    <a:gs pos="30000">
                      <a:schemeClr val="tx1"/>
                    </a:gs>
                  </a:gsLst>
                  <a:lin ang="5400000" scaled="0"/>
                </a:gradFill>
              </a:rPr>
              <a:t>sourceAnchor</a:t>
            </a:r>
            <a:endParaRPr lang="fr-FR"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64120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C752E1-807E-4CDD-8F31-FC69C1FEC8D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7</a:t>
            </a:fld>
            <a:endParaRPr lang="en-US" dirty="0"/>
          </a:p>
        </p:txBody>
      </p:sp>
      <p:sp>
        <p:nvSpPr>
          <p:cNvPr id="3" name="Text Placeholder 2">
            <a:extLst>
              <a:ext uri="{FF2B5EF4-FFF2-40B4-BE49-F238E27FC236}">
                <a16:creationId xmlns:a16="http://schemas.microsoft.com/office/drawing/2014/main" id="{A8ECDB70-6FFF-4BF4-B753-D2747B3741C1}"/>
              </a:ext>
            </a:extLst>
          </p:cNvPr>
          <p:cNvSpPr>
            <a:spLocks noGrp="1"/>
          </p:cNvSpPr>
          <p:nvPr>
            <p:ph type="body" sz="quarter" idx="13"/>
          </p:nvPr>
        </p:nvSpPr>
        <p:spPr/>
        <p:txBody>
          <a:bodyPr/>
          <a:lstStyle/>
          <a:p>
            <a:r>
              <a:rPr lang="nl-BE" dirty="0"/>
              <a:t>Azure AD Connect</a:t>
            </a:r>
            <a:endParaRPr lang="fr-FR" dirty="0"/>
          </a:p>
        </p:txBody>
      </p:sp>
      <p:sp>
        <p:nvSpPr>
          <p:cNvPr id="62" name="Content Placeholder 2">
            <a:extLst>
              <a:ext uri="{FF2B5EF4-FFF2-40B4-BE49-F238E27FC236}">
                <a16:creationId xmlns:a16="http://schemas.microsoft.com/office/drawing/2014/main" id="{842470F6-E440-474F-92D9-129D683A17CC}"/>
              </a:ext>
            </a:extLst>
          </p:cNvPr>
          <p:cNvSpPr txBox="1">
            <a:spLocks/>
          </p:cNvSpPr>
          <p:nvPr/>
        </p:nvSpPr>
        <p:spPr bwMode="auto">
          <a:xfrm>
            <a:off x="310912" y="1165754"/>
            <a:ext cx="11503739" cy="505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fontAlgn="base">
              <a:lnSpc>
                <a:spcPct val="150000"/>
              </a:lnSpc>
              <a:spcBef>
                <a:spcPts val="612"/>
              </a:spcBef>
              <a:spcAft>
                <a:spcPts val="612"/>
              </a:spcAft>
              <a:buFont typeface="+mj-lt"/>
              <a:buNone/>
              <a:defRPr sz="2448" baseline="0">
                <a:solidFill>
                  <a:schemeClr val="bg1"/>
                </a:solidFill>
                <a:latin typeface="+mn-lt"/>
                <a:ea typeface="Segoe Pro Light"/>
                <a:cs typeface="Segoe Pro Light"/>
              </a:defRPr>
            </a:lvl1pPr>
            <a:lvl2pPr marL="932597" indent="-466298" algn="l" rtl="0" fontAlgn="base">
              <a:lnSpc>
                <a:spcPct val="120000"/>
              </a:lnSpc>
              <a:spcBef>
                <a:spcPct val="20000"/>
              </a:spcBef>
              <a:spcAft>
                <a:spcPct val="0"/>
              </a:spcAft>
              <a:buFont typeface="+mj-lt"/>
              <a:buAutoNum type="alphaLcParenR"/>
              <a:defRPr sz="2040">
                <a:solidFill>
                  <a:schemeClr val="bg1"/>
                </a:solidFill>
                <a:latin typeface="+mn-lt"/>
                <a:ea typeface="Segoe Pro Light"/>
                <a:cs typeface="Segoe Pro Light"/>
              </a:defRPr>
            </a:lvl2pPr>
            <a:lvl3pPr marL="874309" indent="0" algn="l" rtl="0" fontAlgn="base">
              <a:lnSpc>
                <a:spcPct val="120000"/>
              </a:lnSpc>
              <a:spcBef>
                <a:spcPct val="20000"/>
              </a:spcBef>
              <a:spcAft>
                <a:spcPct val="0"/>
              </a:spcAft>
              <a:buFont typeface="Arial" panose="020B0604020202020204" pitchFamily="34" charset="0"/>
              <a:buNone/>
              <a:defRPr sz="204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28">
                <a:solidFill>
                  <a:schemeClr val="bg1"/>
                </a:solidFill>
                <a:latin typeface="+mn-lt"/>
                <a:ea typeface="Segoe Pro Light"/>
                <a:cs typeface="Segoe Pro Light"/>
              </a:defRPr>
            </a:lvl4pPr>
            <a:lvl5pPr algn="l" rtl="0" fontAlgn="base">
              <a:lnSpc>
                <a:spcPct val="120000"/>
              </a:lnSpc>
              <a:spcBef>
                <a:spcPct val="20000"/>
              </a:spcBef>
              <a:spcAft>
                <a:spcPct val="0"/>
              </a:spcAft>
              <a:defRPr sz="1428">
                <a:solidFill>
                  <a:schemeClr val="bg1"/>
                </a:solidFill>
                <a:latin typeface="+mn-lt"/>
                <a:ea typeface="Segoe Pro Light"/>
                <a:cs typeface="Segoe Pro Light"/>
              </a:defRPr>
            </a:lvl5pPr>
            <a:lvl6pPr marL="466298" algn="l" rtl="0" fontAlgn="base">
              <a:lnSpc>
                <a:spcPct val="120000"/>
              </a:lnSpc>
              <a:spcBef>
                <a:spcPct val="20000"/>
              </a:spcBef>
              <a:spcAft>
                <a:spcPct val="0"/>
              </a:spcAft>
              <a:defRPr sz="1428">
                <a:solidFill>
                  <a:schemeClr val="bg1"/>
                </a:solidFill>
                <a:latin typeface="+mn-lt"/>
                <a:ea typeface="Segoe Pro Light"/>
                <a:cs typeface="Segoe Pro Light"/>
              </a:defRPr>
            </a:lvl6pPr>
            <a:lvl7pPr marL="932597" algn="l" rtl="0" fontAlgn="base">
              <a:lnSpc>
                <a:spcPct val="120000"/>
              </a:lnSpc>
              <a:spcBef>
                <a:spcPct val="20000"/>
              </a:spcBef>
              <a:spcAft>
                <a:spcPct val="0"/>
              </a:spcAft>
              <a:defRPr sz="1428">
                <a:solidFill>
                  <a:schemeClr val="bg1"/>
                </a:solidFill>
                <a:latin typeface="+mn-lt"/>
                <a:ea typeface="Segoe Pro Light"/>
                <a:cs typeface="Segoe Pro Light"/>
              </a:defRPr>
            </a:lvl7pPr>
            <a:lvl8pPr marL="1398895" algn="l" rtl="0" fontAlgn="base">
              <a:lnSpc>
                <a:spcPct val="120000"/>
              </a:lnSpc>
              <a:spcBef>
                <a:spcPct val="20000"/>
              </a:spcBef>
              <a:spcAft>
                <a:spcPct val="0"/>
              </a:spcAft>
              <a:defRPr sz="1428">
                <a:solidFill>
                  <a:schemeClr val="bg1"/>
                </a:solidFill>
                <a:latin typeface="+mn-lt"/>
                <a:ea typeface="Segoe Pro Light"/>
                <a:cs typeface="Segoe Pro Light"/>
              </a:defRPr>
            </a:lvl8pPr>
            <a:lvl9pPr marL="1865193" algn="l" rtl="0" fontAlgn="base">
              <a:lnSpc>
                <a:spcPct val="120000"/>
              </a:lnSpc>
              <a:spcBef>
                <a:spcPct val="20000"/>
              </a:spcBef>
              <a:spcAft>
                <a:spcPct val="0"/>
              </a:spcAft>
              <a:defRPr sz="1428">
                <a:solidFill>
                  <a:schemeClr val="bg1"/>
                </a:solidFill>
                <a:latin typeface="+mn-lt"/>
                <a:ea typeface="Segoe Pro Light"/>
                <a:cs typeface="Segoe Pro Light"/>
              </a:defRPr>
            </a:lvl9pPr>
          </a:lstStyle>
          <a:p>
            <a:pPr marL="0" marR="0" lvl="0" indent="0" algn="l" defTabSz="914400" rtl="0" eaLnBrk="1" fontAlgn="base" latinLnBrk="0" hangingPunct="1">
              <a:lnSpc>
                <a:spcPct val="150000"/>
              </a:lnSpc>
              <a:spcBef>
                <a:spcPts val="612"/>
              </a:spcBef>
              <a:spcAft>
                <a:spcPts val="612"/>
              </a:spcAft>
              <a:buClrTx/>
              <a:buSzTx/>
              <a:buFont typeface="+mj-lt"/>
              <a:buNone/>
              <a:tabLst/>
              <a:defRPr/>
            </a:pPr>
            <a:r>
              <a:rPr kumimoji="0" lang="fr-FR" sz="2448" b="0" i="0" u="none" strike="noStrike" kern="0" cap="none" spc="0" normalizeH="0" baseline="0" noProof="0">
                <a:ln>
                  <a:noFill/>
                </a:ln>
                <a:solidFill>
                  <a:srgbClr val="000000"/>
                </a:solidFill>
                <a:effectLst/>
                <a:uLnTx/>
                <a:uFillTx/>
                <a:latin typeface="Segoe UI"/>
              </a:rPr>
              <a:t>  </a:t>
            </a:r>
            <a:endParaRPr kumimoji="0" lang="fr-FR" sz="2448" b="0" i="0" u="none" strike="noStrike" kern="0" cap="none" spc="0" normalizeH="0" baseline="0" noProof="0" dirty="0">
              <a:ln>
                <a:noFill/>
              </a:ln>
              <a:solidFill>
                <a:srgbClr val="000000"/>
              </a:solidFill>
              <a:effectLst/>
              <a:uLnTx/>
              <a:uFillTx/>
              <a:latin typeface="Segoe UI"/>
            </a:endParaRPr>
          </a:p>
        </p:txBody>
      </p:sp>
      <p:sp>
        <p:nvSpPr>
          <p:cNvPr id="63" name="Rectangle: Rounded Corners 62">
            <a:extLst>
              <a:ext uri="{FF2B5EF4-FFF2-40B4-BE49-F238E27FC236}">
                <a16:creationId xmlns:a16="http://schemas.microsoft.com/office/drawing/2014/main" id="{935DC618-7E1D-4CD0-BA79-D19785D79A3C}"/>
              </a:ext>
            </a:extLst>
          </p:cNvPr>
          <p:cNvSpPr/>
          <p:nvPr/>
        </p:nvSpPr>
        <p:spPr bwMode="auto">
          <a:xfrm>
            <a:off x="4261754" y="2110857"/>
            <a:ext cx="2952328" cy="2160240"/>
          </a:xfrm>
          <a:prstGeom prst="roundRect">
            <a:avLst/>
          </a:prstGeom>
          <a:solidFill>
            <a:srgbClr val="0A5BB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4" name="Text Placeholder 1">
            <a:extLst>
              <a:ext uri="{FF2B5EF4-FFF2-40B4-BE49-F238E27FC236}">
                <a16:creationId xmlns:a16="http://schemas.microsoft.com/office/drawing/2014/main" id="{CBEE4C9F-402F-4C24-88E7-DEE5734768BF}"/>
              </a:ext>
            </a:extLst>
          </p:cNvPr>
          <p:cNvSpPr txBox="1">
            <a:spLocks/>
          </p:cNvSpPr>
          <p:nvPr/>
        </p:nvSpPr>
        <p:spPr>
          <a:xfrm>
            <a:off x="501462" y="5603628"/>
            <a:ext cx="11887200" cy="1551194"/>
          </a:xfrm>
          <a:prstGeom prst="rect">
            <a:avLst/>
          </a:prstGeom>
        </p:spPr>
        <p:txBody>
          <a:bodyPr/>
          <a:lstStyle>
            <a:lvl1pPr algn="l" rtl="0" fontAlgn="base">
              <a:lnSpc>
                <a:spcPct val="120000"/>
              </a:lnSpc>
              <a:spcBef>
                <a:spcPct val="20000"/>
              </a:spcBef>
              <a:spcAft>
                <a:spcPct val="0"/>
              </a:spcAft>
              <a:buFont typeface="+mj-lt"/>
              <a:defRPr sz="1428">
                <a:solidFill>
                  <a:schemeClr val="bg1"/>
                </a:solidFill>
                <a:latin typeface="+mn-lt"/>
                <a:ea typeface="Segoe Pro Light"/>
                <a:cs typeface="Segoe Pro Light"/>
              </a:defRPr>
            </a:lvl1pPr>
            <a:lvl2pPr algn="l" rtl="0" fontAlgn="base">
              <a:lnSpc>
                <a:spcPct val="120000"/>
              </a:lnSpc>
              <a:spcBef>
                <a:spcPct val="20000"/>
              </a:spcBef>
              <a:spcAft>
                <a:spcPct val="0"/>
              </a:spcAft>
              <a:defRPr sz="1428">
                <a:solidFill>
                  <a:schemeClr val="bg1"/>
                </a:solidFill>
                <a:latin typeface="+mn-lt"/>
                <a:ea typeface="Segoe Pro Light"/>
                <a:cs typeface="Segoe Pro Light"/>
              </a:defRPr>
            </a:lvl2pPr>
            <a:lvl3pPr marL="349724" indent="-349724" algn="l" rtl="0" fontAlgn="base">
              <a:lnSpc>
                <a:spcPct val="120000"/>
              </a:lnSpc>
              <a:spcBef>
                <a:spcPct val="20000"/>
              </a:spcBef>
              <a:spcAft>
                <a:spcPct val="0"/>
              </a:spcAft>
              <a:defRPr sz="1428">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28">
                <a:solidFill>
                  <a:schemeClr val="bg1"/>
                </a:solidFill>
                <a:latin typeface="+mn-lt"/>
                <a:ea typeface="Segoe Pro Light"/>
                <a:cs typeface="Segoe Pro Light"/>
              </a:defRPr>
            </a:lvl4pPr>
            <a:lvl5pPr algn="l" rtl="0" fontAlgn="base">
              <a:lnSpc>
                <a:spcPct val="120000"/>
              </a:lnSpc>
              <a:spcBef>
                <a:spcPct val="20000"/>
              </a:spcBef>
              <a:spcAft>
                <a:spcPct val="0"/>
              </a:spcAft>
              <a:defRPr sz="1428">
                <a:solidFill>
                  <a:schemeClr val="bg1"/>
                </a:solidFill>
                <a:latin typeface="+mn-lt"/>
                <a:ea typeface="Segoe Pro Light"/>
                <a:cs typeface="Segoe Pro Light"/>
              </a:defRPr>
            </a:lvl5pPr>
            <a:lvl6pPr marL="466298" algn="l" rtl="0" fontAlgn="base">
              <a:lnSpc>
                <a:spcPct val="120000"/>
              </a:lnSpc>
              <a:spcBef>
                <a:spcPct val="20000"/>
              </a:spcBef>
              <a:spcAft>
                <a:spcPct val="0"/>
              </a:spcAft>
              <a:defRPr sz="1428">
                <a:solidFill>
                  <a:schemeClr val="bg1"/>
                </a:solidFill>
                <a:latin typeface="+mn-lt"/>
                <a:ea typeface="Segoe Pro Light"/>
                <a:cs typeface="Segoe Pro Light"/>
              </a:defRPr>
            </a:lvl6pPr>
            <a:lvl7pPr marL="932597" algn="l" rtl="0" fontAlgn="base">
              <a:lnSpc>
                <a:spcPct val="120000"/>
              </a:lnSpc>
              <a:spcBef>
                <a:spcPct val="20000"/>
              </a:spcBef>
              <a:spcAft>
                <a:spcPct val="0"/>
              </a:spcAft>
              <a:defRPr sz="1428">
                <a:solidFill>
                  <a:schemeClr val="bg1"/>
                </a:solidFill>
                <a:latin typeface="+mn-lt"/>
                <a:ea typeface="Segoe Pro Light"/>
                <a:cs typeface="Segoe Pro Light"/>
              </a:defRPr>
            </a:lvl7pPr>
            <a:lvl8pPr marL="1398895" algn="l" rtl="0" fontAlgn="base">
              <a:lnSpc>
                <a:spcPct val="120000"/>
              </a:lnSpc>
              <a:spcBef>
                <a:spcPct val="20000"/>
              </a:spcBef>
              <a:spcAft>
                <a:spcPct val="0"/>
              </a:spcAft>
              <a:defRPr sz="1428">
                <a:solidFill>
                  <a:schemeClr val="bg1"/>
                </a:solidFill>
                <a:latin typeface="+mn-lt"/>
                <a:ea typeface="Segoe Pro Light"/>
                <a:cs typeface="Segoe Pro Light"/>
              </a:defRPr>
            </a:lvl8pPr>
            <a:lvl9pPr marL="1865193" algn="l" rtl="0" fontAlgn="base">
              <a:lnSpc>
                <a:spcPct val="120000"/>
              </a:lnSpc>
              <a:spcBef>
                <a:spcPct val="20000"/>
              </a:spcBef>
              <a:spcAft>
                <a:spcPct val="0"/>
              </a:spcAft>
              <a:defRPr sz="1428">
                <a:solidFill>
                  <a:schemeClr val="bg1"/>
                </a:solidFill>
                <a:latin typeface="+mn-lt"/>
                <a:ea typeface="Segoe Pro Light"/>
                <a:cs typeface="Segoe Pro Light"/>
              </a:defRPr>
            </a:lvl9pPr>
          </a:lstStyle>
          <a:p>
            <a:pPr marL="0" marR="0" lvl="0" indent="0" algn="l" defTabSz="914400" rtl="0" eaLnBrk="1" fontAlgn="base" latinLnBrk="0" hangingPunct="1">
              <a:lnSpc>
                <a:spcPct val="120000"/>
              </a:lnSpc>
              <a:spcBef>
                <a:spcPct val="20000"/>
              </a:spcBef>
              <a:spcAft>
                <a:spcPct val="0"/>
              </a:spcAft>
              <a:buClrTx/>
              <a:buSzTx/>
              <a:buFont typeface="+mj-lt"/>
              <a:buNone/>
              <a:tabLst/>
              <a:defRPr/>
            </a:pPr>
            <a:r>
              <a:rPr kumimoji="0" lang="en-GB" sz="1428" b="1" i="0" u="none" strike="noStrike" kern="0" cap="none" spc="0" normalizeH="0" baseline="0" noProof="0" dirty="0">
                <a:ln>
                  <a:noFill/>
                </a:ln>
                <a:solidFill>
                  <a:srgbClr val="000000"/>
                </a:solidFill>
                <a:effectLst/>
                <a:uLnTx/>
                <a:uFillTx/>
                <a:latin typeface="Segoe UI"/>
              </a:rPr>
              <a:t>Continuously evolving product : </a:t>
            </a:r>
            <a:r>
              <a:rPr kumimoji="0" lang="en-GB" sz="1428" b="0" i="0" u="none" strike="noStrike" kern="0" cap="none" spc="0" normalizeH="0" baseline="0" noProof="0" dirty="0">
                <a:ln>
                  <a:noFill/>
                </a:ln>
                <a:solidFill>
                  <a:srgbClr val="000000"/>
                </a:solidFill>
                <a:effectLst/>
                <a:uLnTx/>
                <a:uFillTx/>
                <a:latin typeface="Segoe UI"/>
              </a:rPr>
              <a:t>Automatic upgrades are possible (Set-</a:t>
            </a:r>
            <a:r>
              <a:rPr kumimoji="0" lang="en-GB" sz="1428" b="0" i="0" u="none" strike="noStrike" kern="0" cap="none" spc="0" normalizeH="0" baseline="0" noProof="0" dirty="0" err="1">
                <a:ln>
                  <a:noFill/>
                </a:ln>
                <a:solidFill>
                  <a:srgbClr val="000000"/>
                </a:solidFill>
                <a:effectLst/>
                <a:uLnTx/>
                <a:uFillTx/>
                <a:latin typeface="Segoe UI"/>
              </a:rPr>
              <a:t>ADSyncAutoUpgrade</a:t>
            </a:r>
            <a:r>
              <a:rPr kumimoji="0" lang="en-GB" sz="1428" b="0" i="0" u="none" strike="noStrike" kern="0" cap="none" spc="0" normalizeH="0" baseline="0" noProof="0" dirty="0">
                <a:ln>
                  <a:noFill/>
                </a:ln>
                <a:solidFill>
                  <a:srgbClr val="000000"/>
                </a:solidFill>
                <a:effectLst/>
                <a:uLnTx/>
                <a:uFillTx/>
                <a:latin typeface="Segoe UI"/>
              </a:rPr>
              <a:t>)</a:t>
            </a:r>
          </a:p>
          <a:p>
            <a:pPr marL="0" marR="0" lvl="0" indent="0" algn="l" defTabSz="914400" rtl="0" eaLnBrk="1" fontAlgn="base" latinLnBrk="0" hangingPunct="1">
              <a:lnSpc>
                <a:spcPct val="120000"/>
              </a:lnSpc>
              <a:spcBef>
                <a:spcPct val="20000"/>
              </a:spcBef>
              <a:spcAft>
                <a:spcPct val="0"/>
              </a:spcAft>
              <a:buClrTx/>
              <a:buSzTx/>
              <a:buFont typeface="+mj-lt"/>
              <a:buNone/>
              <a:tabLst/>
              <a:defRPr/>
            </a:pPr>
            <a:endParaRPr lang="en-GB" kern="0" dirty="0">
              <a:solidFill>
                <a:srgbClr val="000000"/>
              </a:solidFill>
              <a:latin typeface="Segoe UI"/>
            </a:endParaRPr>
          </a:p>
          <a:p>
            <a:pPr lvl="0"/>
            <a:r>
              <a:rPr lang="en-US" kern="0" dirty="0">
                <a:solidFill>
                  <a:srgbClr val="000000"/>
                </a:solidFill>
              </a:rPr>
              <a:t>Azure AD Connect is a tool that’s been evolving at a fast pace. </a:t>
            </a:r>
          </a:p>
          <a:p>
            <a:pPr lvl="0"/>
            <a:r>
              <a:rPr lang="en-US" kern="0" dirty="0">
                <a:solidFill>
                  <a:srgbClr val="000000"/>
                </a:solidFill>
              </a:rPr>
              <a:t>It’s challenge to keep this content up to date/complete. Please refer to the online documentation for the latest and most accurate information.</a:t>
            </a:r>
          </a:p>
          <a:p>
            <a:pPr marL="0" marR="0" lvl="0" indent="0" algn="l" defTabSz="914400" rtl="0" eaLnBrk="1" fontAlgn="base" latinLnBrk="0" hangingPunct="1">
              <a:lnSpc>
                <a:spcPct val="120000"/>
              </a:lnSpc>
              <a:spcBef>
                <a:spcPct val="20000"/>
              </a:spcBef>
              <a:spcAft>
                <a:spcPct val="0"/>
              </a:spcAft>
              <a:buClrTx/>
              <a:buSzTx/>
              <a:buFont typeface="+mj-lt"/>
              <a:buNone/>
              <a:tabLst/>
              <a:defRPr/>
            </a:pPr>
            <a:endParaRPr kumimoji="0" lang="en-GB" sz="1428" b="0" i="0" u="none" strike="noStrike" kern="0" cap="none" spc="0" normalizeH="0" baseline="0" noProof="0" dirty="0">
              <a:ln>
                <a:noFill/>
              </a:ln>
              <a:solidFill>
                <a:srgbClr val="000000"/>
              </a:solidFill>
              <a:effectLst/>
              <a:uLnTx/>
              <a:uFillTx/>
              <a:latin typeface="Segoe UI"/>
            </a:endParaRPr>
          </a:p>
        </p:txBody>
      </p:sp>
      <p:sp>
        <p:nvSpPr>
          <p:cNvPr id="65" name="Rectangle: Rounded Corners 64">
            <a:extLst>
              <a:ext uri="{FF2B5EF4-FFF2-40B4-BE49-F238E27FC236}">
                <a16:creationId xmlns:a16="http://schemas.microsoft.com/office/drawing/2014/main" id="{99D271BF-00B7-4FFF-8C0B-AF73D448D46E}"/>
              </a:ext>
            </a:extLst>
          </p:cNvPr>
          <p:cNvSpPr/>
          <p:nvPr/>
        </p:nvSpPr>
        <p:spPr bwMode="auto">
          <a:xfrm>
            <a:off x="5125850" y="2470897"/>
            <a:ext cx="1306945" cy="936104"/>
          </a:xfrm>
          <a:prstGeom prst="round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6" name="Arrow: Left 65">
            <a:extLst>
              <a:ext uri="{FF2B5EF4-FFF2-40B4-BE49-F238E27FC236}">
                <a16:creationId xmlns:a16="http://schemas.microsoft.com/office/drawing/2014/main" id="{D2AB5F50-D505-480D-8E95-85E0CFD8074A}"/>
              </a:ext>
            </a:extLst>
          </p:cNvPr>
          <p:cNvSpPr/>
          <p:nvPr/>
        </p:nvSpPr>
        <p:spPr bwMode="auto">
          <a:xfrm>
            <a:off x="5442971" y="2938949"/>
            <a:ext cx="720080" cy="396044"/>
          </a:xfrm>
          <a:prstGeom prst="leftArrow">
            <a:avLst/>
          </a:prstGeom>
          <a:solidFill>
            <a:srgbClr val="0E715F">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7" name="Arrow: Left 66">
            <a:extLst>
              <a:ext uri="{FF2B5EF4-FFF2-40B4-BE49-F238E27FC236}">
                <a16:creationId xmlns:a16="http://schemas.microsoft.com/office/drawing/2014/main" id="{D47C342B-A815-4A91-AADA-868ABBE09855}"/>
              </a:ext>
            </a:extLst>
          </p:cNvPr>
          <p:cNvSpPr/>
          <p:nvPr/>
        </p:nvSpPr>
        <p:spPr bwMode="auto">
          <a:xfrm rot="10800000">
            <a:off x="5442971" y="2580751"/>
            <a:ext cx="720080" cy="396044"/>
          </a:xfrm>
          <a:prstGeom prst="leftArrow">
            <a:avLst/>
          </a:prstGeom>
          <a:solidFill>
            <a:srgbClr val="0E715F">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E83F306-C2F6-4E08-82B1-D633A5522E17}"/>
              </a:ext>
            </a:extLst>
          </p:cNvPr>
          <p:cNvSpPr txBox="1"/>
          <p:nvPr/>
        </p:nvSpPr>
        <p:spPr>
          <a:xfrm>
            <a:off x="4380744" y="3284965"/>
            <a:ext cx="2901093" cy="738664"/>
          </a:xfrm>
          <a:prstGeom prst="rect">
            <a:avLst/>
          </a:prstGeom>
          <a:noFill/>
        </p:spPr>
        <p:txBody>
          <a:bodyPr wrap="square" lIns="182880" tIns="146304" rIns="182880" bIns="146304" rtlCol="0">
            <a:spAutoFit/>
          </a:bodyPr>
          <a:lstStyle/>
          <a:p>
            <a:pPr>
              <a:lnSpc>
                <a:spcPct val="90000"/>
              </a:lnSpc>
              <a:spcAft>
                <a:spcPts val="600"/>
              </a:spcAft>
            </a:pPr>
            <a:r>
              <a:rPr lang="en-GB" sz="2000" dirty="0">
                <a:solidFill>
                  <a:srgbClr val="000000"/>
                </a:solidFill>
                <a:ea typeface="Segoe UI" pitchFamily="34" charset="0"/>
                <a:cs typeface="Segoe UI" pitchFamily="34" charset="0"/>
              </a:rPr>
              <a:t>Sync Engine </a:t>
            </a:r>
            <a:r>
              <a:rPr lang="en-GB" sz="3200" b="1" dirty="0">
                <a:solidFill>
                  <a:srgbClr val="000000"/>
                </a:solidFill>
                <a:ea typeface="Segoe UI" pitchFamily="34" charset="0"/>
                <a:cs typeface="Segoe UI" pitchFamily="34" charset="0"/>
              </a:rPr>
              <a:t>++</a:t>
            </a:r>
            <a:endParaRPr lang="en-GB" sz="2000" b="1" dirty="0">
              <a:solidFill>
                <a:srgbClr val="000000"/>
              </a:solidFill>
              <a:ea typeface="Segoe UI" pitchFamily="34" charset="0"/>
              <a:cs typeface="Segoe UI" pitchFamily="34" charset="0"/>
            </a:endParaRPr>
          </a:p>
        </p:txBody>
      </p:sp>
      <p:grpSp>
        <p:nvGrpSpPr>
          <p:cNvPr id="69" name="Group 248">
            <a:extLst>
              <a:ext uri="{FF2B5EF4-FFF2-40B4-BE49-F238E27FC236}">
                <a16:creationId xmlns:a16="http://schemas.microsoft.com/office/drawing/2014/main" id="{4A10E6B7-7317-4CC7-AE1D-ED39A8CE403D}"/>
              </a:ext>
            </a:extLst>
          </p:cNvPr>
          <p:cNvGrpSpPr/>
          <p:nvPr/>
        </p:nvGrpSpPr>
        <p:grpSpPr>
          <a:xfrm>
            <a:off x="401860" y="2672602"/>
            <a:ext cx="1160301" cy="938161"/>
            <a:chOff x="6754098" y="4120308"/>
            <a:chExt cx="1927193" cy="1399143"/>
          </a:xfrm>
        </p:grpSpPr>
        <p:sp>
          <p:nvSpPr>
            <p:cNvPr id="70" name="Freeform 5">
              <a:extLst>
                <a:ext uri="{FF2B5EF4-FFF2-40B4-BE49-F238E27FC236}">
                  <a16:creationId xmlns:a16="http://schemas.microsoft.com/office/drawing/2014/main" id="{68721A17-0055-42A1-99FB-AB47F2E390D7}"/>
                </a:ext>
              </a:extLst>
            </p:cNvPr>
            <p:cNvSpPr>
              <a:spLocks noChangeAspect="1"/>
            </p:cNvSpPr>
            <p:nvPr/>
          </p:nvSpPr>
          <p:spPr bwMode="auto">
            <a:xfrm>
              <a:off x="6754098"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333">
                <a:defRPr/>
              </a:pPr>
              <a:endParaRPr lang="en-US" kern="0">
                <a:solidFill>
                  <a:srgbClr val="000000"/>
                </a:solidFill>
                <a:latin typeface="Calibri" panose="020F0502020204030204"/>
              </a:endParaRPr>
            </a:p>
          </p:txBody>
        </p:sp>
        <p:sp>
          <p:nvSpPr>
            <p:cNvPr id="71" name="Freeform 6">
              <a:extLst>
                <a:ext uri="{FF2B5EF4-FFF2-40B4-BE49-F238E27FC236}">
                  <a16:creationId xmlns:a16="http://schemas.microsoft.com/office/drawing/2014/main" id="{A5597937-B323-400B-ACC7-BD7EBD2F37F0}"/>
                </a:ext>
              </a:extLst>
            </p:cNvPr>
            <p:cNvSpPr>
              <a:spLocks noChangeAspect="1"/>
            </p:cNvSpPr>
            <p:nvPr/>
          </p:nvSpPr>
          <p:spPr bwMode="auto">
            <a:xfrm flipH="1">
              <a:off x="7721701"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333">
                <a:defRPr/>
              </a:pPr>
              <a:endParaRPr lang="en-US" kern="0">
                <a:solidFill>
                  <a:srgbClr val="000000"/>
                </a:solidFill>
                <a:latin typeface="Calibri" panose="020F0502020204030204"/>
              </a:endParaRPr>
            </a:p>
          </p:txBody>
        </p:sp>
        <p:sp>
          <p:nvSpPr>
            <p:cNvPr id="72" name="Line 7">
              <a:extLst>
                <a:ext uri="{FF2B5EF4-FFF2-40B4-BE49-F238E27FC236}">
                  <a16:creationId xmlns:a16="http://schemas.microsoft.com/office/drawing/2014/main" id="{743ABB59-1749-4BDF-92FA-5D51EAD25A44}"/>
                </a:ext>
              </a:extLst>
            </p:cNvPr>
            <p:cNvSpPr>
              <a:spLocks noChangeAspect="1" noChangeShapeType="1"/>
            </p:cNvSpPr>
            <p:nvPr/>
          </p:nvSpPr>
          <p:spPr bwMode="auto">
            <a:xfrm flipH="1">
              <a:off x="7487729" y="4468342"/>
              <a:ext cx="92015" cy="1191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333">
                <a:defRPr/>
              </a:pPr>
              <a:endParaRPr lang="en-US" kern="0">
                <a:solidFill>
                  <a:srgbClr val="000000"/>
                </a:solidFill>
                <a:latin typeface="Calibri" panose="020F0502020204030204"/>
              </a:endParaRPr>
            </a:p>
          </p:txBody>
        </p:sp>
        <p:sp>
          <p:nvSpPr>
            <p:cNvPr id="73" name="Freeform 8">
              <a:extLst>
                <a:ext uri="{FF2B5EF4-FFF2-40B4-BE49-F238E27FC236}">
                  <a16:creationId xmlns:a16="http://schemas.microsoft.com/office/drawing/2014/main" id="{5AC8049B-40A8-4B37-9A2A-9E0F4BCAE6E8}"/>
                </a:ext>
              </a:extLst>
            </p:cNvPr>
            <p:cNvSpPr>
              <a:spLocks noChangeAspect="1"/>
            </p:cNvSpPr>
            <p:nvPr/>
          </p:nvSpPr>
          <p:spPr bwMode="auto">
            <a:xfrm flipV="1">
              <a:off x="7598147" y="4580460"/>
              <a:ext cx="260272" cy="91096"/>
            </a:xfrm>
            <a:custGeom>
              <a:avLst/>
              <a:gdLst/>
              <a:ahLst/>
              <a:cxnLst>
                <a:cxn ang="0">
                  <a:pos x="0" y="41"/>
                </a:cxn>
                <a:cxn ang="0">
                  <a:pos x="40" y="1"/>
                </a:cxn>
                <a:cxn ang="0">
                  <a:pos x="92" y="37"/>
                </a:cxn>
              </a:cxnLst>
              <a:rect l="0" t="0" r="r" b="b"/>
              <a:pathLst>
                <a:path w="92" h="41">
                  <a:moveTo>
                    <a:pt x="0" y="41"/>
                  </a:moveTo>
                  <a:cubicBezTo>
                    <a:pt x="12" y="21"/>
                    <a:pt x="25" y="2"/>
                    <a:pt x="40" y="1"/>
                  </a:cubicBezTo>
                  <a:cubicBezTo>
                    <a:pt x="55" y="0"/>
                    <a:pt x="73" y="18"/>
                    <a:pt x="92" y="37"/>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333">
                <a:defRPr/>
              </a:pPr>
              <a:endParaRPr lang="en-US" kern="0">
                <a:solidFill>
                  <a:srgbClr val="000000"/>
                </a:solidFill>
                <a:latin typeface="Calibri" panose="020F0502020204030204"/>
              </a:endParaRPr>
            </a:p>
          </p:txBody>
        </p:sp>
        <p:sp>
          <p:nvSpPr>
            <p:cNvPr id="74" name="Freeform 9">
              <a:extLst>
                <a:ext uri="{FF2B5EF4-FFF2-40B4-BE49-F238E27FC236}">
                  <a16:creationId xmlns:a16="http://schemas.microsoft.com/office/drawing/2014/main" id="{8E41D617-956D-4906-A726-0DA5E1A34C7E}"/>
                </a:ext>
              </a:extLst>
            </p:cNvPr>
            <p:cNvSpPr>
              <a:spLocks noChangeAspect="1"/>
            </p:cNvSpPr>
            <p:nvPr/>
          </p:nvSpPr>
          <p:spPr bwMode="auto">
            <a:xfrm>
              <a:off x="7600776" y="5021926"/>
              <a:ext cx="197176" cy="289639"/>
            </a:xfrm>
            <a:custGeom>
              <a:avLst/>
              <a:gdLst/>
              <a:ahLst/>
              <a:cxnLst>
                <a:cxn ang="0">
                  <a:pos x="0" y="0"/>
                </a:cxn>
                <a:cxn ang="0">
                  <a:pos x="36" y="120"/>
                </a:cxn>
                <a:cxn ang="0">
                  <a:pos x="116" y="168"/>
                </a:cxn>
              </a:cxnLst>
              <a:rect l="0" t="0" r="r" b="b"/>
              <a:pathLst>
                <a:path w="116" h="168">
                  <a:moveTo>
                    <a:pt x="0" y="0"/>
                  </a:moveTo>
                  <a:cubicBezTo>
                    <a:pt x="8" y="46"/>
                    <a:pt x="17" y="92"/>
                    <a:pt x="36" y="120"/>
                  </a:cubicBezTo>
                  <a:cubicBezTo>
                    <a:pt x="55" y="148"/>
                    <a:pt x="85" y="158"/>
                    <a:pt x="116" y="168"/>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333">
                <a:defRPr/>
              </a:pPr>
              <a:endParaRPr lang="en-US" kern="0">
                <a:solidFill>
                  <a:srgbClr val="000000"/>
                </a:solidFill>
                <a:latin typeface="Calibri" panose="020F0502020204030204"/>
              </a:endParaRPr>
            </a:p>
          </p:txBody>
        </p:sp>
        <p:sp>
          <p:nvSpPr>
            <p:cNvPr id="75" name="Freeform 10">
              <a:extLst>
                <a:ext uri="{FF2B5EF4-FFF2-40B4-BE49-F238E27FC236}">
                  <a16:creationId xmlns:a16="http://schemas.microsoft.com/office/drawing/2014/main" id="{5E13331D-8D76-43F8-9AC6-3998BDFDBB84}"/>
                </a:ext>
              </a:extLst>
            </p:cNvPr>
            <p:cNvSpPr>
              <a:spLocks noChangeAspect="1"/>
            </p:cNvSpPr>
            <p:nvPr/>
          </p:nvSpPr>
          <p:spPr bwMode="auto">
            <a:xfrm>
              <a:off x="7619179" y="5031269"/>
              <a:ext cx="202434" cy="282632"/>
            </a:xfrm>
            <a:custGeom>
              <a:avLst/>
              <a:gdLst/>
              <a:ahLst/>
              <a:cxnLst>
                <a:cxn ang="0">
                  <a:pos x="112" y="0"/>
                </a:cxn>
                <a:cxn ang="0">
                  <a:pos x="76" y="128"/>
                </a:cxn>
                <a:cxn ang="0">
                  <a:pos x="0" y="172"/>
                </a:cxn>
              </a:cxnLst>
              <a:rect l="0" t="0" r="r" b="b"/>
              <a:pathLst>
                <a:path w="112" h="172">
                  <a:moveTo>
                    <a:pt x="112" y="0"/>
                  </a:moveTo>
                  <a:cubicBezTo>
                    <a:pt x="103" y="49"/>
                    <a:pt x="95" y="99"/>
                    <a:pt x="76" y="128"/>
                  </a:cubicBezTo>
                  <a:cubicBezTo>
                    <a:pt x="57" y="157"/>
                    <a:pt x="28" y="164"/>
                    <a:pt x="0" y="172"/>
                  </a:cubicBezTo>
                </a:path>
              </a:pathLst>
            </a:custGeom>
            <a:noFill/>
            <a:ln w="19050" cap="flat" cmpd="sng">
              <a:solidFill>
                <a:srgbClr val="00CCFF"/>
              </a:solidFill>
              <a:prstDash val="solid"/>
              <a:round/>
              <a:headEnd type="none" w="med" len="med"/>
              <a:tailEnd type="none" w="med" len="med"/>
            </a:ln>
            <a:effectLst>
              <a:outerShdw dist="17961" dir="2700000" algn="ctr" rotWithShape="0">
                <a:srgbClr val="E7E6E6"/>
              </a:outerShdw>
            </a:effectLst>
          </p:spPr>
          <p:txBody>
            <a:bodyPr wrap="none" anchor="ctr"/>
            <a:lstStyle/>
            <a:p>
              <a:pPr defTabSz="914333">
                <a:defRPr/>
              </a:pPr>
              <a:endParaRPr lang="en-US" kern="0">
                <a:solidFill>
                  <a:srgbClr val="000000"/>
                </a:solidFill>
                <a:latin typeface="Calibri" panose="020F0502020204030204"/>
              </a:endParaRPr>
            </a:p>
          </p:txBody>
        </p:sp>
        <p:sp>
          <p:nvSpPr>
            <p:cNvPr id="76" name="Line 11">
              <a:extLst>
                <a:ext uri="{FF2B5EF4-FFF2-40B4-BE49-F238E27FC236}">
                  <a16:creationId xmlns:a16="http://schemas.microsoft.com/office/drawing/2014/main" id="{42D44464-B118-4B49-8486-C41F1CB99008}"/>
                </a:ext>
              </a:extLst>
            </p:cNvPr>
            <p:cNvSpPr>
              <a:spLocks noChangeAspect="1" noChangeShapeType="1"/>
            </p:cNvSpPr>
            <p:nvPr/>
          </p:nvSpPr>
          <p:spPr bwMode="auto">
            <a:xfrm flipH="1">
              <a:off x="7298439" y="4533745"/>
              <a:ext cx="252385" cy="383071"/>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77" name="Line 12">
              <a:extLst>
                <a:ext uri="{FF2B5EF4-FFF2-40B4-BE49-F238E27FC236}">
                  <a16:creationId xmlns:a16="http://schemas.microsoft.com/office/drawing/2014/main" id="{8648B3D3-B50B-4121-9486-9D3E459D9412}"/>
                </a:ext>
              </a:extLst>
            </p:cNvPr>
            <p:cNvSpPr>
              <a:spLocks noChangeAspect="1" noChangeShapeType="1"/>
            </p:cNvSpPr>
            <p:nvPr/>
          </p:nvSpPr>
          <p:spPr bwMode="auto">
            <a:xfrm flipH="1">
              <a:off x="7032910" y="4909808"/>
              <a:ext cx="278676" cy="348034"/>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78" name="Line 13">
              <a:extLst>
                <a:ext uri="{FF2B5EF4-FFF2-40B4-BE49-F238E27FC236}">
                  <a16:creationId xmlns:a16="http://schemas.microsoft.com/office/drawing/2014/main" id="{F92BB342-8DEB-471E-9E96-ECCD708F1FEE}"/>
                </a:ext>
              </a:extLst>
            </p:cNvPr>
            <p:cNvSpPr>
              <a:spLocks noChangeAspect="1" noChangeShapeType="1"/>
            </p:cNvSpPr>
            <p:nvPr/>
          </p:nvSpPr>
          <p:spPr bwMode="auto">
            <a:xfrm flipH="1">
              <a:off x="7303698" y="4956524"/>
              <a:ext cx="278676" cy="350370"/>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79" name="Line 14">
              <a:extLst>
                <a:ext uri="{FF2B5EF4-FFF2-40B4-BE49-F238E27FC236}">
                  <a16:creationId xmlns:a16="http://schemas.microsoft.com/office/drawing/2014/main" id="{DFC2CD1C-3DDB-4162-A0D1-771DCD760C2F}"/>
                </a:ext>
              </a:extLst>
            </p:cNvPr>
            <p:cNvSpPr>
              <a:spLocks noChangeAspect="1" noChangeShapeType="1"/>
            </p:cNvSpPr>
            <p:nvPr/>
          </p:nvSpPr>
          <p:spPr bwMode="auto">
            <a:xfrm>
              <a:off x="7558712" y="4944845"/>
              <a:ext cx="36806" cy="401757"/>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80" name="Line 15">
              <a:extLst>
                <a:ext uri="{FF2B5EF4-FFF2-40B4-BE49-F238E27FC236}">
                  <a16:creationId xmlns:a16="http://schemas.microsoft.com/office/drawing/2014/main" id="{50015A04-F926-4AC3-B3B1-0E829B2ACAA9}"/>
                </a:ext>
              </a:extLst>
            </p:cNvPr>
            <p:cNvSpPr>
              <a:spLocks noChangeAspect="1" noChangeShapeType="1"/>
            </p:cNvSpPr>
            <p:nvPr/>
          </p:nvSpPr>
          <p:spPr bwMode="auto">
            <a:xfrm>
              <a:off x="7558712" y="4508051"/>
              <a:ext cx="0" cy="460152"/>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81" name="Oval 16">
              <a:extLst>
                <a:ext uri="{FF2B5EF4-FFF2-40B4-BE49-F238E27FC236}">
                  <a16:creationId xmlns:a16="http://schemas.microsoft.com/office/drawing/2014/main" id="{12978C4F-0C2A-41FD-BC95-A9D5C6F6F959}"/>
                </a:ext>
              </a:extLst>
            </p:cNvPr>
            <p:cNvSpPr>
              <a:spLocks noChangeAspect="1" noChangeArrowheads="1"/>
            </p:cNvSpPr>
            <p:nvPr/>
          </p:nvSpPr>
          <p:spPr bwMode="auto">
            <a:xfrm>
              <a:off x="7458810" y="4444983"/>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82" name="Oval 17">
              <a:extLst>
                <a:ext uri="{FF2B5EF4-FFF2-40B4-BE49-F238E27FC236}">
                  <a16:creationId xmlns:a16="http://schemas.microsoft.com/office/drawing/2014/main" id="{159145DC-AAE2-45D6-B755-A4F8D71071B0}"/>
                </a:ext>
              </a:extLst>
            </p:cNvPr>
            <p:cNvSpPr>
              <a:spLocks noChangeAspect="1" noChangeArrowheads="1"/>
            </p:cNvSpPr>
            <p:nvPr/>
          </p:nvSpPr>
          <p:spPr bwMode="auto">
            <a:xfrm>
              <a:off x="7211682" y="483039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83" name="Oval 18">
              <a:extLst>
                <a:ext uri="{FF2B5EF4-FFF2-40B4-BE49-F238E27FC236}">
                  <a16:creationId xmlns:a16="http://schemas.microsoft.com/office/drawing/2014/main" id="{1FCB353F-177F-4BDE-8E04-62C79BC9D5D2}"/>
                </a:ext>
              </a:extLst>
            </p:cNvPr>
            <p:cNvSpPr>
              <a:spLocks noChangeAspect="1" noChangeArrowheads="1"/>
            </p:cNvSpPr>
            <p:nvPr/>
          </p:nvSpPr>
          <p:spPr bwMode="auto">
            <a:xfrm>
              <a:off x="7458810" y="487944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84" name="Oval 19">
              <a:extLst>
                <a:ext uri="{FF2B5EF4-FFF2-40B4-BE49-F238E27FC236}">
                  <a16:creationId xmlns:a16="http://schemas.microsoft.com/office/drawing/2014/main" id="{2544E5B0-5392-4DC8-854C-9AF3AB1A7DC9}"/>
                </a:ext>
              </a:extLst>
            </p:cNvPr>
            <p:cNvSpPr>
              <a:spLocks noChangeAspect="1" noChangeArrowheads="1"/>
            </p:cNvSpPr>
            <p:nvPr/>
          </p:nvSpPr>
          <p:spPr bwMode="auto">
            <a:xfrm>
              <a:off x="6938264" y="5157402"/>
              <a:ext cx="184032" cy="172849"/>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85" name="Oval 20">
              <a:extLst>
                <a:ext uri="{FF2B5EF4-FFF2-40B4-BE49-F238E27FC236}">
                  <a16:creationId xmlns:a16="http://schemas.microsoft.com/office/drawing/2014/main" id="{05A877FA-5E67-4A26-AA9B-929ECB7011B7}"/>
                </a:ext>
              </a:extLst>
            </p:cNvPr>
            <p:cNvSpPr>
              <a:spLocks noChangeAspect="1" noChangeArrowheads="1"/>
            </p:cNvSpPr>
            <p:nvPr/>
          </p:nvSpPr>
          <p:spPr bwMode="auto">
            <a:xfrm>
              <a:off x="7214311" y="521346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86" name="Oval 21">
              <a:extLst>
                <a:ext uri="{FF2B5EF4-FFF2-40B4-BE49-F238E27FC236}">
                  <a16:creationId xmlns:a16="http://schemas.microsoft.com/office/drawing/2014/main" id="{EC9A402C-D705-4268-B392-C5EAD5DF5302}"/>
                </a:ext>
              </a:extLst>
            </p:cNvPr>
            <p:cNvSpPr>
              <a:spLocks noChangeAspect="1" noChangeArrowheads="1"/>
            </p:cNvSpPr>
            <p:nvPr/>
          </p:nvSpPr>
          <p:spPr bwMode="auto">
            <a:xfrm>
              <a:off x="7487729" y="525317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87" name="Line 23">
              <a:extLst>
                <a:ext uri="{FF2B5EF4-FFF2-40B4-BE49-F238E27FC236}">
                  <a16:creationId xmlns:a16="http://schemas.microsoft.com/office/drawing/2014/main" id="{7B13DB5A-E37A-4109-BFEC-B204430B0C15}"/>
                </a:ext>
              </a:extLst>
            </p:cNvPr>
            <p:cNvSpPr>
              <a:spLocks noChangeAspect="1" noChangeShapeType="1"/>
            </p:cNvSpPr>
            <p:nvPr/>
          </p:nvSpPr>
          <p:spPr bwMode="auto">
            <a:xfrm>
              <a:off x="7821593" y="4475004"/>
              <a:ext cx="97571" cy="1216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333">
                <a:defRPr/>
              </a:pPr>
              <a:endParaRPr lang="en-US" kern="0">
                <a:solidFill>
                  <a:srgbClr val="000000"/>
                </a:solidFill>
                <a:latin typeface="Calibri" panose="020F0502020204030204"/>
              </a:endParaRPr>
            </a:p>
          </p:txBody>
        </p:sp>
        <p:sp>
          <p:nvSpPr>
            <p:cNvPr id="88" name="Line 24">
              <a:extLst>
                <a:ext uri="{FF2B5EF4-FFF2-40B4-BE49-F238E27FC236}">
                  <a16:creationId xmlns:a16="http://schemas.microsoft.com/office/drawing/2014/main" id="{B5CC187C-C457-4178-BFB8-5809F81120EC}"/>
                </a:ext>
              </a:extLst>
            </p:cNvPr>
            <p:cNvSpPr>
              <a:spLocks noChangeAspect="1" noChangeShapeType="1"/>
            </p:cNvSpPr>
            <p:nvPr/>
          </p:nvSpPr>
          <p:spPr bwMode="auto">
            <a:xfrm>
              <a:off x="7848077" y="4540682"/>
              <a:ext cx="257867" cy="380688"/>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89" name="Line 25">
              <a:extLst>
                <a:ext uri="{FF2B5EF4-FFF2-40B4-BE49-F238E27FC236}">
                  <a16:creationId xmlns:a16="http://schemas.microsoft.com/office/drawing/2014/main" id="{A954597C-0A34-41F5-9605-5442F567B34C}"/>
                </a:ext>
              </a:extLst>
            </p:cNvPr>
            <p:cNvSpPr>
              <a:spLocks noChangeAspect="1" noChangeShapeType="1"/>
            </p:cNvSpPr>
            <p:nvPr/>
          </p:nvSpPr>
          <p:spPr bwMode="auto">
            <a:xfrm>
              <a:off x="8087824" y="4914071"/>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90" name="Line 26">
              <a:extLst>
                <a:ext uri="{FF2B5EF4-FFF2-40B4-BE49-F238E27FC236}">
                  <a16:creationId xmlns:a16="http://schemas.microsoft.com/office/drawing/2014/main" id="{898DC38A-BBC9-4763-BF5E-B333DC97717E}"/>
                </a:ext>
              </a:extLst>
            </p:cNvPr>
            <p:cNvSpPr>
              <a:spLocks noChangeAspect="1" noChangeShapeType="1"/>
            </p:cNvSpPr>
            <p:nvPr/>
          </p:nvSpPr>
          <p:spPr bwMode="auto">
            <a:xfrm>
              <a:off x="7821593" y="4963939"/>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91" name="Line 27">
              <a:extLst>
                <a:ext uri="{FF2B5EF4-FFF2-40B4-BE49-F238E27FC236}">
                  <a16:creationId xmlns:a16="http://schemas.microsoft.com/office/drawing/2014/main" id="{B2022C70-9FEA-4CAD-B668-33830444BBEE}"/>
                </a:ext>
              </a:extLst>
            </p:cNvPr>
            <p:cNvSpPr>
              <a:spLocks noChangeAspect="1" noChangeShapeType="1"/>
            </p:cNvSpPr>
            <p:nvPr/>
          </p:nvSpPr>
          <p:spPr bwMode="auto">
            <a:xfrm flipH="1">
              <a:off x="7806261" y="4949343"/>
              <a:ext cx="37635" cy="398932"/>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92" name="Line 28">
              <a:extLst>
                <a:ext uri="{FF2B5EF4-FFF2-40B4-BE49-F238E27FC236}">
                  <a16:creationId xmlns:a16="http://schemas.microsoft.com/office/drawing/2014/main" id="{1C17123C-9891-42B1-8ACD-4CF3EC445779}"/>
                </a:ext>
              </a:extLst>
            </p:cNvPr>
            <p:cNvSpPr>
              <a:spLocks noChangeAspect="1" noChangeShapeType="1"/>
            </p:cNvSpPr>
            <p:nvPr/>
          </p:nvSpPr>
          <p:spPr bwMode="auto">
            <a:xfrm flipH="1">
              <a:off x="7843895" y="4518790"/>
              <a:ext cx="0" cy="448799"/>
            </a:xfrm>
            <a:prstGeom prst="line">
              <a:avLst/>
            </a:prstGeom>
            <a:noFill/>
            <a:ln w="6350" cap="flat" cmpd="sng" algn="ctr">
              <a:solidFill>
                <a:srgbClr val="ED7D31"/>
              </a:solidFill>
              <a:prstDash val="solid"/>
              <a:miter lim="800000"/>
              <a:headEnd/>
              <a:tailEnd/>
            </a:ln>
            <a:effectLst/>
          </p:spPr>
          <p:txBody>
            <a:bodyPr wrap="none" anchor="ctr"/>
            <a:lstStyle/>
            <a:p>
              <a:pPr defTabSz="914333">
                <a:defRPr/>
              </a:pPr>
              <a:endParaRPr lang="en-US" kern="0">
                <a:solidFill>
                  <a:srgbClr val="000000"/>
                </a:solidFill>
                <a:latin typeface="Calibri" panose="020F0502020204030204"/>
              </a:endParaRPr>
            </a:p>
          </p:txBody>
        </p:sp>
        <p:sp>
          <p:nvSpPr>
            <p:cNvPr id="93" name="Oval 29">
              <a:extLst>
                <a:ext uri="{FF2B5EF4-FFF2-40B4-BE49-F238E27FC236}">
                  <a16:creationId xmlns:a16="http://schemas.microsoft.com/office/drawing/2014/main" id="{0BF70B16-4C3E-4F71-B7D5-E871FF80A501}"/>
                </a:ext>
              </a:extLst>
            </p:cNvPr>
            <p:cNvSpPr>
              <a:spLocks noChangeAspect="1" noChangeArrowheads="1"/>
            </p:cNvSpPr>
            <p:nvPr/>
          </p:nvSpPr>
          <p:spPr bwMode="auto">
            <a:xfrm flipH="1">
              <a:off x="7758870" y="445432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94" name="Oval 30">
              <a:extLst>
                <a:ext uri="{FF2B5EF4-FFF2-40B4-BE49-F238E27FC236}">
                  <a16:creationId xmlns:a16="http://schemas.microsoft.com/office/drawing/2014/main" id="{B5156D55-B23D-4D32-91AA-6906CEBC8C30}"/>
                </a:ext>
              </a:extLst>
            </p:cNvPr>
            <p:cNvSpPr>
              <a:spLocks noChangeAspect="1" noChangeArrowheads="1"/>
            </p:cNvSpPr>
            <p:nvPr/>
          </p:nvSpPr>
          <p:spPr bwMode="auto">
            <a:xfrm flipH="1">
              <a:off x="8008373" y="483136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95" name="Oval 31">
              <a:extLst>
                <a:ext uri="{FF2B5EF4-FFF2-40B4-BE49-F238E27FC236}">
                  <a16:creationId xmlns:a16="http://schemas.microsoft.com/office/drawing/2014/main" id="{184744DD-B24A-4528-BB82-22778F5536F5}"/>
                </a:ext>
              </a:extLst>
            </p:cNvPr>
            <p:cNvSpPr>
              <a:spLocks noChangeAspect="1" noChangeArrowheads="1"/>
            </p:cNvSpPr>
            <p:nvPr/>
          </p:nvSpPr>
          <p:spPr bwMode="auto">
            <a:xfrm flipH="1">
              <a:off x="7758870" y="4884883"/>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96" name="Oval 32">
              <a:extLst>
                <a:ext uri="{FF2B5EF4-FFF2-40B4-BE49-F238E27FC236}">
                  <a16:creationId xmlns:a16="http://schemas.microsoft.com/office/drawing/2014/main" id="{40DBADDC-06D8-4AA0-9F4C-E71F373B0DB8}"/>
                </a:ext>
              </a:extLst>
            </p:cNvPr>
            <p:cNvSpPr>
              <a:spLocks noChangeAspect="1" noChangeArrowheads="1"/>
            </p:cNvSpPr>
            <p:nvPr/>
          </p:nvSpPr>
          <p:spPr bwMode="auto">
            <a:xfrm flipH="1">
              <a:off x="8282965" y="5160972"/>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97" name="Oval 33">
              <a:extLst>
                <a:ext uri="{FF2B5EF4-FFF2-40B4-BE49-F238E27FC236}">
                  <a16:creationId xmlns:a16="http://schemas.microsoft.com/office/drawing/2014/main" id="{50D65865-498E-47D2-814F-DBAD82FFFB47}"/>
                </a:ext>
              </a:extLst>
            </p:cNvPr>
            <p:cNvSpPr>
              <a:spLocks noChangeAspect="1" noChangeArrowheads="1"/>
            </p:cNvSpPr>
            <p:nvPr/>
          </p:nvSpPr>
          <p:spPr bwMode="auto">
            <a:xfrm flipH="1">
              <a:off x="8004191" y="521570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sp>
          <p:nvSpPr>
            <p:cNvPr id="98" name="Oval 34">
              <a:extLst>
                <a:ext uri="{FF2B5EF4-FFF2-40B4-BE49-F238E27FC236}">
                  <a16:creationId xmlns:a16="http://schemas.microsoft.com/office/drawing/2014/main" id="{2EE815C7-F1A3-40ED-9DB3-B0EC0BA9886A}"/>
                </a:ext>
              </a:extLst>
            </p:cNvPr>
            <p:cNvSpPr>
              <a:spLocks noChangeAspect="1" noChangeArrowheads="1"/>
            </p:cNvSpPr>
            <p:nvPr/>
          </p:nvSpPr>
          <p:spPr bwMode="auto">
            <a:xfrm flipH="1">
              <a:off x="7729598" y="525462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33">
                <a:defRPr/>
              </a:pPr>
              <a:endParaRPr lang="en-US" kern="0">
                <a:solidFill>
                  <a:srgbClr val="000000"/>
                </a:solidFill>
                <a:latin typeface="Calibri" panose="020F0502020204030204"/>
              </a:endParaRPr>
            </a:p>
          </p:txBody>
        </p:sp>
      </p:grpSp>
      <p:pic>
        <p:nvPicPr>
          <p:cNvPr id="99" name="Picture 98">
            <a:extLst>
              <a:ext uri="{FF2B5EF4-FFF2-40B4-BE49-F238E27FC236}">
                <a16:creationId xmlns:a16="http://schemas.microsoft.com/office/drawing/2014/main" id="{B9119D81-130B-40C4-B6B4-F3B7AA8C8F47}"/>
              </a:ext>
            </a:extLst>
          </p:cNvPr>
          <p:cNvPicPr>
            <a:picLocks noChangeAspect="1"/>
          </p:cNvPicPr>
          <p:nvPr/>
        </p:nvPicPr>
        <p:blipFill>
          <a:blip r:embed="rId3"/>
          <a:stretch>
            <a:fillRect/>
          </a:stretch>
        </p:blipFill>
        <p:spPr>
          <a:xfrm>
            <a:off x="6835670" y="3799323"/>
            <a:ext cx="586950" cy="797733"/>
          </a:xfrm>
          <a:prstGeom prst="rect">
            <a:avLst/>
          </a:prstGeom>
        </p:spPr>
      </p:pic>
      <p:sp>
        <p:nvSpPr>
          <p:cNvPr id="100" name="TextBox 99">
            <a:extLst>
              <a:ext uri="{FF2B5EF4-FFF2-40B4-BE49-F238E27FC236}">
                <a16:creationId xmlns:a16="http://schemas.microsoft.com/office/drawing/2014/main" id="{2C95A88E-3BA5-42CC-8665-50AFB223B4FB}"/>
              </a:ext>
            </a:extLst>
          </p:cNvPr>
          <p:cNvSpPr txBox="1"/>
          <p:nvPr/>
        </p:nvSpPr>
        <p:spPr>
          <a:xfrm>
            <a:off x="7413539" y="1783235"/>
            <a:ext cx="2656134" cy="1148007"/>
          </a:xfrm>
          <a:prstGeom prst="rect">
            <a:avLst/>
          </a:prstGeom>
          <a:noFill/>
        </p:spPr>
        <p:txBody>
          <a:bodyPr wrap="square" lIns="182880" tIns="146304" rIns="182880" bIns="146304" rtlCol="0">
            <a:spAutoFit/>
          </a:bodyPr>
          <a:lstStyle/>
          <a:p>
            <a:pPr>
              <a:lnSpc>
                <a:spcPct val="90000"/>
              </a:lnSpc>
              <a:spcAft>
                <a:spcPts val="600"/>
              </a:spcAft>
            </a:pPr>
            <a:r>
              <a:rPr lang="en-GB" sz="1600" dirty="0">
                <a:solidFill>
                  <a:srgbClr val="000000"/>
                </a:solidFill>
                <a:ea typeface="Segoe UI" pitchFamily="34" charset="0"/>
                <a:cs typeface="Segoe UI" pitchFamily="34" charset="0"/>
              </a:rPr>
              <a:t>Azure AD account to access Azure AD</a:t>
            </a:r>
          </a:p>
          <a:p>
            <a:pPr>
              <a:lnSpc>
                <a:spcPct val="90000"/>
              </a:lnSpc>
              <a:spcAft>
                <a:spcPts val="600"/>
              </a:spcAft>
            </a:pPr>
            <a:r>
              <a:rPr lang="en-GB" sz="1200" i="1" dirty="0">
                <a:solidFill>
                  <a:srgbClr val="000000"/>
                </a:solidFill>
                <a:ea typeface="Segoe UI" pitchFamily="34" charset="0"/>
                <a:cs typeface="Segoe UI" pitchFamily="34" charset="0"/>
              </a:rPr>
              <a:t>(aadc-svc-ga@contoso.onmicrosotf.com)</a:t>
            </a:r>
          </a:p>
        </p:txBody>
      </p:sp>
      <p:sp>
        <p:nvSpPr>
          <p:cNvPr id="101" name="Arrow: Left-Right 100">
            <a:extLst>
              <a:ext uri="{FF2B5EF4-FFF2-40B4-BE49-F238E27FC236}">
                <a16:creationId xmlns:a16="http://schemas.microsoft.com/office/drawing/2014/main" id="{365ABC18-070E-48AD-B8FC-F97351394080}"/>
              </a:ext>
            </a:extLst>
          </p:cNvPr>
          <p:cNvSpPr/>
          <p:nvPr/>
        </p:nvSpPr>
        <p:spPr bwMode="auto">
          <a:xfrm>
            <a:off x="7494628" y="3058009"/>
            <a:ext cx="2612041" cy="313371"/>
          </a:xfrm>
          <a:prstGeom prst="leftRightArrow">
            <a:avLst/>
          </a:prstGeom>
          <a:solidFill>
            <a:srgbClr val="0A5BB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30B1D20F-D910-45EC-BCDA-C87AF78D39BD}"/>
              </a:ext>
            </a:extLst>
          </p:cNvPr>
          <p:cNvSpPr txBox="1"/>
          <p:nvPr/>
        </p:nvSpPr>
        <p:spPr>
          <a:xfrm>
            <a:off x="1499842" y="2292220"/>
            <a:ext cx="2656134"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solidFill>
                  <a:srgbClr val="000000"/>
                </a:solidFill>
                <a:ea typeface="Segoe UI" pitchFamily="34" charset="0"/>
                <a:cs typeface="Segoe UI" pitchFamily="34" charset="0"/>
              </a:rPr>
              <a:t>AD account to access AD</a:t>
            </a:r>
          </a:p>
        </p:txBody>
      </p:sp>
      <p:sp>
        <p:nvSpPr>
          <p:cNvPr id="103" name="Arrow: Left-Right 102">
            <a:extLst>
              <a:ext uri="{FF2B5EF4-FFF2-40B4-BE49-F238E27FC236}">
                <a16:creationId xmlns:a16="http://schemas.microsoft.com/office/drawing/2014/main" id="{B2332027-8397-4BE8-B556-5B40B79C0594}"/>
              </a:ext>
            </a:extLst>
          </p:cNvPr>
          <p:cNvSpPr/>
          <p:nvPr/>
        </p:nvSpPr>
        <p:spPr bwMode="auto">
          <a:xfrm>
            <a:off x="1492700" y="3058009"/>
            <a:ext cx="2612041" cy="313371"/>
          </a:xfrm>
          <a:prstGeom prst="leftRightArrow">
            <a:avLst/>
          </a:prstGeom>
          <a:solidFill>
            <a:srgbClr val="0A5BB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F68A9DDF-452D-4591-B839-D3EF0651216C}"/>
              </a:ext>
            </a:extLst>
          </p:cNvPr>
          <p:cNvGrpSpPr/>
          <p:nvPr/>
        </p:nvGrpSpPr>
        <p:grpSpPr>
          <a:xfrm>
            <a:off x="4057997" y="3907471"/>
            <a:ext cx="792088" cy="653327"/>
            <a:chOff x="4057997" y="3385281"/>
            <a:chExt cx="792088" cy="653327"/>
          </a:xfrm>
        </p:grpSpPr>
        <p:sp>
          <p:nvSpPr>
            <p:cNvPr id="105" name="Rectangle: Rounded Corners 104">
              <a:extLst>
                <a:ext uri="{FF2B5EF4-FFF2-40B4-BE49-F238E27FC236}">
                  <a16:creationId xmlns:a16="http://schemas.microsoft.com/office/drawing/2014/main" id="{DFA06685-D627-4564-8F8B-37A7D65D6066}"/>
                </a:ext>
              </a:extLst>
            </p:cNvPr>
            <p:cNvSpPr/>
            <p:nvPr/>
          </p:nvSpPr>
          <p:spPr bwMode="auto">
            <a:xfrm>
              <a:off x="4057997" y="3385281"/>
              <a:ext cx="792088" cy="653327"/>
            </a:xfrm>
            <a:prstGeom prst="roundRect">
              <a:avLst/>
            </a:prstGeom>
            <a:solidFill>
              <a:sysClr val="window" lastClr="FFFFFF"/>
            </a:solidFill>
            <a:ln w="25400" cap="flat" cmpd="sng" algn="ctr">
              <a:solidFill>
                <a:srgbClr val="0E715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06" name="Freeform 8">
              <a:extLst>
                <a:ext uri="{FF2B5EF4-FFF2-40B4-BE49-F238E27FC236}">
                  <a16:creationId xmlns:a16="http://schemas.microsoft.com/office/drawing/2014/main" id="{D94876E1-7BEE-4E2F-8E4D-E28DC8E61EAD}"/>
                </a:ext>
              </a:extLst>
            </p:cNvPr>
            <p:cNvSpPr>
              <a:spLocks noEditPoints="1"/>
            </p:cNvSpPr>
            <p:nvPr/>
          </p:nvSpPr>
          <p:spPr bwMode="auto">
            <a:xfrm>
              <a:off x="4149437" y="3411547"/>
              <a:ext cx="474663" cy="474662"/>
            </a:xfrm>
            <a:custGeom>
              <a:avLst/>
              <a:gdLst>
                <a:gd name="T0" fmla="*/ 1052 w 1171"/>
                <a:gd name="T1" fmla="*/ 680 h 1171"/>
                <a:gd name="T2" fmla="*/ 1028 w 1171"/>
                <a:gd name="T3" fmla="*/ 627 h 1171"/>
                <a:gd name="T4" fmla="*/ 1025 w 1171"/>
                <a:gd name="T5" fmla="*/ 514 h 1171"/>
                <a:gd name="T6" fmla="*/ 1147 w 1171"/>
                <a:gd name="T7" fmla="*/ 457 h 1171"/>
                <a:gd name="T8" fmla="*/ 1117 w 1171"/>
                <a:gd name="T9" fmla="*/ 303 h 1171"/>
                <a:gd name="T10" fmla="*/ 980 w 1171"/>
                <a:gd name="T11" fmla="*/ 324 h 1171"/>
                <a:gd name="T12" fmla="*/ 924 w 1171"/>
                <a:gd name="T13" fmla="*/ 300 h 1171"/>
                <a:gd name="T14" fmla="*/ 841 w 1171"/>
                <a:gd name="T15" fmla="*/ 223 h 1171"/>
                <a:gd name="T16" fmla="*/ 885 w 1171"/>
                <a:gd name="T17" fmla="*/ 95 h 1171"/>
                <a:gd name="T18" fmla="*/ 754 w 1171"/>
                <a:gd name="T19" fmla="*/ 6 h 1171"/>
                <a:gd name="T20" fmla="*/ 674 w 1171"/>
                <a:gd name="T21" fmla="*/ 119 h 1171"/>
                <a:gd name="T22" fmla="*/ 621 w 1171"/>
                <a:gd name="T23" fmla="*/ 139 h 1171"/>
                <a:gd name="T24" fmla="*/ 543 w 1171"/>
                <a:gd name="T25" fmla="*/ 139 h 1171"/>
                <a:gd name="T26" fmla="*/ 490 w 1171"/>
                <a:gd name="T27" fmla="*/ 119 h 1171"/>
                <a:gd name="T28" fmla="*/ 410 w 1171"/>
                <a:gd name="T29" fmla="*/ 6 h 1171"/>
                <a:gd name="T30" fmla="*/ 279 w 1171"/>
                <a:gd name="T31" fmla="*/ 95 h 1171"/>
                <a:gd name="T32" fmla="*/ 324 w 1171"/>
                <a:gd name="T33" fmla="*/ 223 h 1171"/>
                <a:gd name="T34" fmla="*/ 240 w 1171"/>
                <a:gd name="T35" fmla="*/ 303 h 1171"/>
                <a:gd name="T36" fmla="*/ 184 w 1171"/>
                <a:gd name="T37" fmla="*/ 327 h 1171"/>
                <a:gd name="T38" fmla="*/ 53 w 1171"/>
                <a:gd name="T39" fmla="*/ 300 h 1171"/>
                <a:gd name="T40" fmla="*/ 23 w 1171"/>
                <a:gd name="T41" fmla="*/ 454 h 1171"/>
                <a:gd name="T42" fmla="*/ 145 w 1171"/>
                <a:gd name="T43" fmla="*/ 511 h 1171"/>
                <a:gd name="T44" fmla="*/ 142 w 1171"/>
                <a:gd name="T45" fmla="*/ 624 h 1171"/>
                <a:gd name="T46" fmla="*/ 118 w 1171"/>
                <a:gd name="T47" fmla="*/ 677 h 1171"/>
                <a:gd name="T48" fmla="*/ 5 w 1171"/>
                <a:gd name="T49" fmla="*/ 761 h 1171"/>
                <a:gd name="T50" fmla="*/ 95 w 1171"/>
                <a:gd name="T51" fmla="*/ 891 h 1171"/>
                <a:gd name="T52" fmla="*/ 222 w 1171"/>
                <a:gd name="T53" fmla="*/ 847 h 1171"/>
                <a:gd name="T54" fmla="*/ 303 w 1171"/>
                <a:gd name="T55" fmla="*/ 930 h 1171"/>
                <a:gd name="T56" fmla="*/ 326 w 1171"/>
                <a:gd name="T57" fmla="*/ 986 h 1171"/>
                <a:gd name="T58" fmla="*/ 300 w 1171"/>
                <a:gd name="T59" fmla="*/ 1117 h 1171"/>
                <a:gd name="T60" fmla="*/ 454 w 1171"/>
                <a:gd name="T61" fmla="*/ 1147 h 1171"/>
                <a:gd name="T62" fmla="*/ 511 w 1171"/>
                <a:gd name="T63" fmla="*/ 1025 h 1171"/>
                <a:gd name="T64" fmla="*/ 585 w 1171"/>
                <a:gd name="T65" fmla="*/ 1034 h 1171"/>
                <a:gd name="T66" fmla="*/ 659 w 1171"/>
                <a:gd name="T67" fmla="*/ 1025 h 1171"/>
                <a:gd name="T68" fmla="*/ 716 w 1171"/>
                <a:gd name="T69" fmla="*/ 1147 h 1171"/>
                <a:gd name="T70" fmla="*/ 870 w 1171"/>
                <a:gd name="T71" fmla="*/ 1117 h 1171"/>
                <a:gd name="T72" fmla="*/ 850 w 1171"/>
                <a:gd name="T73" fmla="*/ 981 h 1171"/>
                <a:gd name="T74" fmla="*/ 873 w 1171"/>
                <a:gd name="T75" fmla="*/ 924 h 1171"/>
                <a:gd name="T76" fmla="*/ 954 w 1171"/>
                <a:gd name="T77" fmla="*/ 838 h 1171"/>
                <a:gd name="T78" fmla="*/ 1081 w 1171"/>
                <a:gd name="T79" fmla="*/ 882 h 1171"/>
                <a:gd name="T80" fmla="*/ 1171 w 1171"/>
                <a:gd name="T81" fmla="*/ 752 h 1171"/>
                <a:gd name="T82" fmla="*/ 585 w 1171"/>
                <a:gd name="T83" fmla="*/ 891 h 1171"/>
                <a:gd name="T84" fmla="*/ 585 w 1171"/>
                <a:gd name="T85" fmla="*/ 279 h 1171"/>
                <a:gd name="T86" fmla="*/ 585 w 1171"/>
                <a:gd name="T87" fmla="*/ 89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1" h="1171">
                  <a:moveTo>
                    <a:pt x="1147" y="719"/>
                  </a:moveTo>
                  <a:lnTo>
                    <a:pt x="1052" y="680"/>
                  </a:lnTo>
                  <a:cubicBezTo>
                    <a:pt x="1037" y="674"/>
                    <a:pt x="1025" y="665"/>
                    <a:pt x="1025" y="663"/>
                  </a:cubicBezTo>
                  <a:cubicBezTo>
                    <a:pt x="1025" y="660"/>
                    <a:pt x="1028" y="642"/>
                    <a:pt x="1028" y="627"/>
                  </a:cubicBezTo>
                  <a:lnTo>
                    <a:pt x="1028" y="550"/>
                  </a:lnTo>
                  <a:cubicBezTo>
                    <a:pt x="1028" y="532"/>
                    <a:pt x="1025" y="517"/>
                    <a:pt x="1025" y="514"/>
                  </a:cubicBezTo>
                  <a:cubicBezTo>
                    <a:pt x="1025" y="511"/>
                    <a:pt x="1037" y="502"/>
                    <a:pt x="1052" y="496"/>
                  </a:cubicBezTo>
                  <a:lnTo>
                    <a:pt x="1147" y="457"/>
                  </a:lnTo>
                  <a:cubicBezTo>
                    <a:pt x="1162" y="451"/>
                    <a:pt x="1171" y="434"/>
                    <a:pt x="1165" y="416"/>
                  </a:cubicBezTo>
                  <a:lnTo>
                    <a:pt x="1117" y="303"/>
                  </a:lnTo>
                  <a:cubicBezTo>
                    <a:pt x="1111" y="288"/>
                    <a:pt x="1093" y="279"/>
                    <a:pt x="1075" y="285"/>
                  </a:cubicBezTo>
                  <a:lnTo>
                    <a:pt x="980" y="324"/>
                  </a:lnTo>
                  <a:cubicBezTo>
                    <a:pt x="966" y="330"/>
                    <a:pt x="951" y="333"/>
                    <a:pt x="948" y="330"/>
                  </a:cubicBezTo>
                  <a:cubicBezTo>
                    <a:pt x="945" y="327"/>
                    <a:pt x="936" y="315"/>
                    <a:pt x="924" y="300"/>
                  </a:cubicBezTo>
                  <a:lnTo>
                    <a:pt x="867" y="246"/>
                  </a:lnTo>
                  <a:cubicBezTo>
                    <a:pt x="856" y="235"/>
                    <a:pt x="841" y="226"/>
                    <a:pt x="841" y="223"/>
                  </a:cubicBezTo>
                  <a:cubicBezTo>
                    <a:pt x="838" y="220"/>
                    <a:pt x="841" y="208"/>
                    <a:pt x="847" y="190"/>
                  </a:cubicBezTo>
                  <a:lnTo>
                    <a:pt x="885" y="95"/>
                  </a:lnTo>
                  <a:cubicBezTo>
                    <a:pt x="891" y="80"/>
                    <a:pt x="885" y="62"/>
                    <a:pt x="867" y="53"/>
                  </a:cubicBezTo>
                  <a:lnTo>
                    <a:pt x="754" y="6"/>
                  </a:lnTo>
                  <a:cubicBezTo>
                    <a:pt x="740" y="0"/>
                    <a:pt x="722" y="6"/>
                    <a:pt x="713" y="24"/>
                  </a:cubicBezTo>
                  <a:lnTo>
                    <a:pt x="674" y="119"/>
                  </a:lnTo>
                  <a:cubicBezTo>
                    <a:pt x="668" y="133"/>
                    <a:pt x="659" y="145"/>
                    <a:pt x="656" y="145"/>
                  </a:cubicBezTo>
                  <a:cubicBezTo>
                    <a:pt x="653" y="145"/>
                    <a:pt x="636" y="142"/>
                    <a:pt x="621" y="139"/>
                  </a:cubicBezTo>
                  <a:cubicBezTo>
                    <a:pt x="621" y="139"/>
                    <a:pt x="606" y="136"/>
                    <a:pt x="582" y="136"/>
                  </a:cubicBezTo>
                  <a:cubicBezTo>
                    <a:pt x="558" y="136"/>
                    <a:pt x="543" y="139"/>
                    <a:pt x="543" y="139"/>
                  </a:cubicBezTo>
                  <a:cubicBezTo>
                    <a:pt x="526" y="142"/>
                    <a:pt x="511" y="142"/>
                    <a:pt x="508" y="145"/>
                  </a:cubicBezTo>
                  <a:cubicBezTo>
                    <a:pt x="505" y="145"/>
                    <a:pt x="496" y="133"/>
                    <a:pt x="490" y="119"/>
                  </a:cubicBezTo>
                  <a:lnTo>
                    <a:pt x="451" y="24"/>
                  </a:lnTo>
                  <a:cubicBezTo>
                    <a:pt x="445" y="9"/>
                    <a:pt x="428" y="0"/>
                    <a:pt x="410" y="6"/>
                  </a:cubicBezTo>
                  <a:lnTo>
                    <a:pt x="297" y="53"/>
                  </a:lnTo>
                  <a:cubicBezTo>
                    <a:pt x="282" y="59"/>
                    <a:pt x="273" y="77"/>
                    <a:pt x="279" y="95"/>
                  </a:cubicBezTo>
                  <a:lnTo>
                    <a:pt x="318" y="190"/>
                  </a:lnTo>
                  <a:cubicBezTo>
                    <a:pt x="324" y="205"/>
                    <a:pt x="326" y="220"/>
                    <a:pt x="324" y="223"/>
                  </a:cubicBezTo>
                  <a:cubicBezTo>
                    <a:pt x="321" y="226"/>
                    <a:pt x="309" y="235"/>
                    <a:pt x="297" y="246"/>
                  </a:cubicBezTo>
                  <a:lnTo>
                    <a:pt x="240" y="303"/>
                  </a:lnTo>
                  <a:cubicBezTo>
                    <a:pt x="228" y="315"/>
                    <a:pt x="219" y="330"/>
                    <a:pt x="217" y="333"/>
                  </a:cubicBezTo>
                  <a:cubicBezTo>
                    <a:pt x="214" y="336"/>
                    <a:pt x="202" y="333"/>
                    <a:pt x="184" y="327"/>
                  </a:cubicBezTo>
                  <a:lnTo>
                    <a:pt x="95" y="282"/>
                  </a:lnTo>
                  <a:cubicBezTo>
                    <a:pt x="80" y="276"/>
                    <a:pt x="62" y="282"/>
                    <a:pt x="53" y="300"/>
                  </a:cubicBezTo>
                  <a:lnTo>
                    <a:pt x="5" y="413"/>
                  </a:lnTo>
                  <a:cubicBezTo>
                    <a:pt x="0" y="428"/>
                    <a:pt x="5" y="446"/>
                    <a:pt x="23" y="454"/>
                  </a:cubicBezTo>
                  <a:lnTo>
                    <a:pt x="118" y="493"/>
                  </a:lnTo>
                  <a:cubicBezTo>
                    <a:pt x="133" y="499"/>
                    <a:pt x="145" y="508"/>
                    <a:pt x="145" y="511"/>
                  </a:cubicBezTo>
                  <a:cubicBezTo>
                    <a:pt x="145" y="514"/>
                    <a:pt x="142" y="532"/>
                    <a:pt x="142" y="547"/>
                  </a:cubicBezTo>
                  <a:lnTo>
                    <a:pt x="142" y="624"/>
                  </a:lnTo>
                  <a:cubicBezTo>
                    <a:pt x="142" y="642"/>
                    <a:pt x="145" y="657"/>
                    <a:pt x="145" y="660"/>
                  </a:cubicBezTo>
                  <a:cubicBezTo>
                    <a:pt x="145" y="663"/>
                    <a:pt x="133" y="671"/>
                    <a:pt x="118" y="677"/>
                  </a:cubicBezTo>
                  <a:lnTo>
                    <a:pt x="23" y="719"/>
                  </a:lnTo>
                  <a:cubicBezTo>
                    <a:pt x="8" y="725"/>
                    <a:pt x="0" y="743"/>
                    <a:pt x="5" y="761"/>
                  </a:cubicBezTo>
                  <a:lnTo>
                    <a:pt x="53" y="874"/>
                  </a:lnTo>
                  <a:cubicBezTo>
                    <a:pt x="59" y="888"/>
                    <a:pt x="77" y="897"/>
                    <a:pt x="95" y="891"/>
                  </a:cubicBezTo>
                  <a:lnTo>
                    <a:pt x="190" y="853"/>
                  </a:lnTo>
                  <a:cubicBezTo>
                    <a:pt x="205" y="847"/>
                    <a:pt x="219" y="844"/>
                    <a:pt x="222" y="847"/>
                  </a:cubicBezTo>
                  <a:cubicBezTo>
                    <a:pt x="225" y="850"/>
                    <a:pt x="234" y="862"/>
                    <a:pt x="246" y="877"/>
                  </a:cubicBezTo>
                  <a:lnTo>
                    <a:pt x="303" y="930"/>
                  </a:lnTo>
                  <a:cubicBezTo>
                    <a:pt x="315" y="942"/>
                    <a:pt x="329" y="951"/>
                    <a:pt x="332" y="954"/>
                  </a:cubicBezTo>
                  <a:cubicBezTo>
                    <a:pt x="335" y="957"/>
                    <a:pt x="332" y="972"/>
                    <a:pt x="326" y="986"/>
                  </a:cubicBezTo>
                  <a:lnTo>
                    <a:pt x="282" y="1076"/>
                  </a:lnTo>
                  <a:cubicBezTo>
                    <a:pt x="276" y="1091"/>
                    <a:pt x="282" y="1108"/>
                    <a:pt x="300" y="1117"/>
                  </a:cubicBezTo>
                  <a:lnTo>
                    <a:pt x="413" y="1165"/>
                  </a:lnTo>
                  <a:cubicBezTo>
                    <a:pt x="428" y="1171"/>
                    <a:pt x="445" y="1165"/>
                    <a:pt x="454" y="1147"/>
                  </a:cubicBezTo>
                  <a:lnTo>
                    <a:pt x="493" y="1052"/>
                  </a:lnTo>
                  <a:cubicBezTo>
                    <a:pt x="499" y="1037"/>
                    <a:pt x="508" y="1025"/>
                    <a:pt x="511" y="1025"/>
                  </a:cubicBezTo>
                  <a:cubicBezTo>
                    <a:pt x="514" y="1025"/>
                    <a:pt x="532" y="1028"/>
                    <a:pt x="546" y="1031"/>
                  </a:cubicBezTo>
                  <a:cubicBezTo>
                    <a:pt x="546" y="1031"/>
                    <a:pt x="561" y="1034"/>
                    <a:pt x="585" y="1034"/>
                  </a:cubicBezTo>
                  <a:cubicBezTo>
                    <a:pt x="609" y="1034"/>
                    <a:pt x="624" y="1031"/>
                    <a:pt x="624" y="1031"/>
                  </a:cubicBezTo>
                  <a:cubicBezTo>
                    <a:pt x="642" y="1028"/>
                    <a:pt x="656" y="1028"/>
                    <a:pt x="659" y="1025"/>
                  </a:cubicBezTo>
                  <a:cubicBezTo>
                    <a:pt x="662" y="1025"/>
                    <a:pt x="671" y="1037"/>
                    <a:pt x="677" y="1052"/>
                  </a:cubicBezTo>
                  <a:lnTo>
                    <a:pt x="716" y="1147"/>
                  </a:lnTo>
                  <a:cubicBezTo>
                    <a:pt x="722" y="1162"/>
                    <a:pt x="740" y="1171"/>
                    <a:pt x="757" y="1165"/>
                  </a:cubicBezTo>
                  <a:lnTo>
                    <a:pt x="870" y="1117"/>
                  </a:lnTo>
                  <a:cubicBezTo>
                    <a:pt x="885" y="1111"/>
                    <a:pt x="894" y="1093"/>
                    <a:pt x="888" y="1076"/>
                  </a:cubicBezTo>
                  <a:lnTo>
                    <a:pt x="850" y="981"/>
                  </a:lnTo>
                  <a:cubicBezTo>
                    <a:pt x="844" y="966"/>
                    <a:pt x="841" y="951"/>
                    <a:pt x="844" y="948"/>
                  </a:cubicBezTo>
                  <a:cubicBezTo>
                    <a:pt x="847" y="945"/>
                    <a:pt x="859" y="936"/>
                    <a:pt x="873" y="924"/>
                  </a:cubicBezTo>
                  <a:lnTo>
                    <a:pt x="930" y="868"/>
                  </a:lnTo>
                  <a:cubicBezTo>
                    <a:pt x="942" y="856"/>
                    <a:pt x="951" y="841"/>
                    <a:pt x="954" y="838"/>
                  </a:cubicBezTo>
                  <a:cubicBezTo>
                    <a:pt x="957" y="835"/>
                    <a:pt x="968" y="838"/>
                    <a:pt x="986" y="844"/>
                  </a:cubicBezTo>
                  <a:lnTo>
                    <a:pt x="1081" y="882"/>
                  </a:lnTo>
                  <a:cubicBezTo>
                    <a:pt x="1096" y="888"/>
                    <a:pt x="1114" y="882"/>
                    <a:pt x="1123" y="865"/>
                  </a:cubicBezTo>
                  <a:lnTo>
                    <a:pt x="1171" y="752"/>
                  </a:lnTo>
                  <a:cubicBezTo>
                    <a:pt x="1168" y="743"/>
                    <a:pt x="1162" y="725"/>
                    <a:pt x="1147" y="719"/>
                  </a:cubicBezTo>
                  <a:close/>
                  <a:moveTo>
                    <a:pt x="585" y="891"/>
                  </a:moveTo>
                  <a:cubicBezTo>
                    <a:pt x="416" y="891"/>
                    <a:pt x="279" y="755"/>
                    <a:pt x="279" y="585"/>
                  </a:cubicBezTo>
                  <a:cubicBezTo>
                    <a:pt x="279" y="416"/>
                    <a:pt x="416" y="279"/>
                    <a:pt x="585" y="279"/>
                  </a:cubicBezTo>
                  <a:cubicBezTo>
                    <a:pt x="754" y="279"/>
                    <a:pt x="891" y="416"/>
                    <a:pt x="891" y="585"/>
                  </a:cubicBezTo>
                  <a:cubicBezTo>
                    <a:pt x="891" y="755"/>
                    <a:pt x="754" y="891"/>
                    <a:pt x="585" y="891"/>
                  </a:cubicBez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107" name="Freeform 8">
              <a:extLst>
                <a:ext uri="{FF2B5EF4-FFF2-40B4-BE49-F238E27FC236}">
                  <a16:creationId xmlns:a16="http://schemas.microsoft.com/office/drawing/2014/main" id="{69BF10B6-D17D-4C7E-ADD4-DCAA20F420FE}"/>
                </a:ext>
              </a:extLst>
            </p:cNvPr>
            <p:cNvSpPr>
              <a:spLocks noEditPoints="1"/>
            </p:cNvSpPr>
            <p:nvPr/>
          </p:nvSpPr>
          <p:spPr bwMode="auto">
            <a:xfrm>
              <a:off x="4487831" y="3713728"/>
              <a:ext cx="322263" cy="280558"/>
            </a:xfrm>
            <a:custGeom>
              <a:avLst/>
              <a:gdLst>
                <a:gd name="T0" fmla="*/ 1052 w 1171"/>
                <a:gd name="T1" fmla="*/ 680 h 1171"/>
                <a:gd name="T2" fmla="*/ 1028 w 1171"/>
                <a:gd name="T3" fmla="*/ 627 h 1171"/>
                <a:gd name="T4" fmla="*/ 1025 w 1171"/>
                <a:gd name="T5" fmla="*/ 514 h 1171"/>
                <a:gd name="T6" fmla="*/ 1147 w 1171"/>
                <a:gd name="T7" fmla="*/ 457 h 1171"/>
                <a:gd name="T8" fmla="*/ 1117 w 1171"/>
                <a:gd name="T9" fmla="*/ 303 h 1171"/>
                <a:gd name="T10" fmla="*/ 980 w 1171"/>
                <a:gd name="T11" fmla="*/ 324 h 1171"/>
                <a:gd name="T12" fmla="*/ 924 w 1171"/>
                <a:gd name="T13" fmla="*/ 300 h 1171"/>
                <a:gd name="T14" fmla="*/ 841 w 1171"/>
                <a:gd name="T15" fmla="*/ 223 h 1171"/>
                <a:gd name="T16" fmla="*/ 885 w 1171"/>
                <a:gd name="T17" fmla="*/ 95 h 1171"/>
                <a:gd name="T18" fmla="*/ 754 w 1171"/>
                <a:gd name="T19" fmla="*/ 6 h 1171"/>
                <a:gd name="T20" fmla="*/ 674 w 1171"/>
                <a:gd name="T21" fmla="*/ 119 h 1171"/>
                <a:gd name="T22" fmla="*/ 621 w 1171"/>
                <a:gd name="T23" fmla="*/ 139 h 1171"/>
                <a:gd name="T24" fmla="*/ 543 w 1171"/>
                <a:gd name="T25" fmla="*/ 139 h 1171"/>
                <a:gd name="T26" fmla="*/ 490 w 1171"/>
                <a:gd name="T27" fmla="*/ 119 h 1171"/>
                <a:gd name="T28" fmla="*/ 410 w 1171"/>
                <a:gd name="T29" fmla="*/ 6 h 1171"/>
                <a:gd name="T30" fmla="*/ 279 w 1171"/>
                <a:gd name="T31" fmla="*/ 95 h 1171"/>
                <a:gd name="T32" fmla="*/ 324 w 1171"/>
                <a:gd name="T33" fmla="*/ 223 h 1171"/>
                <a:gd name="T34" fmla="*/ 240 w 1171"/>
                <a:gd name="T35" fmla="*/ 303 h 1171"/>
                <a:gd name="T36" fmla="*/ 184 w 1171"/>
                <a:gd name="T37" fmla="*/ 327 h 1171"/>
                <a:gd name="T38" fmla="*/ 53 w 1171"/>
                <a:gd name="T39" fmla="*/ 300 h 1171"/>
                <a:gd name="T40" fmla="*/ 23 w 1171"/>
                <a:gd name="T41" fmla="*/ 454 h 1171"/>
                <a:gd name="T42" fmla="*/ 145 w 1171"/>
                <a:gd name="T43" fmla="*/ 511 h 1171"/>
                <a:gd name="T44" fmla="*/ 142 w 1171"/>
                <a:gd name="T45" fmla="*/ 624 h 1171"/>
                <a:gd name="T46" fmla="*/ 118 w 1171"/>
                <a:gd name="T47" fmla="*/ 677 h 1171"/>
                <a:gd name="T48" fmla="*/ 5 w 1171"/>
                <a:gd name="T49" fmla="*/ 761 h 1171"/>
                <a:gd name="T50" fmla="*/ 95 w 1171"/>
                <a:gd name="T51" fmla="*/ 891 h 1171"/>
                <a:gd name="T52" fmla="*/ 222 w 1171"/>
                <a:gd name="T53" fmla="*/ 847 h 1171"/>
                <a:gd name="T54" fmla="*/ 303 w 1171"/>
                <a:gd name="T55" fmla="*/ 930 h 1171"/>
                <a:gd name="T56" fmla="*/ 326 w 1171"/>
                <a:gd name="T57" fmla="*/ 986 h 1171"/>
                <a:gd name="T58" fmla="*/ 300 w 1171"/>
                <a:gd name="T59" fmla="*/ 1117 h 1171"/>
                <a:gd name="T60" fmla="*/ 454 w 1171"/>
                <a:gd name="T61" fmla="*/ 1147 h 1171"/>
                <a:gd name="T62" fmla="*/ 511 w 1171"/>
                <a:gd name="T63" fmla="*/ 1025 h 1171"/>
                <a:gd name="T64" fmla="*/ 585 w 1171"/>
                <a:gd name="T65" fmla="*/ 1034 h 1171"/>
                <a:gd name="T66" fmla="*/ 659 w 1171"/>
                <a:gd name="T67" fmla="*/ 1025 h 1171"/>
                <a:gd name="T68" fmla="*/ 716 w 1171"/>
                <a:gd name="T69" fmla="*/ 1147 h 1171"/>
                <a:gd name="T70" fmla="*/ 870 w 1171"/>
                <a:gd name="T71" fmla="*/ 1117 h 1171"/>
                <a:gd name="T72" fmla="*/ 850 w 1171"/>
                <a:gd name="T73" fmla="*/ 981 h 1171"/>
                <a:gd name="T74" fmla="*/ 873 w 1171"/>
                <a:gd name="T75" fmla="*/ 924 h 1171"/>
                <a:gd name="T76" fmla="*/ 954 w 1171"/>
                <a:gd name="T77" fmla="*/ 838 h 1171"/>
                <a:gd name="T78" fmla="*/ 1081 w 1171"/>
                <a:gd name="T79" fmla="*/ 882 h 1171"/>
                <a:gd name="T80" fmla="*/ 1171 w 1171"/>
                <a:gd name="T81" fmla="*/ 752 h 1171"/>
                <a:gd name="T82" fmla="*/ 585 w 1171"/>
                <a:gd name="T83" fmla="*/ 891 h 1171"/>
                <a:gd name="T84" fmla="*/ 585 w 1171"/>
                <a:gd name="T85" fmla="*/ 279 h 1171"/>
                <a:gd name="T86" fmla="*/ 585 w 1171"/>
                <a:gd name="T87" fmla="*/ 89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1" h="1171">
                  <a:moveTo>
                    <a:pt x="1147" y="719"/>
                  </a:moveTo>
                  <a:lnTo>
                    <a:pt x="1052" y="680"/>
                  </a:lnTo>
                  <a:cubicBezTo>
                    <a:pt x="1037" y="674"/>
                    <a:pt x="1025" y="665"/>
                    <a:pt x="1025" y="663"/>
                  </a:cubicBezTo>
                  <a:cubicBezTo>
                    <a:pt x="1025" y="660"/>
                    <a:pt x="1028" y="642"/>
                    <a:pt x="1028" y="627"/>
                  </a:cubicBezTo>
                  <a:lnTo>
                    <a:pt x="1028" y="550"/>
                  </a:lnTo>
                  <a:cubicBezTo>
                    <a:pt x="1028" y="532"/>
                    <a:pt x="1025" y="517"/>
                    <a:pt x="1025" y="514"/>
                  </a:cubicBezTo>
                  <a:cubicBezTo>
                    <a:pt x="1025" y="511"/>
                    <a:pt x="1037" y="502"/>
                    <a:pt x="1052" y="496"/>
                  </a:cubicBezTo>
                  <a:lnTo>
                    <a:pt x="1147" y="457"/>
                  </a:lnTo>
                  <a:cubicBezTo>
                    <a:pt x="1162" y="451"/>
                    <a:pt x="1171" y="434"/>
                    <a:pt x="1165" y="416"/>
                  </a:cubicBezTo>
                  <a:lnTo>
                    <a:pt x="1117" y="303"/>
                  </a:lnTo>
                  <a:cubicBezTo>
                    <a:pt x="1111" y="288"/>
                    <a:pt x="1093" y="279"/>
                    <a:pt x="1075" y="285"/>
                  </a:cubicBezTo>
                  <a:lnTo>
                    <a:pt x="980" y="324"/>
                  </a:lnTo>
                  <a:cubicBezTo>
                    <a:pt x="966" y="330"/>
                    <a:pt x="951" y="333"/>
                    <a:pt x="948" y="330"/>
                  </a:cubicBezTo>
                  <a:cubicBezTo>
                    <a:pt x="945" y="327"/>
                    <a:pt x="936" y="315"/>
                    <a:pt x="924" y="300"/>
                  </a:cubicBezTo>
                  <a:lnTo>
                    <a:pt x="867" y="246"/>
                  </a:lnTo>
                  <a:cubicBezTo>
                    <a:pt x="856" y="235"/>
                    <a:pt x="841" y="226"/>
                    <a:pt x="841" y="223"/>
                  </a:cubicBezTo>
                  <a:cubicBezTo>
                    <a:pt x="838" y="220"/>
                    <a:pt x="841" y="208"/>
                    <a:pt x="847" y="190"/>
                  </a:cubicBezTo>
                  <a:lnTo>
                    <a:pt x="885" y="95"/>
                  </a:lnTo>
                  <a:cubicBezTo>
                    <a:pt x="891" y="80"/>
                    <a:pt x="885" y="62"/>
                    <a:pt x="867" y="53"/>
                  </a:cubicBezTo>
                  <a:lnTo>
                    <a:pt x="754" y="6"/>
                  </a:lnTo>
                  <a:cubicBezTo>
                    <a:pt x="740" y="0"/>
                    <a:pt x="722" y="6"/>
                    <a:pt x="713" y="24"/>
                  </a:cubicBezTo>
                  <a:lnTo>
                    <a:pt x="674" y="119"/>
                  </a:lnTo>
                  <a:cubicBezTo>
                    <a:pt x="668" y="133"/>
                    <a:pt x="659" y="145"/>
                    <a:pt x="656" y="145"/>
                  </a:cubicBezTo>
                  <a:cubicBezTo>
                    <a:pt x="653" y="145"/>
                    <a:pt x="636" y="142"/>
                    <a:pt x="621" y="139"/>
                  </a:cubicBezTo>
                  <a:cubicBezTo>
                    <a:pt x="621" y="139"/>
                    <a:pt x="606" y="136"/>
                    <a:pt x="582" y="136"/>
                  </a:cubicBezTo>
                  <a:cubicBezTo>
                    <a:pt x="558" y="136"/>
                    <a:pt x="543" y="139"/>
                    <a:pt x="543" y="139"/>
                  </a:cubicBezTo>
                  <a:cubicBezTo>
                    <a:pt x="526" y="142"/>
                    <a:pt x="511" y="142"/>
                    <a:pt x="508" y="145"/>
                  </a:cubicBezTo>
                  <a:cubicBezTo>
                    <a:pt x="505" y="145"/>
                    <a:pt x="496" y="133"/>
                    <a:pt x="490" y="119"/>
                  </a:cubicBezTo>
                  <a:lnTo>
                    <a:pt x="451" y="24"/>
                  </a:lnTo>
                  <a:cubicBezTo>
                    <a:pt x="445" y="9"/>
                    <a:pt x="428" y="0"/>
                    <a:pt x="410" y="6"/>
                  </a:cubicBezTo>
                  <a:lnTo>
                    <a:pt x="297" y="53"/>
                  </a:lnTo>
                  <a:cubicBezTo>
                    <a:pt x="282" y="59"/>
                    <a:pt x="273" y="77"/>
                    <a:pt x="279" y="95"/>
                  </a:cubicBezTo>
                  <a:lnTo>
                    <a:pt x="318" y="190"/>
                  </a:lnTo>
                  <a:cubicBezTo>
                    <a:pt x="324" y="205"/>
                    <a:pt x="326" y="220"/>
                    <a:pt x="324" y="223"/>
                  </a:cubicBezTo>
                  <a:cubicBezTo>
                    <a:pt x="321" y="226"/>
                    <a:pt x="309" y="235"/>
                    <a:pt x="297" y="246"/>
                  </a:cubicBezTo>
                  <a:lnTo>
                    <a:pt x="240" y="303"/>
                  </a:lnTo>
                  <a:cubicBezTo>
                    <a:pt x="228" y="315"/>
                    <a:pt x="219" y="330"/>
                    <a:pt x="217" y="333"/>
                  </a:cubicBezTo>
                  <a:cubicBezTo>
                    <a:pt x="214" y="336"/>
                    <a:pt x="202" y="333"/>
                    <a:pt x="184" y="327"/>
                  </a:cubicBezTo>
                  <a:lnTo>
                    <a:pt x="95" y="282"/>
                  </a:lnTo>
                  <a:cubicBezTo>
                    <a:pt x="80" y="276"/>
                    <a:pt x="62" y="282"/>
                    <a:pt x="53" y="300"/>
                  </a:cubicBezTo>
                  <a:lnTo>
                    <a:pt x="5" y="413"/>
                  </a:lnTo>
                  <a:cubicBezTo>
                    <a:pt x="0" y="428"/>
                    <a:pt x="5" y="446"/>
                    <a:pt x="23" y="454"/>
                  </a:cubicBezTo>
                  <a:lnTo>
                    <a:pt x="118" y="493"/>
                  </a:lnTo>
                  <a:cubicBezTo>
                    <a:pt x="133" y="499"/>
                    <a:pt x="145" y="508"/>
                    <a:pt x="145" y="511"/>
                  </a:cubicBezTo>
                  <a:cubicBezTo>
                    <a:pt x="145" y="514"/>
                    <a:pt x="142" y="532"/>
                    <a:pt x="142" y="547"/>
                  </a:cubicBezTo>
                  <a:lnTo>
                    <a:pt x="142" y="624"/>
                  </a:lnTo>
                  <a:cubicBezTo>
                    <a:pt x="142" y="642"/>
                    <a:pt x="145" y="657"/>
                    <a:pt x="145" y="660"/>
                  </a:cubicBezTo>
                  <a:cubicBezTo>
                    <a:pt x="145" y="663"/>
                    <a:pt x="133" y="671"/>
                    <a:pt x="118" y="677"/>
                  </a:cubicBezTo>
                  <a:lnTo>
                    <a:pt x="23" y="719"/>
                  </a:lnTo>
                  <a:cubicBezTo>
                    <a:pt x="8" y="725"/>
                    <a:pt x="0" y="743"/>
                    <a:pt x="5" y="761"/>
                  </a:cubicBezTo>
                  <a:lnTo>
                    <a:pt x="53" y="874"/>
                  </a:lnTo>
                  <a:cubicBezTo>
                    <a:pt x="59" y="888"/>
                    <a:pt x="77" y="897"/>
                    <a:pt x="95" y="891"/>
                  </a:cubicBezTo>
                  <a:lnTo>
                    <a:pt x="190" y="853"/>
                  </a:lnTo>
                  <a:cubicBezTo>
                    <a:pt x="205" y="847"/>
                    <a:pt x="219" y="844"/>
                    <a:pt x="222" y="847"/>
                  </a:cubicBezTo>
                  <a:cubicBezTo>
                    <a:pt x="225" y="850"/>
                    <a:pt x="234" y="862"/>
                    <a:pt x="246" y="877"/>
                  </a:cubicBezTo>
                  <a:lnTo>
                    <a:pt x="303" y="930"/>
                  </a:lnTo>
                  <a:cubicBezTo>
                    <a:pt x="315" y="942"/>
                    <a:pt x="329" y="951"/>
                    <a:pt x="332" y="954"/>
                  </a:cubicBezTo>
                  <a:cubicBezTo>
                    <a:pt x="335" y="957"/>
                    <a:pt x="332" y="972"/>
                    <a:pt x="326" y="986"/>
                  </a:cubicBezTo>
                  <a:lnTo>
                    <a:pt x="282" y="1076"/>
                  </a:lnTo>
                  <a:cubicBezTo>
                    <a:pt x="276" y="1091"/>
                    <a:pt x="282" y="1108"/>
                    <a:pt x="300" y="1117"/>
                  </a:cubicBezTo>
                  <a:lnTo>
                    <a:pt x="413" y="1165"/>
                  </a:lnTo>
                  <a:cubicBezTo>
                    <a:pt x="428" y="1171"/>
                    <a:pt x="445" y="1165"/>
                    <a:pt x="454" y="1147"/>
                  </a:cubicBezTo>
                  <a:lnTo>
                    <a:pt x="493" y="1052"/>
                  </a:lnTo>
                  <a:cubicBezTo>
                    <a:pt x="499" y="1037"/>
                    <a:pt x="508" y="1025"/>
                    <a:pt x="511" y="1025"/>
                  </a:cubicBezTo>
                  <a:cubicBezTo>
                    <a:pt x="514" y="1025"/>
                    <a:pt x="532" y="1028"/>
                    <a:pt x="546" y="1031"/>
                  </a:cubicBezTo>
                  <a:cubicBezTo>
                    <a:pt x="546" y="1031"/>
                    <a:pt x="561" y="1034"/>
                    <a:pt x="585" y="1034"/>
                  </a:cubicBezTo>
                  <a:cubicBezTo>
                    <a:pt x="609" y="1034"/>
                    <a:pt x="624" y="1031"/>
                    <a:pt x="624" y="1031"/>
                  </a:cubicBezTo>
                  <a:cubicBezTo>
                    <a:pt x="642" y="1028"/>
                    <a:pt x="656" y="1028"/>
                    <a:pt x="659" y="1025"/>
                  </a:cubicBezTo>
                  <a:cubicBezTo>
                    <a:pt x="662" y="1025"/>
                    <a:pt x="671" y="1037"/>
                    <a:pt x="677" y="1052"/>
                  </a:cubicBezTo>
                  <a:lnTo>
                    <a:pt x="716" y="1147"/>
                  </a:lnTo>
                  <a:cubicBezTo>
                    <a:pt x="722" y="1162"/>
                    <a:pt x="740" y="1171"/>
                    <a:pt x="757" y="1165"/>
                  </a:cubicBezTo>
                  <a:lnTo>
                    <a:pt x="870" y="1117"/>
                  </a:lnTo>
                  <a:cubicBezTo>
                    <a:pt x="885" y="1111"/>
                    <a:pt x="894" y="1093"/>
                    <a:pt x="888" y="1076"/>
                  </a:cubicBezTo>
                  <a:lnTo>
                    <a:pt x="850" y="981"/>
                  </a:lnTo>
                  <a:cubicBezTo>
                    <a:pt x="844" y="966"/>
                    <a:pt x="841" y="951"/>
                    <a:pt x="844" y="948"/>
                  </a:cubicBezTo>
                  <a:cubicBezTo>
                    <a:pt x="847" y="945"/>
                    <a:pt x="859" y="936"/>
                    <a:pt x="873" y="924"/>
                  </a:cubicBezTo>
                  <a:lnTo>
                    <a:pt x="930" y="868"/>
                  </a:lnTo>
                  <a:cubicBezTo>
                    <a:pt x="942" y="856"/>
                    <a:pt x="951" y="841"/>
                    <a:pt x="954" y="838"/>
                  </a:cubicBezTo>
                  <a:cubicBezTo>
                    <a:pt x="957" y="835"/>
                    <a:pt x="968" y="838"/>
                    <a:pt x="986" y="844"/>
                  </a:cubicBezTo>
                  <a:lnTo>
                    <a:pt x="1081" y="882"/>
                  </a:lnTo>
                  <a:cubicBezTo>
                    <a:pt x="1096" y="888"/>
                    <a:pt x="1114" y="882"/>
                    <a:pt x="1123" y="865"/>
                  </a:cubicBezTo>
                  <a:lnTo>
                    <a:pt x="1171" y="752"/>
                  </a:lnTo>
                  <a:cubicBezTo>
                    <a:pt x="1168" y="743"/>
                    <a:pt x="1162" y="725"/>
                    <a:pt x="1147" y="719"/>
                  </a:cubicBezTo>
                  <a:close/>
                  <a:moveTo>
                    <a:pt x="585" y="891"/>
                  </a:moveTo>
                  <a:cubicBezTo>
                    <a:pt x="416" y="891"/>
                    <a:pt x="279" y="755"/>
                    <a:pt x="279" y="585"/>
                  </a:cubicBezTo>
                  <a:cubicBezTo>
                    <a:pt x="279" y="416"/>
                    <a:pt x="416" y="279"/>
                    <a:pt x="585" y="279"/>
                  </a:cubicBezTo>
                  <a:cubicBezTo>
                    <a:pt x="754" y="279"/>
                    <a:pt x="891" y="416"/>
                    <a:pt x="891" y="585"/>
                  </a:cubicBezTo>
                  <a:cubicBezTo>
                    <a:pt x="891" y="755"/>
                    <a:pt x="754" y="891"/>
                    <a:pt x="585" y="891"/>
                  </a:cubicBez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sp>
        <p:nvSpPr>
          <p:cNvPr id="108" name="TextBox 107">
            <a:extLst>
              <a:ext uri="{FF2B5EF4-FFF2-40B4-BE49-F238E27FC236}">
                <a16:creationId xmlns:a16="http://schemas.microsoft.com/office/drawing/2014/main" id="{9B5D6E05-32BA-4CD5-A097-D0BB9789374A}"/>
              </a:ext>
            </a:extLst>
          </p:cNvPr>
          <p:cNvSpPr txBox="1"/>
          <p:nvPr/>
        </p:nvSpPr>
        <p:spPr>
          <a:xfrm>
            <a:off x="3211101" y="4430188"/>
            <a:ext cx="2656134" cy="1126462"/>
          </a:xfrm>
          <a:prstGeom prst="rect">
            <a:avLst/>
          </a:prstGeom>
          <a:noFill/>
        </p:spPr>
        <p:txBody>
          <a:bodyPr wrap="square" lIns="182880" tIns="146304" rIns="182880" bIns="146304" rtlCol="0">
            <a:spAutoFit/>
          </a:bodyPr>
          <a:lstStyle/>
          <a:p>
            <a:pPr>
              <a:lnSpc>
                <a:spcPct val="90000"/>
              </a:lnSpc>
              <a:spcAft>
                <a:spcPts val="600"/>
              </a:spcAft>
            </a:pPr>
            <a:r>
              <a:rPr lang="en-GB" sz="2000" dirty="0">
                <a:solidFill>
                  <a:srgbClr val="000000"/>
                </a:solidFill>
                <a:ea typeface="Segoe UI" pitchFamily="34" charset="0"/>
                <a:cs typeface="Segoe UI" pitchFamily="34" charset="0"/>
              </a:rPr>
              <a:t>Service account to run Azure AD Connect</a:t>
            </a:r>
          </a:p>
        </p:txBody>
      </p:sp>
      <p:sp>
        <p:nvSpPr>
          <p:cNvPr id="109" name="TextBox 108">
            <a:extLst>
              <a:ext uri="{FF2B5EF4-FFF2-40B4-BE49-F238E27FC236}">
                <a16:creationId xmlns:a16="http://schemas.microsoft.com/office/drawing/2014/main" id="{63619C90-CA92-4B94-B3A4-F7ACEF855757}"/>
              </a:ext>
            </a:extLst>
          </p:cNvPr>
          <p:cNvSpPr txBox="1"/>
          <p:nvPr/>
        </p:nvSpPr>
        <p:spPr>
          <a:xfrm>
            <a:off x="7156539" y="4346707"/>
            <a:ext cx="4155118" cy="871008"/>
          </a:xfrm>
          <a:prstGeom prst="rect">
            <a:avLst/>
          </a:prstGeom>
          <a:noFill/>
        </p:spPr>
        <p:txBody>
          <a:bodyPr wrap="square" lIns="182880" tIns="146304" rIns="182880" bIns="146304" rtlCol="0">
            <a:spAutoFit/>
          </a:bodyPr>
          <a:lstStyle/>
          <a:p>
            <a:pPr algn="l">
              <a:lnSpc>
                <a:spcPct val="90000"/>
              </a:lnSpc>
              <a:spcAft>
                <a:spcPts val="600"/>
              </a:spcAft>
            </a:pPr>
            <a:r>
              <a:rPr lang="en-GB" sz="1200" dirty="0">
                <a:solidFill>
                  <a:srgbClr val="000000"/>
                </a:solidFill>
                <a:ea typeface="Segoe UI" pitchFamily="34" charset="0"/>
                <a:cs typeface="Segoe UI" pitchFamily="34" charset="0"/>
              </a:rPr>
              <a:t>SQL Server 2012 Express </a:t>
            </a:r>
            <a:r>
              <a:rPr lang="en-GB" sz="1200" dirty="0" err="1">
                <a:solidFill>
                  <a:srgbClr val="000000"/>
                </a:solidFill>
                <a:ea typeface="Segoe UI" pitchFamily="34" charset="0"/>
                <a:cs typeface="Segoe UI" pitchFamily="34" charset="0"/>
              </a:rPr>
              <a:t>LocalDB</a:t>
            </a:r>
            <a:br>
              <a:rPr lang="en-GB" sz="1200" dirty="0">
                <a:solidFill>
                  <a:srgbClr val="000000"/>
                </a:solidFill>
                <a:ea typeface="Segoe UI" pitchFamily="34" charset="0"/>
                <a:cs typeface="Segoe UI" pitchFamily="34" charset="0"/>
              </a:rPr>
            </a:br>
            <a:r>
              <a:rPr lang="en-GB" sz="1200" dirty="0">
                <a:solidFill>
                  <a:srgbClr val="000000"/>
                </a:solidFill>
                <a:ea typeface="Segoe UI" pitchFamily="34" charset="0"/>
                <a:cs typeface="Segoe UI" pitchFamily="34" charset="0"/>
              </a:rPr>
              <a:t>or</a:t>
            </a:r>
          </a:p>
          <a:p>
            <a:pPr algn="l">
              <a:lnSpc>
                <a:spcPct val="90000"/>
              </a:lnSpc>
              <a:spcAft>
                <a:spcPts val="600"/>
              </a:spcAft>
            </a:pPr>
            <a:r>
              <a:rPr lang="en-GB" sz="1200" dirty="0">
                <a:solidFill>
                  <a:srgbClr val="000000"/>
                </a:solidFill>
                <a:ea typeface="Segoe UI" pitchFamily="34" charset="0"/>
                <a:cs typeface="Segoe UI" pitchFamily="34" charset="0"/>
              </a:rPr>
              <a:t>SQL Server 2008 or higher</a:t>
            </a:r>
          </a:p>
        </p:txBody>
      </p:sp>
      <p:grpSp>
        <p:nvGrpSpPr>
          <p:cNvPr id="110" name="Group 109">
            <a:extLst>
              <a:ext uri="{FF2B5EF4-FFF2-40B4-BE49-F238E27FC236}">
                <a16:creationId xmlns:a16="http://schemas.microsoft.com/office/drawing/2014/main" id="{11995DB6-8501-4888-9421-EFFEC51C6A36}"/>
              </a:ext>
            </a:extLst>
          </p:cNvPr>
          <p:cNvGrpSpPr/>
          <p:nvPr/>
        </p:nvGrpSpPr>
        <p:grpSpPr>
          <a:xfrm>
            <a:off x="4736319" y="1494553"/>
            <a:ext cx="1780768" cy="659671"/>
            <a:chOff x="2804535" y="5205841"/>
            <a:chExt cx="1780768" cy="659671"/>
          </a:xfrm>
        </p:grpSpPr>
        <p:sp>
          <p:nvSpPr>
            <p:cNvPr id="111" name="Rectangle 110">
              <a:extLst>
                <a:ext uri="{FF2B5EF4-FFF2-40B4-BE49-F238E27FC236}">
                  <a16:creationId xmlns:a16="http://schemas.microsoft.com/office/drawing/2014/main" id="{5EA861E3-3BD8-4ED9-818C-5C40FE119535}"/>
                </a:ext>
              </a:extLst>
            </p:cNvPr>
            <p:cNvSpPr/>
            <p:nvPr/>
          </p:nvSpPr>
          <p:spPr>
            <a:xfrm>
              <a:off x="2804535" y="5579280"/>
              <a:ext cx="1780768" cy="286232"/>
            </a:xfrm>
            <a:prstGeom prst="rect">
              <a:avLst/>
            </a:prstGeom>
          </p:spPr>
          <p:txBody>
            <a:bodyPr wrap="square">
              <a:spAutoFit/>
            </a:bodyPr>
            <a:lstStyle/>
            <a:p>
              <a:pPr defTabSz="895747">
                <a:lnSpc>
                  <a:spcPct val="90000"/>
                </a:lnSpc>
                <a:spcBef>
                  <a:spcPct val="0"/>
                </a:spcBef>
                <a:spcAft>
                  <a:spcPct val="0"/>
                </a:spcAft>
                <a:buSzPct val="80000"/>
                <a:defRPr/>
              </a:pPr>
              <a:r>
                <a:rPr lang="en-US" sz="1400" kern="0" dirty="0">
                  <a:solidFill>
                    <a:srgbClr val="505050"/>
                  </a:solidFill>
                  <a:ea typeface="ＭＳ Ｐゴシック" charset="0"/>
                  <a:cs typeface="Segoe UI Semibold" panose="020B0702040204020203" pitchFamily="34" charset="0"/>
                </a:rPr>
                <a:t>Azure AD Connect</a:t>
              </a:r>
            </a:p>
          </p:txBody>
        </p:sp>
        <p:grpSp>
          <p:nvGrpSpPr>
            <p:cNvPr id="112" name="Group 111">
              <a:extLst>
                <a:ext uri="{FF2B5EF4-FFF2-40B4-BE49-F238E27FC236}">
                  <a16:creationId xmlns:a16="http://schemas.microsoft.com/office/drawing/2014/main" id="{D8784802-C8A5-4755-97E3-3F348E81BCA3}"/>
                </a:ext>
              </a:extLst>
            </p:cNvPr>
            <p:cNvGrpSpPr/>
            <p:nvPr/>
          </p:nvGrpSpPr>
          <p:grpSpPr>
            <a:xfrm>
              <a:off x="3483502" y="5205841"/>
              <a:ext cx="422830" cy="404390"/>
              <a:chOff x="3708933" y="4809995"/>
              <a:chExt cx="661072" cy="632242"/>
            </a:xfrm>
          </p:grpSpPr>
          <p:sp useBgFill="1">
            <p:nvSpPr>
              <p:cNvPr id="113" name="Circle: Hollow 112">
                <a:extLst>
                  <a:ext uri="{FF2B5EF4-FFF2-40B4-BE49-F238E27FC236}">
                    <a16:creationId xmlns:a16="http://schemas.microsoft.com/office/drawing/2014/main" id="{6DE769A5-B4FD-4F3F-893C-9C51D39A75F8}"/>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lnSpc>
                    <a:spcPct val="90000"/>
                  </a:lnSpc>
                  <a:spcBef>
                    <a:spcPct val="0"/>
                  </a:spcBef>
                  <a:spcAft>
                    <a:spcPct val="0"/>
                  </a:spcAft>
                  <a:defRPr/>
                </a:pPr>
                <a:endParaRPr lang="en-US" sz="2400" kern="0" dirty="0" err="1">
                  <a:solidFill>
                    <a:srgbClr val="505050"/>
                  </a:solidFill>
                  <a:ea typeface="Segoe UI" pitchFamily="34" charset="0"/>
                  <a:cs typeface="Segoe UI" pitchFamily="34" charset="0"/>
                </a:endParaRPr>
              </a:p>
            </p:txBody>
          </p:sp>
          <p:sp>
            <p:nvSpPr>
              <p:cNvPr id="114" name="Freeform 31">
                <a:extLst>
                  <a:ext uri="{FF2B5EF4-FFF2-40B4-BE49-F238E27FC236}">
                    <a16:creationId xmlns:a16="http://schemas.microsoft.com/office/drawing/2014/main" id="{2805518E-D34C-4E65-AA6B-B72A83260C63}"/>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defTabSz="913782" fontAlgn="auto">
                  <a:defRPr/>
                </a:pPr>
                <a:endParaRPr lang="en-US" sz="1765" kern="0">
                  <a:solidFill>
                    <a:srgbClr val="505050"/>
                  </a:solidFill>
                  <a:ea typeface="ＭＳ Ｐゴシック" charset="0"/>
                </a:endParaRPr>
              </a:p>
            </p:txBody>
          </p:sp>
        </p:grpSp>
      </p:grpSp>
      <p:grpSp>
        <p:nvGrpSpPr>
          <p:cNvPr id="115" name="Group 114">
            <a:extLst>
              <a:ext uri="{FF2B5EF4-FFF2-40B4-BE49-F238E27FC236}">
                <a16:creationId xmlns:a16="http://schemas.microsoft.com/office/drawing/2014/main" id="{2A6FA719-F7AA-4697-92E4-C5515434E352}"/>
              </a:ext>
            </a:extLst>
          </p:cNvPr>
          <p:cNvGrpSpPr/>
          <p:nvPr/>
        </p:nvGrpSpPr>
        <p:grpSpPr>
          <a:xfrm>
            <a:off x="10282464" y="2217116"/>
            <a:ext cx="1882671" cy="1921155"/>
            <a:chOff x="8325382" y="3474930"/>
            <a:chExt cx="2276395" cy="2109715"/>
          </a:xfrm>
        </p:grpSpPr>
        <p:sp>
          <p:nvSpPr>
            <p:cNvPr id="116" name="Freeform 38">
              <a:extLst>
                <a:ext uri="{FF2B5EF4-FFF2-40B4-BE49-F238E27FC236}">
                  <a16:creationId xmlns:a16="http://schemas.microsoft.com/office/drawing/2014/main" id="{C12D4F2E-FEE3-4FC4-A51C-8B6BCE2E0504}"/>
                </a:ext>
              </a:extLst>
            </p:cNvPr>
            <p:cNvSpPr>
              <a:spLocks/>
            </p:cNvSpPr>
            <p:nvPr/>
          </p:nvSpPr>
          <p:spPr bwMode="auto">
            <a:xfrm>
              <a:off x="8401385" y="3474930"/>
              <a:ext cx="2200392" cy="1446878"/>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endParaRPr>
            </a:p>
          </p:txBody>
        </p:sp>
        <p:pic>
          <p:nvPicPr>
            <p:cNvPr id="117" name="Picture 116">
              <a:extLst>
                <a:ext uri="{FF2B5EF4-FFF2-40B4-BE49-F238E27FC236}">
                  <a16:creationId xmlns:a16="http://schemas.microsoft.com/office/drawing/2014/main" id="{DEE7F61B-65F9-4C73-BB67-4A1031E542E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12239" y="3855760"/>
              <a:ext cx="851938" cy="851939"/>
            </a:xfrm>
            <a:prstGeom prst="rect">
              <a:avLst/>
            </a:prstGeom>
          </p:spPr>
        </p:pic>
        <p:sp>
          <p:nvSpPr>
            <p:cNvPr id="118" name="Rectangle 117">
              <a:extLst>
                <a:ext uri="{FF2B5EF4-FFF2-40B4-BE49-F238E27FC236}">
                  <a16:creationId xmlns:a16="http://schemas.microsoft.com/office/drawing/2014/main" id="{E850ECCC-A4DE-4E29-83BF-23FD24CFFE94}"/>
                </a:ext>
              </a:extLst>
            </p:cNvPr>
            <p:cNvSpPr/>
            <p:nvPr/>
          </p:nvSpPr>
          <p:spPr>
            <a:xfrm>
              <a:off x="8643532" y="4993714"/>
              <a:ext cx="1800493" cy="590931"/>
            </a:xfrm>
            <a:prstGeom prst="rect">
              <a:avLst/>
            </a:prstGeom>
          </p:spPr>
          <p:txBody>
            <a:bodyPr wrap="none">
              <a:spAutoFit/>
            </a:bodyPr>
            <a:lstStyle/>
            <a:p>
              <a:pPr marL="0" marR="0" lvl="0" indent="0" defTabSz="895747" eaLnBrk="1" fontAlgn="auto"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Microsoft Azure</a:t>
              </a:r>
              <a:br>
                <a:rPr kumimoji="0" lang="en-US" sz="1800" b="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br>
              <a:r>
                <a:rPr kumimoji="0" lang="en-US" sz="1800" b="0" i="0" u="none" strike="noStrike" kern="0" cap="none" spc="0" normalizeH="0" baseline="0" noProof="0" dirty="0">
                  <a:ln>
                    <a:noFill/>
                  </a:ln>
                  <a:solidFill>
                    <a:srgbClr val="505050"/>
                  </a:solidFill>
                  <a:effectLst/>
                  <a:uLnTx/>
                  <a:uFillTx/>
                  <a:ea typeface="ＭＳ Ｐゴシック" charset="0"/>
                  <a:cs typeface="Segoe UI Semibold" panose="020B0702040204020203" pitchFamily="34" charset="0"/>
                </a:rPr>
                <a:t>Active Directory</a:t>
              </a:r>
            </a:p>
          </p:txBody>
        </p:sp>
        <p:sp>
          <p:nvSpPr>
            <p:cNvPr id="119" name="Freeform: Shape 118">
              <a:extLst>
                <a:ext uri="{FF2B5EF4-FFF2-40B4-BE49-F238E27FC236}">
                  <a16:creationId xmlns:a16="http://schemas.microsoft.com/office/drawing/2014/main" id="{6A78F95E-44ED-4805-9EA4-4D3F20F56147}"/>
                </a:ext>
              </a:extLst>
            </p:cNvPr>
            <p:cNvSpPr/>
            <p:nvPr/>
          </p:nvSpPr>
          <p:spPr bwMode="auto">
            <a:xfrm>
              <a:off x="8325382" y="3626645"/>
              <a:ext cx="2198111" cy="129483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59666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E8234D-1F36-4880-BA5B-C75640BEA890}"/>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8</a:t>
            </a:fld>
            <a:endParaRPr lang="en-US" dirty="0"/>
          </a:p>
        </p:txBody>
      </p:sp>
      <p:sp>
        <p:nvSpPr>
          <p:cNvPr id="3" name="Text Placeholder 2">
            <a:extLst>
              <a:ext uri="{FF2B5EF4-FFF2-40B4-BE49-F238E27FC236}">
                <a16:creationId xmlns:a16="http://schemas.microsoft.com/office/drawing/2014/main" id="{735019F1-FA51-4A3A-AC61-2F7F201F1A6F}"/>
              </a:ext>
            </a:extLst>
          </p:cNvPr>
          <p:cNvSpPr>
            <a:spLocks noGrp="1"/>
          </p:cNvSpPr>
          <p:nvPr>
            <p:ph type="body" sz="quarter" idx="13"/>
          </p:nvPr>
        </p:nvSpPr>
        <p:spPr/>
        <p:txBody>
          <a:bodyPr/>
          <a:lstStyle/>
          <a:p>
            <a:r>
              <a:rPr lang="en-US" dirty="0"/>
              <a:t>Azure AD Connect / key object “properties”: </a:t>
            </a:r>
            <a:r>
              <a:rPr lang="en-US" b="1" dirty="0"/>
              <a:t>Source Anchor</a:t>
            </a:r>
            <a:endParaRPr lang="fr-FR" dirty="0"/>
          </a:p>
        </p:txBody>
      </p:sp>
      <p:sp>
        <p:nvSpPr>
          <p:cNvPr id="4" name="Rectangle 3">
            <a:extLst>
              <a:ext uri="{FF2B5EF4-FFF2-40B4-BE49-F238E27FC236}">
                <a16:creationId xmlns:a16="http://schemas.microsoft.com/office/drawing/2014/main" id="{A3A7AC24-7A84-4614-9985-278A53CC866C}"/>
              </a:ext>
            </a:extLst>
          </p:cNvPr>
          <p:cNvSpPr/>
          <p:nvPr/>
        </p:nvSpPr>
        <p:spPr>
          <a:xfrm>
            <a:off x="640457" y="1842312"/>
            <a:ext cx="7223677" cy="5016758"/>
          </a:xfrm>
          <a:prstGeom prst="rect">
            <a:avLst/>
          </a:prstGeom>
        </p:spPr>
        <p:txBody>
          <a:bodyPr wrap="square">
            <a:spAutoFit/>
          </a:bodyPr>
          <a:lstStyle/>
          <a:p>
            <a:pPr marL="285750" indent="-285750" algn="l">
              <a:buFont typeface="Wingdings" panose="05000000000000000000" pitchFamily="2" charset="2"/>
              <a:buChar char="§"/>
            </a:pPr>
            <a:r>
              <a:rPr lang="en-US" sz="1600" dirty="0"/>
              <a:t>It’s important to understand </a:t>
            </a:r>
            <a:r>
              <a:rPr lang="en-US" sz="1600" b="1" dirty="0" err="1"/>
              <a:t>SourceAnchor</a:t>
            </a:r>
            <a:r>
              <a:rPr lang="en-US" sz="1600" b="1" dirty="0"/>
              <a:t> </a:t>
            </a:r>
            <a:r>
              <a:rPr lang="en-US" sz="1600" dirty="0"/>
              <a:t>((aka </a:t>
            </a:r>
            <a:r>
              <a:rPr lang="en-US" sz="1600" dirty="0" err="1"/>
              <a:t>ImmutableID</a:t>
            </a:r>
            <a:r>
              <a:rPr lang="en-US" sz="1600" dirty="0"/>
              <a:t> ) :</a:t>
            </a:r>
          </a:p>
          <a:p>
            <a:pPr marL="831160" lvl="2" indent="-291436" algn="l">
              <a:buFont typeface="Wingdings" panose="05000000000000000000" pitchFamily="2" charset="2"/>
              <a:buChar char="§"/>
            </a:pPr>
            <a:r>
              <a:rPr lang="en-US" sz="1600" dirty="0"/>
              <a:t>Immutable in Azure AD</a:t>
            </a:r>
          </a:p>
          <a:p>
            <a:pPr marL="1370885" lvl="3" indent="-291436" algn="l">
              <a:buFont typeface="Wingdings" panose="05000000000000000000" pitchFamily="2" charset="2"/>
              <a:buChar char="§"/>
            </a:pPr>
            <a:r>
              <a:rPr lang="en-US" sz="1600" b="1" dirty="0"/>
              <a:t>Used as the immutable identifier for any given object that is synchronized between on-premises and Azure AD</a:t>
            </a:r>
            <a:endParaRPr lang="en-US" sz="1600" dirty="0"/>
          </a:p>
          <a:p>
            <a:pPr marL="831160" lvl="2" indent="-291436" algn="l">
              <a:buFont typeface="Wingdings" panose="05000000000000000000" pitchFamily="2" charset="2"/>
              <a:buChar char="§"/>
            </a:pPr>
            <a:endParaRPr lang="en-US" sz="1600" dirty="0"/>
          </a:p>
          <a:p>
            <a:pPr marL="831160" lvl="2" indent="-291436" algn="l">
              <a:buFont typeface="Wingdings" panose="05000000000000000000" pitchFamily="2" charset="2"/>
              <a:buChar char="§"/>
            </a:pPr>
            <a:r>
              <a:rPr lang="en-US" sz="1600" dirty="0"/>
              <a:t>Unique identifier based on AD </a:t>
            </a:r>
            <a:r>
              <a:rPr lang="en-US" sz="1600" dirty="0" err="1"/>
              <a:t>ObjectGUID</a:t>
            </a:r>
            <a:r>
              <a:rPr lang="en-US" sz="1600" dirty="0"/>
              <a:t> (by default ! )</a:t>
            </a:r>
          </a:p>
          <a:p>
            <a:pPr marL="539724" lvl="2" algn="l"/>
            <a:endParaRPr lang="en-US" sz="1600" u="sng" dirty="0"/>
          </a:p>
          <a:p>
            <a:pPr marL="831160" lvl="2" indent="-291436" algn="l">
              <a:buFont typeface="Wingdings" panose="05000000000000000000" pitchFamily="2" charset="2"/>
              <a:buChar char="§"/>
            </a:pPr>
            <a:r>
              <a:rPr lang="en-US" sz="1600" u="sng" dirty="0">
                <a:solidFill>
                  <a:srgbClr val="0070C0"/>
                </a:solidFill>
              </a:rPr>
              <a:t>Basis for the relationship </a:t>
            </a:r>
            <a:r>
              <a:rPr lang="en-US" sz="1600" dirty="0">
                <a:solidFill>
                  <a:srgbClr val="0070C0"/>
                </a:solidFill>
              </a:rPr>
              <a:t>between AD DS objects and Azure AD objects.</a:t>
            </a:r>
          </a:p>
          <a:p>
            <a:pPr marL="831160" lvl="2" indent="-291436" algn="l">
              <a:buFont typeface="Wingdings" panose="05000000000000000000" pitchFamily="2" charset="2"/>
              <a:buChar char="§"/>
            </a:pPr>
            <a:endParaRPr lang="en-US" sz="1600" dirty="0"/>
          </a:p>
          <a:p>
            <a:pPr marL="291436" lvl="1" indent="-291436" algn="l">
              <a:buFont typeface="Wingdings" panose="05000000000000000000" pitchFamily="2" charset="2"/>
              <a:buChar char="§"/>
            </a:pPr>
            <a:r>
              <a:rPr lang="en-US" sz="1600" dirty="0"/>
              <a:t>AAD Connect defaulted to using </a:t>
            </a:r>
            <a:r>
              <a:rPr lang="en-US" sz="1600" dirty="0" err="1"/>
              <a:t>ObjectGUID</a:t>
            </a:r>
            <a:endParaRPr lang="en-US" sz="1600" dirty="0"/>
          </a:p>
          <a:p>
            <a:pPr marL="831160" lvl="2" indent="-291436" algn="l">
              <a:buFont typeface="Wingdings" panose="05000000000000000000" pitchFamily="2" charset="2"/>
              <a:buChar char="§"/>
            </a:pPr>
            <a:r>
              <a:rPr lang="en-US" sz="1600" dirty="0"/>
              <a:t>April release of AAD Connect now uses </a:t>
            </a:r>
            <a:r>
              <a:rPr lang="en-US" sz="1600" b="1" dirty="0" err="1"/>
              <a:t>msDS-ConsistencyGuid</a:t>
            </a:r>
            <a:endParaRPr lang="en-US" sz="1600" b="1" dirty="0"/>
          </a:p>
          <a:p>
            <a:pPr marL="831160" lvl="2" indent="-291436" algn="l">
              <a:buFont typeface="Wingdings" panose="05000000000000000000" pitchFamily="2" charset="2"/>
              <a:buChar char="§"/>
            </a:pPr>
            <a:r>
              <a:rPr lang="en-US" sz="1600" dirty="0"/>
              <a:t>AAD Connect writes its </a:t>
            </a:r>
            <a:r>
              <a:rPr lang="en-US" sz="1600" dirty="0" err="1"/>
              <a:t>objectGUID</a:t>
            </a:r>
            <a:r>
              <a:rPr lang="en-US" sz="1600" dirty="0"/>
              <a:t> value to the </a:t>
            </a:r>
            <a:r>
              <a:rPr lang="en-US" sz="1600" dirty="0" err="1"/>
              <a:t>msDS-ConsistencyGuid</a:t>
            </a:r>
            <a:r>
              <a:rPr lang="en-US" sz="1600" dirty="0"/>
              <a:t> attribute</a:t>
            </a:r>
          </a:p>
          <a:p>
            <a:pPr marL="1370885" lvl="3" indent="-291436" algn="l">
              <a:buFont typeface="Wingdings" panose="05000000000000000000" pitchFamily="2" charset="2"/>
              <a:buChar char="§"/>
            </a:pPr>
            <a:r>
              <a:rPr lang="en-US" sz="1600" dirty="0"/>
              <a:t>* Only if </a:t>
            </a:r>
            <a:r>
              <a:rPr lang="en-US" sz="1600" dirty="0" err="1"/>
              <a:t>msDS-ConsistencyGuid</a:t>
            </a:r>
            <a:r>
              <a:rPr lang="en-US" sz="1600" dirty="0"/>
              <a:t> is NULL</a:t>
            </a:r>
            <a:br>
              <a:rPr lang="en-US" sz="1600" dirty="0"/>
            </a:br>
            <a:endParaRPr lang="en-US" sz="1600" dirty="0"/>
          </a:p>
          <a:p>
            <a:pPr marL="831160" lvl="2" indent="-291436" algn="l">
              <a:buFont typeface="Wingdings" panose="05000000000000000000" pitchFamily="2" charset="2"/>
              <a:buChar char="§"/>
            </a:pPr>
            <a:r>
              <a:rPr lang="en-US" sz="1600" dirty="0"/>
              <a:t>Allows a user to move between forests without creating a duplicate in Azure AD</a:t>
            </a:r>
          </a:p>
          <a:p>
            <a:pPr marL="831160" lvl="2" indent="-291436" algn="l">
              <a:buFont typeface="Wingdings" panose="05000000000000000000" pitchFamily="2" charset="2"/>
              <a:buChar char="§"/>
            </a:pPr>
            <a:r>
              <a:rPr lang="en-US" sz="1600" dirty="0"/>
              <a:t>We refer to this as the “</a:t>
            </a:r>
            <a:r>
              <a:rPr lang="en-US" sz="1600" dirty="0" err="1"/>
              <a:t>ConsistencyGUID</a:t>
            </a:r>
            <a:r>
              <a:rPr lang="en-US" sz="1600" dirty="0"/>
              <a:t>”</a:t>
            </a:r>
          </a:p>
          <a:p>
            <a:pPr marL="291436" lvl="1" indent="-291436" algn="l">
              <a:buFont typeface="Wingdings" panose="05000000000000000000" pitchFamily="2" charset="2"/>
              <a:buChar char="§"/>
            </a:pPr>
            <a:endParaRPr lang="en-US" sz="1600" dirty="0">
              <a:solidFill>
                <a:srgbClr val="0070C0"/>
              </a:solidFill>
            </a:endParaRPr>
          </a:p>
        </p:txBody>
      </p:sp>
      <p:sp>
        <p:nvSpPr>
          <p:cNvPr id="10" name="Rectangle 9">
            <a:extLst>
              <a:ext uri="{FF2B5EF4-FFF2-40B4-BE49-F238E27FC236}">
                <a16:creationId xmlns:a16="http://schemas.microsoft.com/office/drawing/2014/main" id="{DA933D8A-1082-4C30-92A7-D40CD2AB29A9}"/>
              </a:ext>
            </a:extLst>
          </p:cNvPr>
          <p:cNvSpPr/>
          <p:nvPr/>
        </p:nvSpPr>
        <p:spPr>
          <a:xfrm>
            <a:off x="7955591" y="2025570"/>
            <a:ext cx="3469682" cy="621736"/>
          </a:xfrm>
          <a:prstGeom prst="rect">
            <a:avLst/>
          </a:prstGeom>
          <a:solidFill>
            <a:srgbClr val="002050">
              <a:lumMod val="90000"/>
              <a:lumOff val="1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prstClr val="white"/>
                </a:solidFill>
                <a:effectLst/>
                <a:uLnTx/>
                <a:uFillTx/>
                <a:latin typeface="Segoe UI"/>
                <a:ea typeface="+mn-ea"/>
                <a:cs typeface="+mn-cs"/>
              </a:rPr>
              <a:t>AD </a:t>
            </a:r>
            <a:r>
              <a:rPr kumimoji="0" lang="en-US" sz="1836" b="0" i="0" u="none" strike="noStrike" kern="0" cap="none" spc="0" normalizeH="0" baseline="0" noProof="0" dirty="0" err="1">
                <a:ln>
                  <a:noFill/>
                </a:ln>
                <a:solidFill>
                  <a:prstClr val="white"/>
                </a:solidFill>
                <a:effectLst/>
                <a:uLnTx/>
                <a:uFillTx/>
                <a:latin typeface="Segoe UI"/>
                <a:ea typeface="+mn-ea"/>
                <a:cs typeface="+mn-cs"/>
              </a:rPr>
              <a:t>ObjectGUID</a:t>
            </a:r>
            <a:r>
              <a:rPr kumimoji="0" lang="en-US" sz="1836" b="0" i="0" u="none" strike="noStrike" kern="0" cap="none" spc="0" normalizeH="0" baseline="0" noProof="0" dirty="0">
                <a:ln>
                  <a:noFill/>
                </a:ln>
                <a:solidFill>
                  <a:prstClr val="white"/>
                </a:solidFill>
                <a:effectLst/>
                <a:uLnTx/>
                <a:uFillTx/>
                <a:latin typeface="Segoe UI"/>
                <a:ea typeface="+mn-ea"/>
                <a:cs typeface="+mn-cs"/>
              </a:rPr>
              <a:t> </a:t>
            </a:r>
            <a:r>
              <a:rPr lang="en-US" sz="1836" kern="0" dirty="0">
                <a:solidFill>
                  <a:prstClr val="white"/>
                </a:solidFill>
              </a:rPr>
              <a:t>or </a:t>
            </a:r>
            <a:r>
              <a:rPr lang="en-US" sz="1836" kern="0" dirty="0" err="1">
                <a:solidFill>
                  <a:prstClr val="white"/>
                </a:solidFill>
              </a:rPr>
              <a:t>msDS-ConsistencyGuid</a:t>
            </a:r>
            <a:r>
              <a:rPr lang="en-US" sz="1836" kern="0" dirty="0">
                <a:solidFill>
                  <a:prstClr val="white"/>
                </a:solidFill>
              </a:rPr>
              <a:t> </a:t>
            </a: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226C2AD-7851-4D98-B3EA-13BFD970D427}"/>
              </a:ext>
            </a:extLst>
          </p:cNvPr>
          <p:cNvSpPr/>
          <p:nvPr/>
        </p:nvSpPr>
        <p:spPr>
          <a:xfrm>
            <a:off x="7955591" y="3094178"/>
            <a:ext cx="3469682" cy="932603"/>
          </a:xfrm>
          <a:prstGeom prst="rect">
            <a:avLst/>
          </a:prstGeom>
          <a:solidFill>
            <a:srgbClr val="000000">
              <a:lumMod val="85000"/>
              <a:lumOff val="1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kumimoji="0" lang="en-US" sz="1836" b="0" i="0" u="none" strike="noStrike" kern="0" cap="none" spc="0" normalizeH="0" baseline="0" noProof="0" dirty="0" err="1">
                <a:ln>
                  <a:noFill/>
                </a:ln>
                <a:solidFill>
                  <a:prstClr val="white"/>
                </a:solidFill>
                <a:effectLst/>
                <a:uLnTx/>
                <a:uFillTx/>
                <a:latin typeface="Segoe UI"/>
                <a:ea typeface="+mn-ea"/>
                <a:cs typeface="+mn-cs"/>
              </a:rPr>
              <a:t>SourceAnchor</a:t>
            </a: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a:p>
            <a:pPr marL="0" marR="0" lvl="0" indent="0" defTabSz="466298" eaLnBrk="0" fontAlgn="auto" latinLnBrk="0" hangingPunct="0">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prstClr val="white"/>
                </a:solidFill>
                <a:effectLst/>
                <a:uLnTx/>
                <a:uFillTx/>
                <a:latin typeface="Segoe UI"/>
                <a:ea typeface="+mn-ea"/>
                <a:cs typeface="+mn-cs"/>
              </a:rPr>
              <a:t>(</a:t>
            </a:r>
            <a:r>
              <a:rPr kumimoji="0" lang="en-US" sz="1836" b="0" i="0" u="none" strike="noStrike" kern="0" cap="none" spc="0" normalizeH="0" baseline="0" noProof="0" dirty="0" err="1">
                <a:ln>
                  <a:noFill/>
                </a:ln>
                <a:solidFill>
                  <a:prstClr val="white"/>
                </a:solidFill>
                <a:effectLst/>
                <a:uLnTx/>
                <a:uFillTx/>
                <a:latin typeface="Segoe UI"/>
                <a:ea typeface="+mn-ea"/>
                <a:cs typeface="+mn-cs"/>
              </a:rPr>
              <a:t>Dirsync</a:t>
            </a:r>
            <a:r>
              <a:rPr kumimoji="0" lang="en-US" sz="1836" b="0" i="0" u="none" strike="noStrike" kern="0" cap="none" spc="0" normalizeH="0" baseline="0" noProof="0" dirty="0">
                <a:ln>
                  <a:noFill/>
                </a:ln>
                <a:solidFill>
                  <a:prstClr val="white"/>
                </a:solidFill>
                <a:effectLst/>
                <a:uLnTx/>
                <a:uFillTx/>
                <a:latin typeface="Segoe UI"/>
                <a:ea typeface="+mn-ea"/>
                <a:cs typeface="+mn-cs"/>
              </a:rPr>
              <a:t> </a:t>
            </a:r>
            <a:r>
              <a:rPr kumimoji="0" lang="en-US" sz="1836" b="0" i="0" u="none" strike="noStrike" kern="0" cap="none" spc="0" normalizeH="0" baseline="0" noProof="0" dirty="0" err="1">
                <a:ln>
                  <a:noFill/>
                </a:ln>
                <a:solidFill>
                  <a:prstClr val="white"/>
                </a:solidFill>
                <a:effectLst/>
                <a:uLnTx/>
                <a:uFillTx/>
                <a:latin typeface="Segoe UI"/>
                <a:ea typeface="+mn-ea"/>
                <a:cs typeface="+mn-cs"/>
              </a:rPr>
              <a:t>Metaverse</a:t>
            </a:r>
            <a:r>
              <a:rPr kumimoji="0" lang="en-US" sz="1836" b="0" i="0" u="none" strike="noStrike" kern="0" cap="none" spc="0" normalizeH="0" baseline="0" noProof="0" dirty="0">
                <a:ln>
                  <a:noFill/>
                </a:ln>
                <a:solidFill>
                  <a:prstClr val="white"/>
                </a:solidFill>
                <a:effectLst/>
                <a:uLnTx/>
                <a:uFillTx/>
                <a:latin typeface="Segoe UI"/>
                <a:ea typeface="+mn-ea"/>
                <a:cs typeface="+mn-cs"/>
              </a:rPr>
              <a:t>)</a:t>
            </a:r>
          </a:p>
        </p:txBody>
      </p:sp>
      <p:sp>
        <p:nvSpPr>
          <p:cNvPr id="12" name="Rectangle 11">
            <a:extLst>
              <a:ext uri="{FF2B5EF4-FFF2-40B4-BE49-F238E27FC236}">
                <a16:creationId xmlns:a16="http://schemas.microsoft.com/office/drawing/2014/main" id="{47CA05C6-DFBD-469B-9628-825F1C493B46}"/>
              </a:ext>
            </a:extLst>
          </p:cNvPr>
          <p:cNvSpPr/>
          <p:nvPr/>
        </p:nvSpPr>
        <p:spPr>
          <a:xfrm>
            <a:off x="7955591" y="4493083"/>
            <a:ext cx="3469681" cy="621736"/>
          </a:xfrm>
          <a:prstGeom prst="rect">
            <a:avLst/>
          </a:prstGeom>
          <a:solidFill>
            <a:srgbClr val="002050">
              <a:lumMod val="50000"/>
              <a:lumOff val="5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defTabSz="466298" eaLnBrk="0" fontAlgn="auto" latinLnBrk="0" hangingPunct="0">
              <a:lnSpc>
                <a:spcPct val="100000"/>
              </a:lnSpc>
              <a:spcBef>
                <a:spcPct val="0"/>
              </a:spcBef>
              <a:spcAft>
                <a:spcPct val="0"/>
              </a:spcAft>
              <a:buClrTx/>
              <a:buSzTx/>
              <a:buFontTx/>
              <a:buNone/>
              <a:tabLst/>
              <a:defRPr/>
            </a:pPr>
            <a:r>
              <a:rPr lang="en-US" sz="1836" kern="0" dirty="0" err="1">
                <a:solidFill>
                  <a:prstClr val="white"/>
                </a:solidFill>
              </a:rPr>
              <a:t>SourceAnchor</a:t>
            </a:r>
            <a:r>
              <a:rPr lang="en-US" sz="1836" kern="0" dirty="0">
                <a:solidFill>
                  <a:prstClr val="white"/>
                </a:solidFill>
              </a:rPr>
              <a:t> </a:t>
            </a: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a:p>
            <a:pPr marL="0" marR="0" lvl="0" indent="0" defTabSz="466298" eaLnBrk="0" fontAlgn="auto" latinLnBrk="0" hangingPunct="0">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prstClr val="white"/>
                </a:solidFill>
                <a:effectLst/>
                <a:uLnTx/>
                <a:uFillTx/>
                <a:latin typeface="Segoe UI"/>
                <a:ea typeface="+mn-ea"/>
                <a:cs typeface="+mn-cs"/>
              </a:rPr>
              <a:t>(immutable in) Azure AD</a:t>
            </a:r>
          </a:p>
        </p:txBody>
      </p:sp>
      <p:cxnSp>
        <p:nvCxnSpPr>
          <p:cNvPr id="13" name="Straight Arrow Connector 12">
            <a:extLst>
              <a:ext uri="{FF2B5EF4-FFF2-40B4-BE49-F238E27FC236}">
                <a16:creationId xmlns:a16="http://schemas.microsoft.com/office/drawing/2014/main" id="{C378DFF3-EB44-40E5-A733-0A6C4F707298}"/>
              </a:ext>
            </a:extLst>
          </p:cNvPr>
          <p:cNvCxnSpPr/>
          <p:nvPr/>
        </p:nvCxnSpPr>
        <p:spPr>
          <a:xfrm>
            <a:off x="10058675" y="2705593"/>
            <a:ext cx="0" cy="310868"/>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cxnSp>
        <p:nvCxnSpPr>
          <p:cNvPr id="14" name="Straight Arrow Connector 13">
            <a:extLst>
              <a:ext uri="{FF2B5EF4-FFF2-40B4-BE49-F238E27FC236}">
                <a16:creationId xmlns:a16="http://schemas.microsoft.com/office/drawing/2014/main" id="{DDC08EEF-2B0F-4AB9-B94B-96F1540F19CC}"/>
              </a:ext>
            </a:extLst>
          </p:cNvPr>
          <p:cNvCxnSpPr/>
          <p:nvPr/>
        </p:nvCxnSpPr>
        <p:spPr>
          <a:xfrm>
            <a:off x="10058675" y="4081438"/>
            <a:ext cx="0" cy="321400"/>
          </a:xfrm>
          <a:prstGeom prst="straightConnector1">
            <a:avLst/>
          </a:prstGeom>
          <a:noFill/>
          <a:ln w="25400" cap="flat" cmpd="sng" algn="ctr">
            <a:solidFill>
              <a:srgbClr val="0A5BBA"/>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0688405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051&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bNumberIsYear val=&quot;0&quot;/&gt;&lt;/m_precDefaultYear&gt;&lt;m_precDefaultQuarter&gt;&lt;m_bNumberIsYear val=&quot;0&quot;/&gt;&lt;/m_precDefaultQuarter&gt;&lt;m_precDefaultMonth&gt;&lt;m_bNumberIsYear val=&quot;0&quot;/&gt;&lt;/m_precDefaultMonth&gt;&lt;m_precDefaultWeek&gt;&lt;m_bNumberIsYear val=&quot;0&quot;/&gt;&lt;/m_precDefaultWeek&gt;&lt;m_precDefaultDay&gt;&lt;m_bNumberIsYear val=&quot;0&quot;/&gt;&lt;/m_precDefaultDay&gt;&lt;m_mruColor&gt;&lt;m_vecMRU length=&quot;20&quot;&gt;&lt;elem m_fUsage=&quot;1.00000000000000000000E+000&quot;&gt;&lt;m_msothmcolidx val=&quot;0&quot;/&gt;&lt;m_rgb r=&quot;f5&quot; g=&quot;d4&quot; b=&quot;da&quot;/&gt;&lt;m_ppcolschidx tagver0=&quot;23004&quot; tagname0=&quot;m_ppcolschidxUNRECOGNIZED&quot; val=&quot;0&quot;/&gt;&lt;m_nBrightness val=&quot;0&quot;/&gt;&lt;/elem&gt;&lt;elem m_fUsage=&quot;9.00000000000000020000E-001&quot;&gt;&lt;m_msothmcolidx val=&quot;0&quot;/&gt;&lt;m_rgb r=&quot;ea&quot; g=&quot;a9&quot; b=&quot;b6&quot;/&gt;&lt;m_ppcolschidx tagver0=&quot;23004&quot; tagname0=&quot;m_ppcolschidxUNRECOGNIZED&quot; val=&quot;0&quot;/&gt;&lt;m_nBrightness val=&quot;0&quot;/&gt;&lt;/elem&gt;&lt;elem m_fUsage=&quot;8.10000000000000050000E-001&quot;&gt;&lt;m_msothmcolidx val=&quot;0&quot;/&gt;&lt;m_rgb r=&quot;e0&quot; g=&quot;7e&quot; b=&quot;91&quot;/&gt;&lt;m_ppcolschidx tagver0=&quot;23004&quot; tagname0=&quot;m_ppcolschidxUNRECOGNIZED&quot; val=&quot;0&quot;/&gt;&lt;m_nBrightness val=&quot;0&quot;/&gt;&lt;/elem&gt;&lt;elem m_fUsage=&quot;7.29000000000000090000E-001&quot;&gt;&lt;m_msothmcolidx val=&quot;0&quot;/&gt;&lt;m_rgb r=&quot;c4&quot; g=&quot;2f&quot; b=&quot;4c&quot;/&gt;&lt;m_ppcolschidx tagver0=&quot;23004&quot; tagname0=&quot;m_ppcolschidxUNRECOGNIZED&quot; val=&quot;0&quot;/&gt;&lt;m_nBrightness val=&quot;0&quot;/&gt;&lt;/elem&gt;&lt;elem m_fUsage=&quot;6.56100000000000130000E-001&quot;&gt;&lt;m_msothmcolidx val=&quot;0&quot;/&gt;&lt;m_rgb r=&quot;dc&quot; g=&quot;e6&quot; b=&quot;f2&quot;/&gt;&lt;m_ppcolschidx tagver0=&quot;23004&quot; tagname0=&quot;m_ppcolschidxUNRECOGNIZED&quot; val=&quot;0&quot;/&gt;&lt;m_nBrightness val=&quot;0&quot;/&gt;&lt;/elem&gt;&lt;elem m_fUsage=&quot;5.96240132571000060000E-001&quot;&gt;&lt;m_msothmcolidx val=&quot;0&quot;/&gt;&lt;m_rgb r=&quot;40&quot; g=&quot;b0&quot; b=&quot;ff&quot;/&gt;&lt;m_ppcolschidx tagver0=&quot;23004&quot; tagname0=&quot;m_ppcolschidxUNRECOGNIZED&quot; val=&quot;0&quot;/&gt;&lt;m_nBrightness val=&quot;0&quot;/&gt;&lt;/elem&gt;&lt;elem m_fUsage=&quot;5.90490000000000180000E-001&quot;&gt;&lt;m_msothmcolidx val=&quot;0&quot;/&gt;&lt;m_rgb r=&quot;b9&quot; g=&quot;cd&quot; b=&quot;e5&quot;/&gt;&lt;m_ppcolschidx tagver0=&quot;23004&quot; tagname0=&quot;m_ppcolschidxUNRECOGNIZED&quot; val=&quot;0&quot;/&gt;&lt;m_nBrightness val=&quot;0&quot;/&gt;&lt;/elem&gt;&lt;elem m_fUsage=&quot;5.31441000000000160000E-001&quot;&gt;&lt;m_msothmcolidx val=&quot;0&quot;/&gt;&lt;m_rgb r=&quot;95&quot; g=&quot;b3&quot; b=&quot;d7&quot;/&gt;&lt;m_ppcolschidx tagver0=&quot;23004&quot; tagname0=&quot;m_ppcolschidxUNRECOGNIZED&quot; val=&quot;0&quot;/&gt;&lt;m_nBrightness val=&quot;0&quot;/&gt;&lt;/elem&gt;&lt;elem m_fUsage=&quot;4.78296900000000140000E-001&quot;&gt;&lt;m_msothmcolidx val=&quot;0&quot;/&gt;&lt;m_rgb r=&quot;4f&quot; g=&quot;81&quot; b=&quot;bd&quot;/&gt;&lt;m_ppcolschidx tagver0=&quot;23004&quot; tagname0=&quot;m_ppcolschidxUNRECOGNIZED&quot; val=&quot;0&quot;/&gt;&lt;m_nBrightness val=&quot;0&quot;/&gt;&lt;/elem&gt;&lt;elem m_fUsage=&quot;4.30467210000000160000E-001&quot;&gt;&lt;m_msothmcolidx val=&quot;0&quot;/&gt;&lt;m_rgb r=&quot;e6&quot; g=&quot;b9&quot; b=&quot;b8&quot;/&gt;&lt;m_ppcolschidx tagver0=&quot;23004&quot; tagname0=&quot;m_ppcolschidxUNRECOGNIZED&quot; val=&quot;0&quot;/&gt;&lt;m_nBrightness val=&quot;0&quot;/&gt;&lt;/elem&gt;&lt;elem m_fUsage=&quot;3.87420489000000150000E-001&quot;&gt;&lt;m_msothmcolidx val=&quot;0&quot;/&gt;&lt;m_rgb r=&quot;bf&quot; g=&quot;e4&quot; b=&quot;ff&quot;/&gt;&lt;m_ppcolschidx tagver0=&quot;23004&quot; tagname0=&quot;m_ppcolschidxUNRECOGNIZED&quot; val=&quot;0&quot;/&gt;&lt;m_nBrightness val=&quot;0&quot;/&gt;&lt;/elem&gt;&lt;elem m_fUsage=&quot;3.48678440100000150000E-001&quot;&gt;&lt;m_msothmcolidx val=&quot;0&quot;/&gt;&lt;m_rgb r=&quot;80&quot; g=&quot;ca&quot; b=&quot;ff&quot;/&gt;&lt;m_ppcolschidx tagver0=&quot;23004&quot; tagname0=&quot;m_ppcolschidxUNRECOGNIZED&quot; val=&quot;0&quot;/&gt;&lt;m_nBrightness val=&quot;0&quot;/&gt;&lt;/elem&gt;&lt;elem m_fUsage=&quot;2.59513624428511560000E-001&quot;&gt;&lt;m_msothmcolidx val=&quot;0&quot;/&gt;&lt;m_rgb r=&quot;c6&quot; g=&quot;d9&quot; b=&quot;f1&quot;/&gt;&lt;m_ppcolschidx tagver0=&quot;23004&quot; tagname0=&quot;m_ppcolschidxUNRECOGNIZED&quot; val=&quot;0&quot;/&gt;&lt;m_nBrightness val=&quot;0&quot;/&gt;&lt;/elem&gt;&lt;elem m_fUsage=&quot;2.54186582832900130000E-001&quot;&gt;&lt;m_msothmcolidx val=&quot;0&quot;/&gt;&lt;m_rgb r=&quot;0&quot; g=&quot;70&quot; b=&quot;c0&quot;/&gt;&lt;m_ppcolschidx tagver0=&quot;23004&quot; tagname0=&quot;m_ppcolschidxUNRECOGNIZED&quot; val=&quot;0&quot;/&gt;&lt;m_nBrightness val=&quot;0&quot;/&gt;&lt;/elem&gt;&lt;elem m_fUsage=&quot;2.33562261985660410000E-001&quot;&gt;&lt;m_msothmcolidx val=&quot;0&quot;/&gt;&lt;m_rgb r=&quot;55&quot; g=&quot;8e&quot; b=&quot;d5&quot;/&gt;&lt;m_ppcolschidx tagver0=&quot;23004&quot; tagname0=&quot;m_ppcolschidxUNRECOGNIZED&quot; val=&quot;0&quot;/&gt;&lt;m_nBrightness val=&quot;0&quot;/&gt;&lt;/elem&gt;&lt;elem m_fUsage=&quot;2.28767924549610120000E-001&quot;&gt;&lt;m_msothmcolidx val=&quot;0&quot;/&gt;&lt;m_rgb r=&quot;f7&quot; g=&quot;cf&quot; b=&quot;d6&quot;/&gt;&lt;m_ppcolschidx tagver0=&quot;23004&quot; tagname0=&quot;m_ppcolschidxUNRECOGNIZED&quot; val=&quot;0&quot;/&gt;&lt;m_nBrightness val=&quot;0&quot;/&gt;&lt;/elem&gt;&lt;elem m_fUsage=&quot;2.10206035787094380000E-001&quot;&gt;&lt;m_msothmcolidx val=&quot;0&quot;/&gt;&lt;m_rgb r=&quot;1f&quot; g=&quot;49&quot; b=&quot;7d&quot;/&gt;&lt;m_ppcolschidx tagver0=&quot;23004&quot; tagname0=&quot;m_ppcolschidxUNRECOGNIZED&quot; val=&quot;0&quot;/&gt;&lt;m_nBrightness val=&quot;0&quot;/&gt;&lt;/elem&gt;&lt;elem m_fUsage=&quot;2.05891132094649100000E-001&quot;&gt;&lt;m_msothmcolidx val=&quot;0&quot;/&gt;&lt;m_rgb r=&quot;ef&quot; g=&quot;9e&quot; b=&quot;ae&quot;/&gt;&lt;m_ppcolschidx tagver0=&quot;23004&quot; tagname0=&quot;m_ppcolschidxUNRECOGNIZED&quot; val=&quot;0&quot;/&gt;&lt;m_nBrightness val=&quot;0&quot;/&gt;&lt;/elem&gt;&lt;elem m_fUsage=&quot;1.85302018885184190000E-001&quot;&gt;&lt;m_msothmcolidx val=&quot;0&quot;/&gt;&lt;m_rgb r=&quot;e7&quot; g=&quot;6e&quot; b=&quot;85&quot;/&gt;&lt;m_ppcolschidx tagver0=&quot;23004&quot; tagname0=&quot;m_ppcolschidxUNRECOGNIZED&quot; val=&quot;0&quot;/&gt;&lt;m_nBrightness val=&quot;0&quot;/&gt;&lt;/elem&gt;&lt;elem m_fUsage=&quot;1.66771816996665770000E-001&quot;&gt;&lt;m_msothmcolidx val=&quot;0&quot;/&gt;&lt;m_rgb r=&quot;c5&quot; g=&quot;20&quot; b=&quot;3f&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potx" id="{4054CF07-FAAE-4ABC-85D1-394DC9CBD244}" vid="{C0301C67-A564-49AC-BD55-E8F7BD27302E}"/>
    </a:ext>
  </a:extLst>
</a:theme>
</file>

<file path=ppt/theme/theme5.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eate a new document." ma:contentTypeScope="" ma:versionID="7eb1f3556ce03623d52d047154736948">
  <xsd:schema xmlns:xsd="http://www.w3.org/2001/XMLSchema" xmlns:xs="http://www.w3.org/2001/XMLSchema" xmlns:p="http://schemas.microsoft.com/office/2006/metadata/properties" xmlns:ns2="517b36ea-b140-47be-8d07-387acfc90838" targetNamespace="http://schemas.microsoft.com/office/2006/metadata/properties" ma:root="true" ma:fieldsID="8f91c62ed870a8b4a8a08e92a9d04d9d"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8E5E569-50E6-4E55-854C-3359E7A540F3}">
  <ds:schemaRefs>
    <ds:schemaRef ds:uri="http://schemas.microsoft.com/sharepoint/v3/contenttype/forms"/>
  </ds:schemaRefs>
</ds:datastoreItem>
</file>

<file path=customXml/itemProps2.xml><?xml version="1.0" encoding="utf-8"?>
<ds:datastoreItem xmlns:ds="http://schemas.openxmlformats.org/officeDocument/2006/customXml" ds:itemID="{CB316D17-5E97-40CC-87C7-C09CAD0D77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140B17-0E85-40FB-904D-6E0A38E3BAB5}">
  <ds:schemaRefs>
    <ds:schemaRef ds:uri="517b36ea-b140-47be-8d07-387acfc9083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4219</Words>
  <Application>Microsoft Office PowerPoint</Application>
  <PresentationFormat>Personnalisé</PresentationFormat>
  <Paragraphs>566</Paragraphs>
  <Slides>28</Slides>
  <Notes>23</Notes>
  <HiddenSlides>0</HiddenSlides>
  <MMClips>0</MMClips>
  <ScaleCrop>false</ScaleCrop>
  <HeadingPairs>
    <vt:vector size="6" baseType="variant">
      <vt:variant>
        <vt:lpstr>Polices utilisées</vt:lpstr>
      </vt:variant>
      <vt:variant>
        <vt:i4>13</vt:i4>
      </vt:variant>
      <vt:variant>
        <vt:lpstr>Thème</vt:lpstr>
      </vt:variant>
      <vt:variant>
        <vt:i4>6</vt:i4>
      </vt:variant>
      <vt:variant>
        <vt:lpstr>Titres des diapositives</vt:lpstr>
      </vt:variant>
      <vt:variant>
        <vt:i4>28</vt:i4>
      </vt:variant>
    </vt:vector>
  </HeadingPairs>
  <TitlesOfParts>
    <vt:vector size="47" baseType="lpstr">
      <vt:lpstr>ＭＳ Ｐゴシック</vt:lpstr>
      <vt:lpstr>Arial</vt:lpstr>
      <vt:lpstr>Calibri</vt:lpstr>
      <vt:lpstr>Calibri Light</vt:lpstr>
      <vt:lpstr>Consolas</vt:lpstr>
      <vt:lpstr>Courier New</vt:lpstr>
      <vt:lpstr>Segoe Pro Light</vt:lpstr>
      <vt:lpstr>Segoe Pro Semibold</vt:lpstr>
      <vt:lpstr>Segoe UI</vt:lpstr>
      <vt:lpstr>Segoe UI Light</vt:lpstr>
      <vt:lpstr>Segoe UI Semibold</vt:lpstr>
      <vt:lpstr>Segoe UI Semilight</vt:lpstr>
      <vt:lpstr>Wingdings</vt:lpstr>
      <vt:lpstr>WHITE TEMPLATE</vt:lpstr>
      <vt:lpstr>1_WHITE TEMPLATE</vt:lpstr>
      <vt:lpstr>Office Theme</vt:lpstr>
      <vt:lpstr>2_TechEd 2014 Dk Blue</vt:lpstr>
      <vt:lpstr>1_5-30660_TR21_BO_CT_Template</vt:lpstr>
      <vt:lpstr>5-50033_TR23_BO_CT_Template</vt:lpstr>
      <vt:lpstr>Module 4 Azure Active Directory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2014-04-23 TLO Meeting Deck vF.pptx</dc:title>
  <dc:creator/>
  <cp:lastModifiedBy/>
  <cp:revision>1</cp:revision>
  <dcterms:created xsi:type="dcterms:W3CDTF">2014-04-22T23:18:26Z</dcterms:created>
  <dcterms:modified xsi:type="dcterms:W3CDTF">2018-09-14T14:15:17Z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MSFT 2014 v4</vt:lpwstr>
  </property>
  <property fmtid="{D5CDD505-2E9C-101B-9397-08002B2CF9AE}" pid="3" name="Template Name">
    <vt:lpwstr>Onscreen</vt:lpwstr>
  </property>
  <property fmtid="{D5CDD505-2E9C-101B-9397-08002B2CF9AE}" pid="4" name="ContentTypeId">
    <vt:lpwstr>0x010100536626226E27B74892394EFBDF922767</vt:lpwstr>
  </property>
  <property fmtid="{D5CDD505-2E9C-101B-9397-08002B2CF9AE}" pid="5" name="Order">
    <vt:r8>158000</vt:r8>
  </property>
  <property fmtid="{D5CDD505-2E9C-101B-9397-08002B2CF9AE}" pid="6" name="_NewReviewCycle">
    <vt:lpwstr/>
  </property>
  <property fmtid="{D5CDD505-2E9C-101B-9397-08002B2CF9AE}" pid="7" name="DocVizMetadataToken">
    <vt:lpwstr>600x586x1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albertma@microsoft.com</vt:lpwstr>
  </property>
  <property fmtid="{D5CDD505-2E9C-101B-9397-08002B2CF9AE}" pid="11" name="MSIP_Label_f42aa342-8706-4288-bd11-ebb85995028c_SetDate">
    <vt:lpwstr>2018-05-25T10:55:05.5609368Z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